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267" r:id="rId4"/>
    <p:sldId id="260" r:id="rId5"/>
    <p:sldId id="261" r:id="rId6"/>
    <p:sldId id="268" r:id="rId7"/>
    <p:sldId id="269" r:id="rId8"/>
    <p:sldId id="266" r:id="rId9"/>
    <p:sldId id="270" r:id="rId10"/>
    <p:sldId id="275" r:id="rId11"/>
    <p:sldId id="274" r:id="rId12"/>
    <p:sldId id="272" r:id="rId13"/>
    <p:sldId id="276" r:id="rId14"/>
    <p:sldId id="271" r:id="rId15"/>
    <p:sldId id="265" r:id="rId16"/>
    <p:sldId id="264" r:id="rId17"/>
    <p:sldId id="263" r:id="rId18"/>
    <p:sldId id="262" r:id="rId19"/>
  </p:sldIdLst>
  <p:sldSz cx="11887200" cy="73152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11" autoAdjust="0"/>
  </p:normalViewPr>
  <p:slideViewPr>
    <p:cSldViewPr>
      <p:cViewPr varScale="1">
        <p:scale>
          <a:sx n="60" d="100"/>
          <a:sy n="60" d="100"/>
        </p:scale>
        <p:origin x="-1134" y="-114"/>
      </p:cViewPr>
      <p:guideLst>
        <p:guide orient="horz" pos="2304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2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AFC00-6031-42B4-9729-74DB40B5C5D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2938" y="685800"/>
            <a:ext cx="5572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F41E7-9725-410C-90C2-753C49A12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4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স্লাইডে প্রদর্শিত</a:t>
            </a:r>
            <a:r>
              <a:rPr lang="bn-IN" baseline="0" dirty="0" smtClean="0"/>
              <a:t> চিত্রটি আজকের পাঠের আবহ সৃষ্টিতে যুক্ত করা হয়েছে।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42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এখানে</a:t>
            </a:r>
            <a:r>
              <a:rPr lang="bn-IN" baseline="0" dirty="0" smtClean="0"/>
              <a:t>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উপস্তরগুলোর যথাযথ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ব্যাখ্যা প্রদানের মাধ্যমে শ্রেণি পাঠদান করার চেষ্টা করা হয়েছে।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76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স্লাইডে ১৯ এর অধিক</a:t>
            </a:r>
            <a:r>
              <a:rPr lang="bn-IN" baseline="0" dirty="0" smtClean="0"/>
              <a:t> পারমাণবিক সংখ্যা বিশিষ্ট মৌলের</a:t>
            </a:r>
            <a:r>
              <a:rPr lang="en-US" baseline="0" dirty="0" smtClean="0"/>
              <a:t>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বিন্যাসের ব্যাখ্যা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দেওয়া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54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স্লাইডে</a:t>
            </a:r>
            <a:r>
              <a:rPr lang="bn-IN" baseline="0" dirty="0" smtClean="0"/>
              <a:t> উপস্তরসমূহে ইলেকট্রনসমূহ যেভাবে বিন্যস্ত থাকে তার ব্যাখ্যা দেওয়ার চেষ্টা করা হয়েছে।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39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93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স্লাইডে 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কাজের মাধ্যমে শিক্ষার্থীদের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ও তৃতীয়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শিখনফল অর্জিত হলো কি-না  তা যাচাই করার চেষ্টা করা  হয়েছে।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00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সামগ্রিকভাবে পাঠটি</a:t>
            </a:r>
            <a:r>
              <a:rPr lang="bn-BD" baseline="0" dirty="0" smtClean="0"/>
              <a:t> মূল্যায়ন করার উদ্দেশ্যে স্লাইডে প্রদর্শিত প্রশ্ন</a:t>
            </a:r>
            <a:r>
              <a:rPr lang="bn-IN" baseline="0" dirty="0" smtClean="0"/>
              <a:t>গুলি ছাড়াও অন্য প্রশ্ন</a:t>
            </a:r>
            <a:r>
              <a:rPr lang="bn-BD" baseline="0" dirty="0" smtClean="0"/>
              <a:t> করতে পারেন</a:t>
            </a:r>
            <a:r>
              <a:rPr lang="bn-IN" baseline="0" dirty="0" smtClean="0"/>
              <a:t> বা চিত্র প্রদর্শনের মাধ্যমেও কাজটি করা যেতে পারে।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69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বোর্ডের লিখা মুছে  শিক্ষার্থীদের সুস্বাস্থ্য কামনা করে ধন্যবাদ দিয়ে শ্রেণিকক্ষ ত্যাগ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রা যেতে</a:t>
            </a:r>
            <a:r>
              <a:rPr lang="bn-IN" dirty="0" smtClean="0"/>
              <a:t>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76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স্লাইডটি</a:t>
            </a:r>
            <a:r>
              <a:rPr lang="bn-IN" baseline="0" dirty="0" smtClean="0"/>
              <a:t> শ্রেণিকার্যক্রম পরিচালনার সময় হাইড করে রাখা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7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পাঠ শিরোনাম শিক্ষার্থীদের কাছ থেকে বের করার জন্য স্লাইডে উল্লেখিত </a:t>
            </a:r>
            <a:r>
              <a:rPr lang="bn-IN" baseline="0" dirty="0" smtClean="0"/>
              <a:t>ভিডিও</a:t>
            </a:r>
            <a:r>
              <a:rPr lang="bn-BD" baseline="0" dirty="0" smtClean="0"/>
              <a:t> দেখিয়ে সংশ্লিষ্ট প্রশ্নোত্তরের মাধ্যমে অথবা সংশ্লিষ্ট অন্য কোন ঘটনা প্রদর্শন করে  এ কাজটি করা যেতে পারে। তবে বিশেষ ক্ষেত্রে শিক্ষার্থীদের কাছ থেকে উত্তর বের করতে সাহায্য করা যেতে পারে।</a:t>
            </a:r>
            <a:r>
              <a:rPr lang="bn-IN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47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স্লাইডটি শিরোনাম</a:t>
            </a:r>
            <a:r>
              <a:rPr lang="bn-BD" baseline="0" dirty="0" smtClean="0"/>
              <a:t> লেখাসহ </a:t>
            </a:r>
            <a:r>
              <a:rPr lang="bn-BD" dirty="0" smtClean="0"/>
              <a:t>পাঠ</a:t>
            </a:r>
            <a:r>
              <a:rPr lang="bn-BD" baseline="0" dirty="0" smtClean="0"/>
              <a:t> ঘোষণার জন্য রাখা হয়েছে।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70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 শেষে </a:t>
            </a:r>
            <a:r>
              <a:rPr lang="bn-IN" baseline="0" dirty="0" smtClean="0"/>
              <a:t>কাঙ্খিত </a:t>
            </a:r>
            <a:r>
              <a:rPr lang="bn-BD" baseline="0" dirty="0" smtClean="0"/>
              <a:t>শিখনফলকে সামনে রেখে </a:t>
            </a:r>
            <a:r>
              <a:rPr lang="bn-BD" dirty="0" smtClean="0"/>
              <a:t>পাঠকে</a:t>
            </a:r>
            <a:r>
              <a:rPr lang="bn-BD" baseline="0" dirty="0" smtClean="0"/>
              <a:t> ধারাবাহিকভাবে পরিচালনার উদ্দেশ্যে </a:t>
            </a:r>
            <a:r>
              <a:rPr lang="bn-BD" dirty="0" smtClean="0"/>
              <a:t>এই স্লাইডটি </a:t>
            </a:r>
            <a:r>
              <a:rPr lang="bn-BD" baseline="0" dirty="0" smtClean="0"/>
              <a:t>রাখা হয়েছে।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09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আজকের</a:t>
            </a:r>
            <a:r>
              <a:rPr lang="bn-BD" baseline="0" dirty="0" smtClean="0"/>
              <a:t> পাঠের প্রথম শিখনফল অর্জনের উদ্দেশ্যে এই স্লাইডটি প্রদর্শন করা হয়েছে</a:t>
            </a:r>
            <a:r>
              <a:rPr lang="bn-IN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29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আজকের</a:t>
            </a:r>
            <a:r>
              <a:rPr lang="bn-BD" baseline="0" dirty="0" smtClean="0"/>
              <a:t> পাঠের </a:t>
            </a:r>
            <a:r>
              <a:rPr lang="bn-IN" baseline="0" dirty="0" smtClean="0"/>
              <a:t>দ্বিতীয়</a:t>
            </a:r>
            <a:r>
              <a:rPr lang="bn-BD" baseline="0" dirty="0" smtClean="0"/>
              <a:t> শিখনফল অর্জনের উদ্দেশ্যে এই স্লাইডটি প্রদর্শন করা হয়েছে</a:t>
            </a:r>
            <a:r>
              <a:rPr lang="bn-IN" baseline="0" dirty="0" smtClean="0"/>
              <a:t>।</a:t>
            </a:r>
            <a:endParaRPr lang="en-US" dirty="0" smtClean="0"/>
          </a:p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3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স্লাইডে একক কাজের মাধ্যমে শিক্ষার্থীদের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প্রথম ও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দ্বিতীয় শিখনফল অর্জিত হলো কি-না  তা যাচাই করার চেষ্টা করা  হয়েছে।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14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প্রধান শক্তিস্তরগুলোর প্রকারভেদ উল্লেখপূর্বক তাদের অবস্থানের ব্যাখ্যা প্রদান করার চেষ্টা করা হয়েছে।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7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55"/>
            <a:ext cx="101041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1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6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92949"/>
            <a:ext cx="267462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92949"/>
            <a:ext cx="782574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0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6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694"/>
            <a:ext cx="10104120" cy="145288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6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706880"/>
            <a:ext cx="5250180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706880"/>
            <a:ext cx="5250180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2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37455"/>
            <a:ext cx="5252244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319868"/>
            <a:ext cx="5252244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637455"/>
            <a:ext cx="5254307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319868"/>
            <a:ext cx="5254307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8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E:\Images\Borders\flower-border-embroidery-design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" y="0"/>
            <a:ext cx="1266669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565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91253"/>
            <a:ext cx="3910807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91255"/>
            <a:ext cx="6645276" cy="624332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530775"/>
            <a:ext cx="3910807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6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1"/>
            <a:ext cx="713232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2"/>
            <a:ext cx="7132320" cy="858519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706880"/>
            <a:ext cx="10698480" cy="4827694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780108"/>
            <a:ext cx="2773680" cy="389467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37807-E024-486E-A5EE-9B7DBC87CD4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780108"/>
            <a:ext cx="3764280" cy="389467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780108"/>
            <a:ext cx="2773680" cy="389467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2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19600" y="193426"/>
            <a:ext cx="2686073" cy="1448260"/>
          </a:xfrm>
          <a:prstGeom prst="rect">
            <a:avLst/>
          </a:prstGeom>
        </p:spPr>
        <p:txBody>
          <a:bodyPr wrap="none" lIns="69494" tIns="34747" rIns="69494" bIns="34747">
            <a:spAutoFit/>
          </a:bodyPr>
          <a:lstStyle/>
          <a:p>
            <a:r>
              <a:rPr lang="bn-IN" sz="8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7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intelligentdesigntheory.info/niels-bohr-model-atom_files/image00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6" y="551930"/>
            <a:ext cx="3200380" cy="249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Desktop\Rajib\picture\Rose--0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36" y="1524000"/>
            <a:ext cx="4953000" cy="5441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688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3781" y="5867400"/>
            <a:ext cx="1044548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প্রতিটি প্রধান শক্তিস্তর এক বা একাধিক উপশক্তিস্তর নিয়ে গঠিত। এই উপস্তরগুলোকে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p,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d,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ইত্যাদি  নামে আখ্যায়িত করা হয়।</a:t>
            </a:r>
            <a:endParaRPr lang="en-US" sz="3200" dirty="0"/>
          </a:p>
        </p:txBody>
      </p:sp>
      <p:pic>
        <p:nvPicPr>
          <p:cNvPr id="5" name="Picture 4" descr="http://www.iun.edu/%7Ecpanhd/C101webnotes/modern-atomic-theory/images/orbit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26622"/>
            <a:ext cx="3590708" cy="356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rtsd.org/cms/lib/PA01000218/Centricity/Domain/262/animated_atom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37327"/>
            <a:ext cx="1865168" cy="1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239000" y="762000"/>
            <a:ext cx="4436471" cy="3529805"/>
            <a:chOff x="7467600" y="1213705"/>
            <a:chExt cx="4436471" cy="352980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381125"/>
              <a:ext cx="3543300" cy="3267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8061960" y="1413760"/>
              <a:ext cx="9236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অরবিটাল</a:t>
              </a:r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040853" y="3943290"/>
              <a:ext cx="9236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অরবিটাল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748825" y="4343400"/>
              <a:ext cx="9236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অরবিটাল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980420" y="2814607"/>
              <a:ext cx="9236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অরবিটাল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087249" y="1213705"/>
              <a:ext cx="9941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5732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015499"/>
              </p:ext>
            </p:extLst>
          </p:nvPr>
        </p:nvGraphicFramePr>
        <p:xfrm>
          <a:off x="1527935" y="1478280"/>
          <a:ext cx="9372598" cy="47701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28798"/>
                <a:gridCol w="914400"/>
                <a:gridCol w="755506"/>
                <a:gridCol w="762000"/>
                <a:gridCol w="685800"/>
                <a:gridCol w="1295400"/>
                <a:gridCol w="3130694"/>
              </a:tblGrid>
              <a:tr h="514529">
                <a:tc rowSpan="2"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পারমাণবিক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সংখ্যা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মৌল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অরবিট বা প্রধান শক্তিস্তর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বিন্যাসের চিত্র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L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M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N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69720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K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Ca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http://www.chem4kids.com/files/elements/art/019_orbital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905" y="2724411"/>
            <a:ext cx="191415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905" y="4432342"/>
            <a:ext cx="1685558" cy="158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7935" y="228600"/>
            <a:ext cx="9529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পটাসিয়ামের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K)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পারমাণবিক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ক্যালসিয়ামের(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Ca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পারমাণবিক সংখ্যা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bn-IN" sz="3600" dirty="0" smtClean="0">
                <a:latin typeface="Times New Roman" pitchFamily="18" charset="0"/>
                <a:cs typeface="NikoshBAN" pitchFamily="2" charset="0"/>
              </a:rPr>
              <a:t> । এদের ইলেকট্রন বিন্যাস নিম্নরূপ-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4309" y="6474372"/>
            <a:ext cx="6744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পরমাণুর শক্তিস্তরে</a:t>
            </a:r>
            <a:r>
              <a:rPr lang="bn-IN" sz="4000" dirty="0">
                <a:latin typeface="Times New Roman" pitchFamily="18" charset="0"/>
                <a:cs typeface="NikoshBAN" pitchFamily="2" charset="0"/>
              </a:rPr>
              <a:t> ইলেকট্রন বিন্যাস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123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6479" y="304800"/>
            <a:ext cx="22525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 smtClean="0">
                <a:latin typeface="Times New Roman" pitchFamily="18" charset="0"/>
                <a:cs typeface="NikoshBAN" pitchFamily="2" charset="0"/>
              </a:rPr>
              <a:t>দলগত কাজ</a:t>
            </a:r>
            <a:endParaRPr lang="en-US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1828800" y="5181600"/>
            <a:ext cx="937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সূত্রানুযায়ী পটাসিয়ামের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M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শেলে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bn-I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 এবং  ক্যালসিয়ামের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 ইলেকট্রন থাকার কথা থাকলেও তা নেই কেন?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58200" y="1226325"/>
            <a:ext cx="26003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Times New Roman" pitchFamily="18" charset="0"/>
                <a:cs typeface="NikoshBAN" pitchFamily="2" charset="0"/>
              </a:rPr>
              <a:t>সময়ঃ ৫ মিনিট</a:t>
            </a:r>
            <a:endParaRPr lang="en-US" sz="4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78" y="2367135"/>
            <a:ext cx="2743201" cy="279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640" y="2154621"/>
            <a:ext cx="2744219" cy="28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upload.wikimedia.org/wikipedia/commons/thumb/2/2c/Atome_bohr_couches_electroniques_KLM.svg/619px-Atome_bohr_couches_electroniques_KLM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02" y="1169635"/>
            <a:ext cx="2032354" cy="196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1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3297" y="762000"/>
            <a:ext cx="103284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K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 ১ম শেলের উপস্তর সংখ্যা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 যাকে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1s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বলা হয় ।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দ্বারা কক্ষপথের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প্রধান শক্তিস্তরকে বুঝায়।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1537" y="2413033"/>
            <a:ext cx="6678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L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বা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২য়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শেলের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উপস্তর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সংখ্যা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2s, 2p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3052" y="3403633"/>
            <a:ext cx="7576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M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য়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শেলের উপস্তর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সংখ্যা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3p,3d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3829" y="4078069"/>
            <a:ext cx="7713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N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৪র্থ শেলের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উপস্তর সংখ্যা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4p,4d,4f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05052" y="4987268"/>
            <a:ext cx="5230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অরবিটাল সমূহের শক্তিক্রম নিম্নরূপ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83052" y="5745182"/>
                <a:ext cx="1046285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1s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2s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2p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3s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3p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4s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3d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4p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5s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4d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5p</a:t>
                </a:r>
                <a:endParaRPr lang="bn-IN" sz="36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b="1" dirty="0" smtClean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6d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4f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d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6p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7s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f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6d</a:t>
                </a:r>
                <a:r>
                  <a:rPr lang="en-US" sz="3600" b="1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7p</a:t>
                </a:r>
                <a:r>
                  <a:rPr lang="en-US" sz="3600" b="1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8s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052" y="5745182"/>
                <a:ext cx="10462859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748" t="-8629" r="-1399" b="-19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34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828800" y="411837"/>
            <a:ext cx="1410173" cy="5320145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</a:t>
            </a:r>
          </a:p>
          <a:p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ক্তি</a:t>
            </a:r>
          </a:p>
          <a:p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বৃ </a:t>
            </a:r>
          </a:p>
          <a:p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দ্ধি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3542" y="6439938"/>
            <a:ext cx="67185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অরবিটালসমূহের শক্তিক্রম মনে রাখার ছক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524247" y="235207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3d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6657" y="2352072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3s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6657" y="1472625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2s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398" y="5340294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7s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7637" y="449580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6s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399" y="3746212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5s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7638" y="3077353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91440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1s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2666" y="2352071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3p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6432" y="307191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6433" y="3746212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5p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6433" y="449580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6p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5005" y="5332461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7p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144780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2p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6559" y="449580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6d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95574" y="3746968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5d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76560" y="3077353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4d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9812" y="3746211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4d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93253" y="3077353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4f</a:t>
            </a:r>
            <a:endParaRPr lang="en-US" sz="3200" dirty="0">
              <a:latin typeface="Arial Black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830032" y="606496"/>
            <a:ext cx="1665514" cy="120058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648200" y="914400"/>
            <a:ext cx="2356202" cy="1600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648200" y="1206787"/>
            <a:ext cx="3124200" cy="215751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830032" y="1499175"/>
            <a:ext cx="3744338" cy="25401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830032" y="1807078"/>
            <a:ext cx="4289177" cy="298110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901241" y="2057400"/>
            <a:ext cx="4757366" cy="333173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4648201" y="2514600"/>
            <a:ext cx="5562599" cy="3733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5662789" y="2603196"/>
            <a:ext cx="5562599" cy="3733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13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4474929"/>
            <a:ext cx="9753600" cy="1177459"/>
          </a:xfrm>
          <a:prstGeom prst="rect">
            <a:avLst/>
          </a:prstGeom>
        </p:spPr>
        <p:txBody>
          <a:bodyPr wrap="square" lIns="99273" tIns="49636" rIns="99273" bIns="49636">
            <a:spAutoFit/>
          </a:bodyPr>
          <a:lstStyle/>
          <a:p>
            <a:pPr marL="496364" indent="-496364">
              <a:buFont typeface="Wingdings" pitchFamily="2" charset="2"/>
              <a:buChar char=""/>
            </a:pPr>
            <a:r>
              <a:rPr lang="bn-IN" sz="3500" b="1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5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প্রধান শক্তিস্তরে সর্বোচ্চ ইলেকট্রন ধারনের সূত্রটি উল্লেখ কর।  এই সুত্র অনুযায়ী </a:t>
            </a:r>
            <a:r>
              <a:rPr lang="en-US" sz="35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M </a:t>
            </a:r>
            <a:r>
              <a:rPr lang="bn-IN" sz="35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শক্তিস্তরে সর্বোচ্চ কতটি ইলেকট্রন থাকতে পারে? </a:t>
            </a:r>
            <a:endParaRPr lang="en-US" sz="35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53400" y="1981200"/>
            <a:ext cx="2804939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balanced" dir="t">
              <a:rot lat="0" lon="0" rev="2100000"/>
            </a:lightRig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সময়ঃ ৫ মিনিট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0934" y="609600"/>
            <a:ext cx="30043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4727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4706" y="237030"/>
            <a:ext cx="3017520" cy="745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73" tIns="49636" rIns="99273" bIns="49636" rtlCol="0" anchor="ctr"/>
          <a:lstStyle/>
          <a:p>
            <a:pPr algn="ctr"/>
            <a:r>
              <a:rPr lang="bn-IN" sz="6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13056" y="2721033"/>
            <a:ext cx="7168916" cy="638850"/>
          </a:xfrm>
          <a:prstGeom prst="rect">
            <a:avLst/>
          </a:prstGeom>
        </p:spPr>
        <p:txBody>
          <a:bodyPr wrap="square" lIns="99273" tIns="49636" rIns="99273" bIns="49636">
            <a:spAutoFit/>
          </a:bodyPr>
          <a:lstStyle/>
          <a:p>
            <a:pPr marL="496364" indent="-496364">
              <a:buFont typeface="Wingdings 2" pitchFamily="18" charset="2"/>
              <a:buChar char="#"/>
            </a:pPr>
            <a:r>
              <a:rPr lang="bn-IN" sz="3500" dirty="0">
                <a:latin typeface="NikoshBAN" pitchFamily="2" charset="0"/>
                <a:cs typeface="NikoshBAN" pitchFamily="2" charset="0"/>
              </a:rPr>
              <a:t> ইলেকট্রন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কখন পরবর্তী শক্তিস্তরে প্রবেশ করে ?</a:t>
            </a:r>
            <a:endParaRPr lang="en-US" sz="3500" dirty="0"/>
          </a:p>
        </p:txBody>
      </p:sp>
      <p:sp>
        <p:nvSpPr>
          <p:cNvPr id="4" name="Rectangle 3"/>
          <p:cNvSpPr/>
          <p:nvPr/>
        </p:nvSpPr>
        <p:spPr>
          <a:xfrm>
            <a:off x="2713056" y="1905000"/>
            <a:ext cx="4968240" cy="638850"/>
          </a:xfrm>
          <a:prstGeom prst="rect">
            <a:avLst/>
          </a:prstGeom>
        </p:spPr>
        <p:txBody>
          <a:bodyPr wrap="square" lIns="99273" tIns="49636" rIns="99273" bIns="49636">
            <a:spAutoFit/>
          </a:bodyPr>
          <a:lstStyle/>
          <a:p>
            <a:pPr marL="496364" indent="-496364">
              <a:buFont typeface="Wingdings 2" pitchFamily="18" charset="2"/>
              <a:buChar char="#"/>
            </a:pPr>
            <a:r>
              <a:rPr lang="bn-IN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প্রধান শক্তিগুলো কী কী?</a:t>
            </a:r>
            <a:endParaRPr lang="en-US" sz="3500" dirty="0"/>
          </a:p>
        </p:txBody>
      </p:sp>
      <p:sp>
        <p:nvSpPr>
          <p:cNvPr id="5" name="Rectangle 4"/>
          <p:cNvSpPr/>
          <p:nvPr/>
        </p:nvSpPr>
        <p:spPr>
          <a:xfrm>
            <a:off x="2601175" y="5862468"/>
            <a:ext cx="6031889" cy="638850"/>
          </a:xfrm>
          <a:prstGeom prst="rect">
            <a:avLst/>
          </a:prstGeom>
        </p:spPr>
        <p:txBody>
          <a:bodyPr wrap="none" lIns="99273" tIns="49636" rIns="99273" bIns="49636">
            <a:spAutoFit/>
          </a:bodyPr>
          <a:lstStyle/>
          <a:p>
            <a:pPr marL="496364" indent="-496364">
              <a:buFont typeface="Wingdings 2" pitchFamily="18" charset="2"/>
              <a:buChar char="#"/>
            </a:pPr>
            <a:r>
              <a:rPr lang="bn-IN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বা ৪র্থ শেলের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উপস্তর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কয়টি ও কী কী?</a:t>
            </a:r>
            <a:endParaRPr lang="en-US" sz="3500" dirty="0"/>
          </a:p>
        </p:txBody>
      </p:sp>
      <p:sp>
        <p:nvSpPr>
          <p:cNvPr id="6" name="Rectangle 5"/>
          <p:cNvSpPr/>
          <p:nvPr/>
        </p:nvSpPr>
        <p:spPr>
          <a:xfrm>
            <a:off x="2713056" y="3742877"/>
            <a:ext cx="5345804" cy="638850"/>
          </a:xfrm>
          <a:prstGeom prst="rect">
            <a:avLst/>
          </a:prstGeom>
        </p:spPr>
        <p:txBody>
          <a:bodyPr wrap="none" lIns="99273" tIns="49636" rIns="99273" bIns="49636">
            <a:spAutoFit/>
          </a:bodyPr>
          <a:lstStyle/>
          <a:p>
            <a:pPr marL="496364" indent="-496364">
              <a:buFont typeface="Wingdings 2" pitchFamily="18" charset="2"/>
              <a:buChar char="#"/>
            </a:pPr>
            <a:r>
              <a:rPr lang="bn-IN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ইলেকট্রনসমূহের সাধারন ধর্ম কী?</a:t>
            </a:r>
            <a:endParaRPr lang="en-US" sz="3500" dirty="0"/>
          </a:p>
        </p:txBody>
      </p:sp>
      <p:sp>
        <p:nvSpPr>
          <p:cNvPr id="7" name="Rectangle 6"/>
          <p:cNvSpPr/>
          <p:nvPr/>
        </p:nvSpPr>
        <p:spPr>
          <a:xfrm>
            <a:off x="2713056" y="4876800"/>
            <a:ext cx="8207164" cy="638850"/>
          </a:xfrm>
          <a:prstGeom prst="rect">
            <a:avLst/>
          </a:prstGeom>
        </p:spPr>
        <p:txBody>
          <a:bodyPr wrap="none" lIns="99273" tIns="49636" rIns="99273" bIns="49636">
            <a:spAutoFit/>
          </a:bodyPr>
          <a:lstStyle/>
          <a:p>
            <a:pPr marL="496364" indent="-496364">
              <a:buFont typeface="Wingdings 2" pitchFamily="18" charset="2"/>
              <a:buChar char="#"/>
            </a:pPr>
            <a:r>
              <a:rPr lang="bn-IN" sz="3500" dirty="0">
                <a:latin typeface="NikoshBAN" pitchFamily="2" charset="0"/>
                <a:cs typeface="NikoshBAN" pitchFamily="2" charset="0"/>
              </a:rPr>
              <a:t> কখন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ইলেকট্রন বিন্যাস অধিকতর সুস্থিতি অর্জন করে ?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03472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859" y="3644763"/>
            <a:ext cx="200550" cy="761961"/>
          </a:xfrm>
          <a:prstGeom prst="rect">
            <a:avLst/>
          </a:prstGeom>
          <a:noFill/>
        </p:spPr>
        <p:txBody>
          <a:bodyPr wrap="none" lIns="99273" tIns="49636" rIns="99273" bIns="49636">
            <a:spAutoFit/>
          </a:bodyPr>
          <a:lstStyle/>
          <a:p>
            <a:endParaRPr lang="en-US" sz="4300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4047625" y="1090601"/>
            <a:ext cx="4526280" cy="929301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73" tIns="49636" rIns="99273" bIns="49636" rtlCol="0" anchor="ctr"/>
          <a:lstStyle/>
          <a:p>
            <a:pPr algn="ctr"/>
            <a:r>
              <a:rPr lang="en-US" sz="6500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5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5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4029" y="5334000"/>
            <a:ext cx="10372171" cy="1177459"/>
          </a:xfrm>
          <a:prstGeom prst="rect">
            <a:avLst/>
          </a:prstGeom>
        </p:spPr>
        <p:txBody>
          <a:bodyPr wrap="square" lIns="99273" tIns="49636" rIns="99273" bIns="49636">
            <a:spAutoFit/>
          </a:bodyPr>
          <a:lstStyle/>
          <a:p>
            <a:r>
              <a:rPr lang="bn-IN" sz="3500" dirty="0" smtClean="0">
                <a:latin typeface="NikoshBAN" pitchFamily="2" charset="0"/>
                <a:cs typeface="NikoshBAN" pitchFamily="2" charset="0"/>
              </a:rPr>
              <a:t>“একটি মৌলের ইলেকট্রন বিন্যাস সাধারন নিয়মে করা যায় না”- তোমার মতামত দাও।</a:t>
            </a:r>
            <a:endParaRPr lang="en-US" sz="3500" dirty="0"/>
          </a:p>
        </p:txBody>
      </p:sp>
      <p:pic>
        <p:nvPicPr>
          <p:cNvPr id="7" name="Picture 2" descr="http://www.nat.vu.nl/webexperiments/rontgen/en/theory/images/bohratoom_ka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852" y="2530338"/>
            <a:ext cx="24098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21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1066800" y="1447800"/>
            <a:ext cx="9738360" cy="3593421"/>
          </a:xfrm>
          <a:prstGeom prst="rect">
            <a:avLst/>
          </a:prstGeom>
        </p:spPr>
        <p:txBody>
          <a:bodyPr wrap="none" lIns="99273" tIns="49636" rIns="99273" bIns="4963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s-IN" sz="2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NikoshBAN"/>
                <a:cs typeface="NikoshBAN"/>
              </a:rPr>
              <a:t>ধন্যবাদ</a:t>
            </a:r>
            <a:endParaRPr lang="en-US" sz="2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>
                <a:blip r:embed="rId3"/>
                <a:tile tx="0" ty="0" sx="100000" sy="100000" flip="none" algn="tl"/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32182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05335" y="2966953"/>
            <a:ext cx="2609799" cy="3739699"/>
          </a:xfrm>
          <a:prstGeom prst="rect">
            <a:avLst/>
          </a:prstGeom>
        </p:spPr>
        <p:txBody>
          <a:bodyPr wrap="none" lIns="99273" tIns="49636" rIns="99273" bIns="4963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43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300" b="1" dirty="0">
                <a:latin typeface="NikoshBAN" pitchFamily="2" charset="0"/>
                <a:cs typeface="NikoshBAN" pitchFamily="2" charset="0"/>
              </a:rPr>
              <a:t>রসায়ন</a:t>
            </a:r>
          </a:p>
          <a:p>
            <a:pPr algn="ctr">
              <a:spcBef>
                <a:spcPct val="50000"/>
              </a:spcBef>
            </a:pPr>
            <a:r>
              <a:rPr lang="bn-BD" sz="4300" dirty="0"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bn-IN" sz="4300" b="1" dirty="0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43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bn-IN" sz="4300" b="1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300" b="1" dirty="0" smtClean="0">
                <a:latin typeface="NikoshBAN" pitchFamily="2" charset="0"/>
                <a:cs typeface="NikoshBAN" pitchFamily="2" charset="0"/>
              </a:rPr>
              <a:t> তৃতীয়</a:t>
            </a:r>
            <a:endParaRPr lang="bn-IN" sz="4300" b="1" dirty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bn-BD" sz="4300" b="1" dirty="0" smtClean="0">
                <a:latin typeface="NikoshBAN" pitchFamily="2" charset="0"/>
                <a:cs typeface="NikoshBAN" pitchFamily="2" charset="0"/>
              </a:rPr>
              <a:t>সময়-</a:t>
            </a:r>
            <a:r>
              <a:rPr lang="bn-IN" sz="4300" b="1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BD" sz="4300" b="1" dirty="0" smtClean="0">
                <a:latin typeface="NikoshBAN" pitchFamily="2" charset="0"/>
                <a:cs typeface="NikoshBAN" pitchFamily="2" charset="0"/>
              </a:rPr>
              <a:t>মিঃ</a:t>
            </a:r>
            <a:endParaRPr lang="bn-IN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069" y="2966953"/>
            <a:ext cx="4800600" cy="2639398"/>
          </a:xfrm>
          <a:prstGeom prst="rect">
            <a:avLst/>
          </a:prstGeom>
          <a:noFill/>
        </p:spPr>
        <p:txBody>
          <a:bodyPr wrap="square" lIns="99273" tIns="49636" rIns="99273" bIns="49636" rtlCol="0">
            <a:spAutoFit/>
          </a:bodyPr>
          <a:lstStyle/>
          <a:p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আল-আমিন</a:t>
            </a:r>
            <a:endParaRPr lang="bn-BD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900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  <a:endParaRPr lang="bn-IN" sz="3900" spc="54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900" b="1" spc="54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গছানী</a:t>
            </a:r>
            <a:r>
              <a:rPr lang="en-US" sz="3900" b="1" spc="54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spc="54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900" b="1" spc="54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spc="54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900" b="1" spc="54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900" b="1" spc="54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দশমিনা</a:t>
            </a:r>
            <a:r>
              <a:rPr lang="en-US" sz="3900" b="1" spc="54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900" b="1" spc="54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পটুয়াখালী</a:t>
            </a:r>
            <a:r>
              <a:rPr lang="bn-BD" sz="3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9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5682" y="618589"/>
            <a:ext cx="1829136" cy="838905"/>
          </a:xfrm>
          <a:prstGeom prst="rect">
            <a:avLst/>
          </a:prstGeom>
        </p:spPr>
        <p:txBody>
          <a:bodyPr wrap="none" lIns="99273" tIns="49636" rIns="99273" bIns="49636">
            <a:spAutoFit/>
          </a:bodyPr>
          <a:lstStyle/>
          <a:p>
            <a:r>
              <a:rPr lang="bn-BD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</a:t>
            </a:r>
            <a:r>
              <a:rPr lang="bn-I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চিতি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1670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560457"/>
            <a:ext cx="2459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ভিডিওটি দেখি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091005"/>
              </p:ext>
            </p:extLst>
          </p:nvPr>
        </p:nvGraphicFramePr>
        <p:xfrm>
          <a:off x="5486400" y="32718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6400" y="32718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681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2902" y="5867400"/>
            <a:ext cx="5152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পাঠঃ ৩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১০ শক্তিস্তরে ইলেকট্রন বিন্যাস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050" name="Picture 2" descr="E:\Images\Gif\Ra1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24012"/>
            <a:ext cx="29908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1.bp.blogspot.com/_oCTnjJfk0Ro/TRCN9QmxvyI/AAAAAAAAAKA/UD5uI_KY-O0/s1600/boh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540" y="1414461"/>
            <a:ext cx="3813153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6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460292" y="2653720"/>
            <a:ext cx="10210800" cy="3581400"/>
          </a:xfrm>
          <a:prstGeom prst="rect">
            <a:avLst/>
          </a:prstGeom>
          <a:noFill/>
        </p:spPr>
        <p:txBody>
          <a:bodyPr lIns="69494" tIns="34747" rIns="69494" bIns="34747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bn-BD" sz="36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BD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শক্তিস্তর বা অরবিটাল সম্পর্কে বর্ণনা করতে </a:t>
            </a:r>
            <a:r>
              <a:rPr lang="bn-BD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BD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খ)  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প্রধান ও উপশক্তিস্তরসমূহ সূচিত হওয়ার প্রক্রিয়া বর্ণনা করতে পারবে </a:t>
            </a:r>
            <a:endParaRPr lang="bn-IN" sz="36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IN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গ)</a:t>
            </a:r>
            <a:r>
              <a:rPr lang="bn-BD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কক্ষপথ এবং কক্ষপথের বিভিন্ন উপস্তরে পুরমাণুর ইলেকট্রনসমূহকে বিন্যাস করতে</a:t>
            </a:r>
            <a:r>
              <a:rPr lang="bn-BD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Images\Gif\atomic_particle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955" y="1066800"/>
            <a:ext cx="1635845" cy="155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14800" y="871265"/>
            <a:ext cx="21470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890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9169" y="228600"/>
            <a:ext cx="98290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পমাণুর</a:t>
            </a:r>
            <a:r>
              <a:rPr lang="bn-IN" sz="40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ইলেকট্রনসুমূহ তাদের  নিজ নিজ শক্তি অনুযায়ী বিভিন্ন</a:t>
            </a:r>
          </a:p>
          <a:p>
            <a:r>
              <a:rPr lang="bn-IN" sz="40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শক্তিস্তরে অবস্থান করে।</a:t>
            </a:r>
            <a:endParaRPr lang="en-US" sz="40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2694736" y="3033622"/>
            <a:ext cx="1843949" cy="914400"/>
            <a:chOff x="3970201" y="1838125"/>
            <a:chExt cx="1843949" cy="914400"/>
          </a:xfrm>
          <a:noFill/>
        </p:grpSpPr>
        <p:sp>
          <p:nvSpPr>
            <p:cNvPr id="3" name="Oval 2"/>
            <p:cNvSpPr/>
            <p:nvPr/>
          </p:nvSpPr>
          <p:spPr>
            <a:xfrm>
              <a:off x="3970201" y="1838125"/>
              <a:ext cx="990600" cy="9144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 flipV="1">
              <a:off x="4671149" y="2044654"/>
              <a:ext cx="1143001" cy="479426"/>
              <a:chOff x="6400800" y="695980"/>
              <a:chExt cx="1891770" cy="548284"/>
            </a:xfrm>
            <a:grpFill/>
          </p:grpSpPr>
          <p:sp>
            <p:nvSpPr>
              <p:cNvPr id="5" name="TextBox 4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7" name="Rectangle 6"/>
          <p:cNvSpPr/>
          <p:nvPr/>
        </p:nvSpPr>
        <p:spPr>
          <a:xfrm>
            <a:off x="5440361" y="1981200"/>
            <a:ext cx="56639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এটি নিউক্লিয়াসের সবচেয়ে কাছের শক্তিস্তর অর্থাৎ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N= 1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অর্থাৎ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K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শেল। </a:t>
            </a:r>
          </a:p>
          <a:p>
            <a:endParaRPr lang="bn-IN" sz="3200" spc="38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133600" y="2438400"/>
            <a:ext cx="2895600" cy="2133600"/>
            <a:chOff x="3605276" y="3007141"/>
            <a:chExt cx="2642066" cy="1791190"/>
          </a:xfrm>
        </p:grpSpPr>
        <p:sp>
          <p:nvSpPr>
            <p:cNvPr id="8" name="Oval 7"/>
            <p:cNvSpPr/>
            <p:nvPr/>
          </p:nvSpPr>
          <p:spPr>
            <a:xfrm>
              <a:off x="3835776" y="3200400"/>
              <a:ext cx="1592399" cy="1371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 flipV="1">
              <a:off x="4629202" y="4299666"/>
              <a:ext cx="1143001" cy="479426"/>
              <a:chOff x="6400800" y="695980"/>
              <a:chExt cx="1891770" cy="54828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" name="Group 20"/>
            <p:cNvGrpSpPr/>
            <p:nvPr/>
          </p:nvGrpSpPr>
          <p:grpSpPr>
            <a:xfrm flipV="1">
              <a:off x="4590449" y="3007141"/>
              <a:ext cx="1143001" cy="479426"/>
              <a:chOff x="6400800" y="695980"/>
              <a:chExt cx="1891770" cy="548284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605276" y="3011396"/>
              <a:ext cx="2642066" cy="1786935"/>
              <a:chOff x="3605276" y="3011396"/>
              <a:chExt cx="2642066" cy="1786935"/>
            </a:xfrm>
          </p:grpSpPr>
          <p:grpSp>
            <p:nvGrpSpPr>
              <p:cNvPr id="12" name="Group 11"/>
              <p:cNvGrpSpPr/>
              <p:nvPr/>
            </p:nvGrpSpPr>
            <p:grpSpPr>
              <a:xfrm flipV="1">
                <a:off x="4033632" y="4318905"/>
                <a:ext cx="1143001" cy="479426"/>
                <a:chOff x="6400800" y="695980"/>
                <a:chExt cx="1891770" cy="548284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 flipV="1">
                <a:off x="3616711" y="3897061"/>
                <a:ext cx="1143001" cy="479426"/>
                <a:chOff x="6400800" y="695980"/>
                <a:chExt cx="1891770" cy="548284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8" name="Group 17"/>
              <p:cNvGrpSpPr/>
              <p:nvPr/>
            </p:nvGrpSpPr>
            <p:grpSpPr>
              <a:xfrm flipV="1">
                <a:off x="3605276" y="3490822"/>
                <a:ext cx="1143001" cy="479426"/>
                <a:chOff x="6400800" y="695980"/>
                <a:chExt cx="1891770" cy="548284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 flipV="1">
                <a:off x="4171941" y="3011396"/>
                <a:ext cx="1143001" cy="479426"/>
                <a:chOff x="6400800" y="695980"/>
                <a:chExt cx="1891770" cy="548284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7" name="Group 26"/>
              <p:cNvGrpSpPr/>
              <p:nvPr/>
            </p:nvGrpSpPr>
            <p:grpSpPr>
              <a:xfrm flipV="1">
                <a:off x="5104340" y="3438480"/>
                <a:ext cx="1143001" cy="479426"/>
                <a:chOff x="6400800" y="695980"/>
                <a:chExt cx="1891770" cy="548284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29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 flipV="1">
                <a:off x="5104341" y="3886200"/>
                <a:ext cx="1143001" cy="479426"/>
                <a:chOff x="6400800" y="695980"/>
                <a:chExt cx="1891770" cy="548284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3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33" name="Rectangle 32"/>
          <p:cNvSpPr/>
          <p:nvPr/>
        </p:nvSpPr>
        <p:spPr>
          <a:xfrm>
            <a:off x="5814150" y="3604673"/>
            <a:ext cx="5615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IN" sz="32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শক্তিস্তর অর্থাৎ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N=2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L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শেল।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858616" y="2133600"/>
            <a:ext cx="3170584" cy="2809348"/>
            <a:chOff x="3505200" y="4836807"/>
            <a:chExt cx="2501920" cy="2332651"/>
          </a:xfrm>
        </p:grpSpPr>
        <p:sp>
          <p:nvSpPr>
            <p:cNvPr id="35" name="Oval 34"/>
            <p:cNvSpPr/>
            <p:nvPr/>
          </p:nvSpPr>
          <p:spPr>
            <a:xfrm>
              <a:off x="3592010" y="4953000"/>
              <a:ext cx="2057400" cy="205966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 flipV="1">
              <a:off x="4419635" y="6918787"/>
              <a:ext cx="571500" cy="250671"/>
              <a:chOff x="6400800" y="695980"/>
              <a:chExt cx="1891770" cy="548284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219009" y="6854214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4" name="Group 53"/>
            <p:cNvGrpSpPr/>
            <p:nvPr/>
          </p:nvGrpSpPr>
          <p:grpSpPr>
            <a:xfrm flipV="1">
              <a:off x="4923659" y="6802594"/>
              <a:ext cx="571500" cy="250671"/>
              <a:chOff x="6400800" y="695980"/>
              <a:chExt cx="1891770" cy="548284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223178" y="6686401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3" name="Group 62"/>
            <p:cNvGrpSpPr/>
            <p:nvPr/>
          </p:nvGrpSpPr>
          <p:grpSpPr>
            <a:xfrm flipV="1">
              <a:off x="5435620" y="6319537"/>
              <a:ext cx="571500" cy="250671"/>
              <a:chOff x="6400800" y="695980"/>
              <a:chExt cx="1891770" cy="548284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6" name="Group 65"/>
            <p:cNvGrpSpPr/>
            <p:nvPr/>
          </p:nvGrpSpPr>
          <p:grpSpPr>
            <a:xfrm flipV="1">
              <a:off x="5432997" y="5496582"/>
              <a:ext cx="571500" cy="250671"/>
              <a:chOff x="6400800" y="695980"/>
              <a:chExt cx="1891770" cy="548284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8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60639" y="6058793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2" name="Group 71"/>
            <p:cNvGrpSpPr/>
            <p:nvPr/>
          </p:nvGrpSpPr>
          <p:grpSpPr>
            <a:xfrm flipV="1">
              <a:off x="5278564" y="5264196"/>
              <a:ext cx="571500" cy="250671"/>
              <a:chOff x="6400800" y="695980"/>
              <a:chExt cx="1891770" cy="548284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74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791048" y="5163740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05200" y="5703474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1423" y="5949563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736731" y="6463989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93192" y="6297425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029888" y="4953000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789988" y="4868037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336242" y="4836807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080700" y="4941328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671977" y="5282481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5" name="Rectangle 84"/>
          <p:cNvSpPr/>
          <p:nvPr/>
        </p:nvSpPr>
        <p:spPr>
          <a:xfrm>
            <a:off x="1730760" y="5569762"/>
            <a:ext cx="5615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৩য় শক্তিস্তর অর্থাৎ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N=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শেল।</a:t>
            </a:r>
          </a:p>
        </p:txBody>
      </p:sp>
    </p:spTree>
    <p:extLst>
      <p:ext uri="{BB962C8B-B14F-4D97-AF65-F5344CB8AC3E}">
        <p14:creationId xmlns:p14="http://schemas.microsoft.com/office/powerpoint/2010/main" val="55519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3" grpId="0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3000" y="16764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476070"/>
            <a:ext cx="98259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প্রতিটি প্রধান শক্তিস্তরের সর্বোচ্চ ইলেকট্রন ধারণক্ষমতা </a:t>
            </a:r>
            <a:r>
              <a:rPr lang="en-US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3600" spc="38" baseline="30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</a:p>
          <a:p>
            <a:r>
              <a:rPr lang="en-US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 = 1,2 , 3</a:t>
            </a:r>
            <a:r>
              <a:rPr lang="en-US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……… 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ইত্যাদি। </a:t>
            </a:r>
            <a:r>
              <a:rPr lang="en-US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3600" spc="38" baseline="30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সূত্রানুসারে-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24200" y="2057400"/>
                <a:ext cx="629877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spc="38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K 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শেলের ইলেকট্রন ধারণক্ষমতা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i="1" spc="38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>
                            <a:alpha val="95000"/>
                          </a:sys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200" spc="38" baseline="3000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টি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057400"/>
                <a:ext cx="6298776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2517" t="-18947" r="-1355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79316" y="2831812"/>
                <a:ext cx="625389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spc="38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L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শেলের ইলেকট্রন ধারণক্ষমতা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i="1" spc="38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>
                            <a:alpha val="95000"/>
                          </a:sys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spc="38" baseline="3000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টি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316" y="2831812"/>
                <a:ext cx="6253892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2437" t="-18947" r="-146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50109" y="3822412"/>
                <a:ext cx="64927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M 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শেলের ইলেকট্রন ধারণক্ষমতা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i="1" spc="38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>
                            <a:alpha val="95000"/>
                          </a:sys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3200" spc="38" baseline="3000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18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টি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109" y="3822412"/>
                <a:ext cx="6492739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2347" t="-18750" r="-159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50109" y="4651631"/>
                <a:ext cx="65569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N 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শেলের ইলেকট্রন ধারণক্ষমতা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i="1" spc="38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>
                            <a:alpha val="95000"/>
                          </a:sys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3200" spc="38" baseline="3000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32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টি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109" y="4651631"/>
                <a:ext cx="6556923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2323" t="-18750" r="-92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219200" y="5453921"/>
            <a:ext cx="10435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ইলেকট্রন বিন্যাসের সময়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নিম্ন শক্তিস্তর ইলেকট্রন দ্বারা পূর্ণ হলে পরবর্তী শক্তিস্তরে ইলেকট্রন প্রবেশ করে।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হাইড্রোজেন থেকে আর্গন থেকে এই নিয়ম মেনে চলে।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208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1778" y="761999"/>
            <a:ext cx="2209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একক কাজ  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1469321" y="3048000"/>
            <a:ext cx="9529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পারমাণবিক সংখ্যা বিশিষ্ট মৌলসমূহের চিত্রসহ ইলেকট্রন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বিন্যাস কর।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8830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6193" y="2243792"/>
            <a:ext cx="89354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প্রতিটি শক্তিস্তরে আবার কতগুলো উপস্তর থাকে। উপস্তরে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ইলেকট্রন বিন্যাসের মাধ্যমে এর ব্যাখ্যা দেওয়া যায়।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295400" y="304800"/>
            <a:ext cx="1028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19 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অথবা তার অধিক পারমাণবিক সংখ্যা বিশিষ্ট  মৌলের পরমাণুর ইলেকট্রন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বিন্যাসের সময় তৃতীয় শক্তিস্তর পূর্ণ না হয়ে চতুর্থ শক্তিস্তরে ইলেকট্রন প্রবেশ করে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28598" y="3580369"/>
            <a:ext cx="9163050" cy="3372923"/>
            <a:chOff x="1504950" y="3866077"/>
            <a:chExt cx="9163050" cy="3372923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950" y="3952339"/>
              <a:ext cx="9163050" cy="3286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4374841" y="3866077"/>
              <a:ext cx="299312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অরবিটাল/উপশক্তিস্তর 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905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845</Words>
  <Application>Microsoft Office PowerPoint</Application>
  <PresentationFormat>Custom</PresentationFormat>
  <Paragraphs>175</Paragraphs>
  <Slides>18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high school</dc:creator>
  <cp:lastModifiedBy>GACHANI HIGH SCHOOL</cp:lastModifiedBy>
  <cp:revision>86</cp:revision>
  <dcterms:created xsi:type="dcterms:W3CDTF">2015-04-15T03:53:29Z</dcterms:created>
  <dcterms:modified xsi:type="dcterms:W3CDTF">2020-08-26T12:13:02Z</dcterms:modified>
</cp:coreProperties>
</file>