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94" r:id="rId5"/>
    <p:sldId id="258" r:id="rId6"/>
    <p:sldId id="259" r:id="rId7"/>
    <p:sldId id="307" r:id="rId8"/>
    <p:sldId id="260" r:id="rId9"/>
    <p:sldId id="261" r:id="rId10"/>
    <p:sldId id="262" r:id="rId11"/>
    <p:sldId id="263" r:id="rId12"/>
    <p:sldId id="264" r:id="rId13"/>
    <p:sldId id="265" r:id="rId14"/>
    <p:sldId id="266" r:id="rId15"/>
    <p:sldId id="293" r:id="rId16"/>
    <p:sldId id="267" r:id="rId17"/>
    <p:sldId id="268" r:id="rId18"/>
    <p:sldId id="269" r:id="rId19"/>
    <p:sldId id="295" r:id="rId20"/>
    <p:sldId id="291" r:id="rId21"/>
    <p:sldId id="270" r:id="rId22"/>
    <p:sldId id="305" r:id="rId23"/>
    <p:sldId id="271" r:id="rId24"/>
    <p:sldId id="272" r:id="rId25"/>
    <p:sldId id="275" r:id="rId26"/>
    <p:sldId id="276" r:id="rId27"/>
    <p:sldId id="306" r:id="rId28"/>
    <p:sldId id="277" r:id="rId29"/>
    <p:sldId id="278" r:id="rId30"/>
    <p:sldId id="296" r:id="rId31"/>
    <p:sldId id="292" r:id="rId32"/>
    <p:sldId id="297" r:id="rId33"/>
    <p:sldId id="298" r:id="rId34"/>
    <p:sldId id="299" r:id="rId35"/>
    <p:sldId id="300" r:id="rId36"/>
    <p:sldId id="301" r:id="rId37"/>
    <p:sldId id="302" r:id="rId38"/>
    <p:sldId id="303" r:id="rId39"/>
    <p:sldId id="286"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26-Aug-20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26-Aug-20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69129015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5468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26-Aug-20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312794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7905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704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35433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08302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903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1869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2818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465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26-Aug-20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4194497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40282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26-Aug-20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2246085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64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5833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2755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2761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1304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83092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59551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59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26-Aug-20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26-Aug-20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26-Aug-20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26-Aug-20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26-Aug-20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28916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26-Aug-20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5722244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 স্বাগতম</a:t>
            </a:r>
            <a:endParaRPr lang="en-US"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2667000" y="2209800"/>
            <a:ext cx="4427176" cy="2759190"/>
          </a:xfrm>
        </p:spPr>
      </p:pic>
      <p:pic>
        <p:nvPicPr>
          <p:cNvPr id="5" name="Content Placeholder 3"/>
          <p:cNvPicPr>
            <a:picLocks noChangeAspect="1"/>
          </p:cNvPicPr>
          <p:nvPr/>
        </p:nvPicPr>
        <p:blipFill>
          <a:blip r:embed="rId3"/>
          <a:stretch>
            <a:fillRect/>
          </a:stretch>
        </p:blipFill>
        <p:spPr>
          <a:xfrm>
            <a:off x="1981200" y="1905000"/>
            <a:ext cx="5393194" cy="4191000"/>
          </a:xfrm>
          <a:prstGeom prst="rect">
            <a:avLst/>
          </a:prstGeo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normAutofit fontScale="90000"/>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2438400"/>
            <a:ext cx="8686800" cy="2026920"/>
          </a:xfrm>
        </p:spPr>
        <p:txBody>
          <a:bodyPr>
            <a:normAutofit/>
          </a:bodyPr>
          <a:lstStyle/>
          <a:p>
            <a:pPr>
              <a:buNone/>
            </a:pPr>
            <a:r>
              <a:rPr lang="bn-BD" sz="2600" dirty="0" smtClean="0">
                <a:latin typeface="Nikosh" pitchFamily="2" charset="0"/>
                <a:cs typeface="Nikosh" pitchFamily="2" charset="0"/>
              </a:rPr>
              <a:t> </a:t>
            </a:r>
            <a:r>
              <a:rPr lang="bn-BD" sz="4000" dirty="0" smtClean="0">
                <a:latin typeface="Nikosh" pitchFamily="2" charset="0"/>
                <a:cs typeface="Nikosh" pitchFamily="2" charset="0"/>
              </a:rPr>
              <a:t>পৌরনীতি ও সুশাসনের ক্রমবিকাশ                </a:t>
            </a:r>
          </a:p>
          <a:p>
            <a:pPr>
              <a:buNone/>
            </a:pPr>
            <a:r>
              <a:rPr lang="bn-BD" sz="4000" dirty="0" smtClean="0">
                <a:latin typeface="Nikosh" pitchFamily="2" charset="0"/>
                <a:cs typeface="Nikosh" pitchFamily="2" charset="0"/>
              </a:rPr>
              <a:t> পৌরনীতি ও সুশাসনের সাথে অন্যান্য শাখার সম্পর্ক </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2" nodeType="clickEffect">
                                  <p:stCondLst>
                                    <p:cond delay="0"/>
                                  </p:stCondLst>
                                  <p:childTnLst>
                                    <p:animEffect transition="out" filter="diamond(in)">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linds(horizontal)">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blinds(horizontal)">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linds(horizontal)">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2" nodeType="clickEffect">
                                  <p:stCondLst>
                                    <p:cond delay="0"/>
                                  </p:stCondLst>
                                  <p:childTnLst>
                                    <p:anim calcmode="lin" valueType="num">
                                      <p:cBhvr additive="base">
                                        <p:cTn id="5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0" end="0"/>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2" nodeType="clickEffect">
                                  <p:stCondLst>
                                    <p:cond delay="0"/>
                                  </p:stCondLst>
                                  <p:childTnLst>
                                    <p:anim calcmode="lin" valueType="num">
                                      <p:cBhvr additive="base">
                                        <p:cTn id="5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1" end="1"/>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2" nodeType="clickEffect">
                                  <p:stCondLst>
                                    <p:cond delay="0"/>
                                  </p:stCondLst>
                                  <p:childTnLst>
                                    <p:anim calcmode="lin" valueType="num">
                                      <p:cBhvr additive="base">
                                        <p:cTn id="6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2" end="2"/>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2438400"/>
            <a:ext cx="8763000" cy="3657600"/>
          </a:xfrm>
        </p:spPr>
        <p:txBody>
          <a:bodyPr>
            <a:normAutofit/>
          </a:bodyPr>
          <a:lstStyle/>
          <a:p>
            <a:pPr>
              <a:buNone/>
            </a:pPr>
            <a:r>
              <a:rPr lang="bn-BD" sz="3600" dirty="0" smtClean="0">
                <a:latin typeface="Nikosh" pitchFamily="2" charset="0"/>
                <a:cs typeface="Nikosh" pitchFamily="2" charset="0"/>
              </a:rPr>
              <a:t>১। পৌরনীতি ও সুশাসনের ক্রমবিকাশ কি বলতে পারবে?                </a:t>
            </a:r>
          </a:p>
          <a:p>
            <a:pPr>
              <a:buNone/>
            </a:pPr>
            <a:r>
              <a:rPr lang="bn-BD" sz="3600" dirty="0" smtClean="0">
                <a:latin typeface="Nikosh" pitchFamily="2" charset="0"/>
                <a:cs typeface="Nikosh" pitchFamily="2" charset="0"/>
              </a:rPr>
              <a:t>২।  পৌরনীতি ও সুশাসনের সাথে অন্যান্য শাখার সম্পর্ক কি বলতে পারবে?</a:t>
            </a:r>
          </a:p>
          <a:p>
            <a:pPr>
              <a:buNone/>
            </a:pPr>
            <a:r>
              <a:rPr lang="bn-BD" sz="3600" dirty="0" smtClean="0">
                <a:latin typeface="Nikosh" pitchFamily="2" charset="0"/>
                <a:cs typeface="Nikosh" pitchFamily="2" charset="0"/>
              </a:rPr>
              <a:t>৩। পৌরনীতি ও সুশাসন এবং রাষ্ট্রবিজ্ঞান ও ইতিহাস সম্পর্ক  কি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Tree>
    <p:extLst>
      <p:ext uri="{BB962C8B-B14F-4D97-AF65-F5344CB8AC3E}">
        <p14:creationId xmlns:p14="http://schemas.microsoft.com/office/powerpoint/2010/main" val="386026501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
        <p:nvSpPr>
          <p:cNvPr id="3" name="Content Placeholder 2"/>
          <p:cNvSpPr>
            <a:spLocks noGrp="1"/>
          </p:cNvSpPr>
          <p:nvPr>
            <p:ph idx="1"/>
          </p:nvPr>
        </p:nvSpPr>
        <p:spPr>
          <a:xfrm>
            <a:off x="304800" y="2209800"/>
            <a:ext cx="8610600" cy="3810000"/>
          </a:xfrm>
        </p:spPr>
        <p:txBody>
          <a:bodyPr>
            <a:normAutofit/>
          </a:bodyPr>
          <a:lstStyle/>
          <a:p>
            <a:pPr>
              <a:buNone/>
            </a:pPr>
            <a:r>
              <a:rPr lang="bn-BD" sz="3600" dirty="0" smtClean="0">
                <a:latin typeface="Nikosh" pitchFamily="2" charset="0"/>
                <a:cs typeface="Nikosh" pitchFamily="2" charset="0"/>
              </a:rPr>
              <a:t> ১। পৌরনীতি ও সুশাসনের  ক্রমবিকাশ কি বল?                </a:t>
            </a:r>
          </a:p>
          <a:p>
            <a:pPr>
              <a:buNone/>
            </a:pPr>
            <a:r>
              <a:rPr lang="bn-BD" sz="3600" dirty="0" smtClean="0">
                <a:latin typeface="Nikosh" pitchFamily="2" charset="0"/>
                <a:cs typeface="Nikosh" pitchFamily="2" charset="0"/>
              </a:rPr>
              <a:t>২।  পৌরনীতি ও সুশাসনের সাথে অন্যান্য শাখার সম্পর্ক কি বল?</a:t>
            </a:r>
          </a:p>
          <a:p>
            <a:pPr>
              <a:buNone/>
            </a:pPr>
            <a:r>
              <a:rPr lang="bn-BD" sz="3600" dirty="0" smtClean="0">
                <a:latin typeface="Nikosh" pitchFamily="2" charset="0"/>
                <a:cs typeface="Nikosh" pitchFamily="2" charset="0"/>
              </a:rPr>
              <a:t>৩। পৌরনীতি ও সুশাসন এবং রাষ্ট্রবিজ্ঞান ও ইতিহাস সম্পর্ক   কি বল?</a:t>
            </a:r>
          </a:p>
          <a:p>
            <a:pPr>
              <a:buNone/>
            </a:pP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914400" y="2133600"/>
            <a:ext cx="7543800" cy="1752600"/>
          </a:xfrm>
        </p:spPr>
        <p:txBody>
          <a:bodyPr>
            <a:normAutofit lnSpcReduction="10000"/>
          </a:bodyPr>
          <a:lstStyle/>
          <a:p>
            <a:pPr algn="ctr">
              <a:buNone/>
            </a:pPr>
            <a:r>
              <a:rPr lang="bn-BD" sz="4000" dirty="0" smtClean="0">
                <a:latin typeface="Nikosh" pitchFamily="2" charset="0"/>
                <a:cs typeface="Nikosh" pitchFamily="2" charset="0"/>
              </a:rPr>
              <a:t>পৌরনীতি ও সুশাসনের  ক্রমবিকাশ কি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5562600" cy="9906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066800"/>
            <a:ext cx="8915400" cy="5715000"/>
          </a:xfrm>
        </p:spPr>
        <p:txBody>
          <a:bodyPr>
            <a:noAutofit/>
          </a:bodyPr>
          <a:lstStyle/>
          <a:p>
            <a:pPr algn="just">
              <a:buNone/>
            </a:pPr>
            <a:r>
              <a:rPr lang="bn-BD" sz="3200" dirty="0" smtClean="0">
                <a:latin typeface="Times New Roman" pitchFamily="18" charset="0"/>
                <a:cs typeface="Nikosh" pitchFamily="2" charset="0"/>
              </a:rPr>
              <a:t>মানুষ সামাজিক জীব। স্নেহ ও ভালবাসার প্রত্যাশী মানুষ সঙ্গপ্রিয়তার জন্যই সমাজবদ্ধ হয়ে বসবাস করতে চায়। সমাজ ছাড়া সে বাস করতে পারে না। সুদুর অতীতে সমাজবদ্ধ মানুষের জীবনকে কেন্দ্র করে কতগুলো নিয়ম কানুন রীতি নীতি প্রচলিত ছিল। প্রাচীন গ্রিসের নগররাষ্ট্রে বসবাসকারী নাগরিক জীবনকে নিয়ন্ত্রণ করত কতগুলো বিধিবিধান বা নিয়মকানুন। অবশ্য প্রাচীন গ্রিসে যারা রাষ্ট্র পরিচালনায় অংশগ্রহন করত শুধু তাদেরকেই বলা হত নাগরিক। আর নাগরিকদের অধিকার ও কর্তব্য নিয়ে জ্ঞানের যে শাখায় আলোচনা করা হতো তাকে বলা হতো পৌরনীতি। সমসাময়িক ভারতবর্ষে নগরকে বলা হত পুর বা পুরী এবং এর অধিবাসীদের বলা হত পুরবাসী। তাদের নাগরিক জীবনকে বলা হত পৌরজীবন এবং নাগরিক জীবন সম্পর্কিত বিদ্যার নাম ছিল পৌরনীতি।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709"/>
            <a:ext cx="5562600" cy="962891"/>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5" name="Content Placeholder 4"/>
          <p:cNvSpPr>
            <a:spLocks noGrp="1"/>
          </p:cNvSpPr>
          <p:nvPr>
            <p:ph idx="1"/>
          </p:nvPr>
        </p:nvSpPr>
        <p:spPr>
          <a:xfrm>
            <a:off x="152400" y="1143000"/>
            <a:ext cx="8915400" cy="5562600"/>
          </a:xfrm>
        </p:spPr>
        <p:txBody>
          <a:bodyPr>
            <a:normAutofit/>
          </a:bodyPr>
          <a:lstStyle/>
          <a:p>
            <a:pPr>
              <a:buNone/>
            </a:pPr>
            <a:r>
              <a:rPr lang="bn-BD" sz="3200" dirty="0" smtClean="0">
                <a:latin typeface="Times New Roman" pitchFamily="18" charset="0"/>
                <a:cs typeface="Nikosh" pitchFamily="2" charset="0"/>
              </a:rPr>
              <a:t>সুদুর অতীতে শাসকদের লক্ষ্য ছিল জনগনের কল্যাণ</a:t>
            </a:r>
            <a:r>
              <a:rPr lang="en-US" sz="3200" dirty="0" smtClean="0">
                <a:latin typeface="Times New Roman" pitchFamily="18" charset="0"/>
                <a:cs typeface="Nikosh" pitchFamily="2" charset="0"/>
              </a:rPr>
              <a:t> </a:t>
            </a:r>
            <a:r>
              <a:rPr lang="bn-BD" sz="3200" dirty="0" smtClean="0">
                <a:latin typeface="Times New Roman" pitchFamily="18" charset="0"/>
                <a:cs typeface="Nikosh" pitchFamily="2" charset="0"/>
              </a:rPr>
              <a:t>সাধন। এরিষ্টটল তার গুরু প্লেটোকে অনুসরণ করে সরকারের শ্রেনীবিভাগই করেছিলেন সরকারের লক্ষ্য বা উদ্দেশ্যকে সামনে রেখে। প্রজা </a:t>
            </a:r>
            <a:r>
              <a:rPr lang="en-US" sz="3200" dirty="0" err="1" smtClean="0">
                <a:latin typeface="Times New Roman" pitchFamily="18" charset="0"/>
                <a:cs typeface="Nikosh" pitchFamily="2" charset="0"/>
              </a:rPr>
              <a:t>বা</a:t>
            </a:r>
            <a:r>
              <a:rPr lang="bn-BD" sz="3200" dirty="0" smtClean="0">
                <a:latin typeface="Times New Roman" pitchFamily="18" charset="0"/>
                <a:cs typeface="Nikosh" pitchFamily="2" charset="0"/>
              </a:rPr>
              <a:t> রাষ্ট্রের জনগনের কল্যানে যে সরকার শাসন পরিচালনা করতো তাকে তিনি </a:t>
            </a:r>
            <a:r>
              <a:rPr lang="bn-BD" sz="3200" b="1" dirty="0" smtClean="0">
                <a:latin typeface="Times New Roman" pitchFamily="18" charset="0"/>
                <a:cs typeface="Nikosh" pitchFamily="2" charset="0"/>
              </a:rPr>
              <a:t>স্বাভাবিক সরকার </a:t>
            </a:r>
            <a:r>
              <a:rPr lang="bn-BD" sz="3200" dirty="0" smtClean="0">
                <a:latin typeface="Times New Roman" pitchFamily="18" charset="0"/>
                <a:cs typeface="Nikosh" pitchFamily="2" charset="0"/>
              </a:rPr>
              <a:t>এবং প্রজাদের কল্যানের কথা চিন্তা না করে যে সরকার ব্যক্তিস্বার্থ  বা গোষ্ঠীস্বার্থ চরিতার্থ করার জন্য শাসন পরিচালনা করতো তাকে তিনি </a:t>
            </a:r>
            <a:r>
              <a:rPr lang="bn-BD" sz="3200" b="1" dirty="0" smtClean="0">
                <a:latin typeface="Times New Roman" pitchFamily="18" charset="0"/>
                <a:cs typeface="Nikosh" pitchFamily="2" charset="0"/>
              </a:rPr>
              <a:t>বিকৃত সরকার </a:t>
            </a:r>
            <a:r>
              <a:rPr lang="bn-BD" sz="3200" dirty="0" smtClean="0">
                <a:latin typeface="Times New Roman" pitchFamily="18" charset="0"/>
                <a:cs typeface="Nikosh" pitchFamily="2" charset="0"/>
              </a:rPr>
              <a:t>বলে অভিহিত করেছিলেন।</a:t>
            </a:r>
            <a:endParaRPr lang="en-US" sz="3200" dirty="0" smtClean="0">
              <a:latin typeface="Times New Roman" pitchFamily="18" charset="0"/>
              <a:cs typeface="Nikosh" pitchFamily="2" charset="0"/>
            </a:endParaRPr>
          </a:p>
          <a:p>
            <a:pPr lvl="0">
              <a:buClr>
                <a:srgbClr val="0BD0D9"/>
              </a:buClr>
              <a:buNone/>
            </a:pPr>
            <a:r>
              <a:rPr lang="bn-BD" sz="3200" dirty="0">
                <a:solidFill>
                  <a:prstClr val="black"/>
                </a:solidFill>
                <a:latin typeface="Nikosh" pitchFamily="2" charset="0"/>
                <a:cs typeface="Nikosh" pitchFamily="2" charset="0"/>
              </a:rPr>
              <a:t>এরিষ্টটলের মতে রাষ্ট্রের প্রধানতম ও পবিত্রতম লক্ষ্য নাগরিকদের জন্য উন্নততর ও কল্যানকর জীবনের নিশ্চয়তা বিধান করে, জ্ঞানের ক্ষেত্রকে সম্প্রসারিত করা এবং নৈতিক উৎকর্ষতা সাধন করা। </a:t>
            </a:r>
          </a:p>
          <a:p>
            <a:pPr>
              <a:buNone/>
            </a:pPr>
            <a:endParaRPr lang="bn-BD" sz="3200" dirty="0" smtClean="0">
              <a:latin typeface="Times New Roman" pitchFamily="18" charset="0"/>
              <a:cs typeface="Nikosh" pitchFamily="2" charset="0"/>
            </a:endParaRPr>
          </a:p>
        </p:txBody>
      </p:sp>
    </p:spTree>
    <p:extLst>
      <p:ext uri="{BB962C8B-B14F-4D97-AF65-F5344CB8AC3E}">
        <p14:creationId xmlns:p14="http://schemas.microsoft.com/office/powerpoint/2010/main" val="151351100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96000" cy="838200"/>
          </a:xfrm>
        </p:spPr>
        <p:txBody>
          <a:bodyPr/>
          <a:lstStyle/>
          <a:p>
            <a:pPr algn="ctr"/>
            <a:r>
              <a:rPr lang="bn-BD" dirty="0" smtClean="0">
                <a:latin typeface="Nikosh" pitchFamily="2" charset="0"/>
                <a:cs typeface="Nikosh" pitchFamily="2" charset="0"/>
              </a:rPr>
              <a:t>একক কাজের সমাধান</a:t>
            </a:r>
            <a:endParaRPr lang="en-US" dirty="0"/>
          </a:p>
        </p:txBody>
      </p:sp>
      <p:sp>
        <p:nvSpPr>
          <p:cNvPr id="3" name="Content Placeholder 2"/>
          <p:cNvSpPr>
            <a:spLocks noGrp="1"/>
          </p:cNvSpPr>
          <p:nvPr>
            <p:ph idx="1"/>
          </p:nvPr>
        </p:nvSpPr>
        <p:spPr>
          <a:xfrm>
            <a:off x="152400" y="1066800"/>
            <a:ext cx="8915400" cy="5638800"/>
          </a:xfrm>
        </p:spPr>
        <p:txBody>
          <a:bodyPr>
            <a:noAutofit/>
          </a:bodyPr>
          <a:lstStyle/>
          <a:p>
            <a:pPr>
              <a:buNone/>
            </a:pPr>
            <a:r>
              <a:rPr lang="bn-BD" sz="2800" dirty="0" smtClean="0">
                <a:latin typeface="Nikosh" pitchFamily="2" charset="0"/>
                <a:cs typeface="Nikosh" pitchFamily="2" charset="0"/>
              </a:rPr>
              <a:t>প্রাচীন গ্রীসের নগররাষ্ট্র আজ আর নেই। আধুনিক রাষ্ট্রগুলো হলো জাতি রাষ্ট্র এবং এগুলো আয়তনে যেমন বিশাল, তেমনি জনসংখ্যায়ও ছিল বেশী। এসব জাতি রাষ্ট্রের নাগরিকদের জীবন এবং কার্যাবলি বহুমুখী ও জটিল। আধুনিক রাষ্ট্রের নাগরিকদের এই জটিল আচরণ, কার্যাবলি এবং তাদের বিভিন্ন প্রতিষ্ঠান সম্পর্কে জ্ঞানের যে শাখা বর্তমা</a:t>
            </a:r>
            <a:r>
              <a:rPr lang="en-US" sz="2800" dirty="0" err="1" smtClean="0">
                <a:latin typeface="Nikosh" pitchFamily="2" charset="0"/>
                <a:cs typeface="Nikosh" pitchFamily="2" charset="0"/>
              </a:rPr>
              <a:t>নে</a:t>
            </a:r>
            <a:r>
              <a:rPr lang="bn-BD" sz="2800" dirty="0" smtClean="0">
                <a:latin typeface="Nikosh" pitchFamily="2" charset="0"/>
                <a:cs typeface="Nikosh" pitchFamily="2" charset="0"/>
              </a:rPr>
              <a:t> আলোচনা করে তাই পৌরনীতি। </a:t>
            </a:r>
          </a:p>
          <a:p>
            <a:pPr>
              <a:buNone/>
            </a:pPr>
            <a:r>
              <a:rPr lang="bn-BD" sz="2800" dirty="0" smtClean="0">
                <a:latin typeface="Nikosh" pitchFamily="2" charset="0"/>
                <a:cs typeface="Nikosh" pitchFamily="2" charset="0"/>
              </a:rPr>
              <a:t>আধুনিক রাষ্ট্রের লক্ষ্য হলো জনকল্যান। এজন্য আধুনিক অধিকাংশ রাষ্ট্রকেই জনকল্যানকর রাষ্ট্র বলা হয়। বর্তমান রাষ্ট্রের লক্ষ্য হলো সুশাসন প্রতিষ্ঠা করা। সুশাসন একদিনে প্রতিষ্ঠিত হতে পারে না। সুশাসকের ধারণাও একদিনে গড়ে ওঠেনি, ক্ষমতা স্বতন্ত্রীকরণ নীতি, বিকেন্দ্রীকরণ নীতি, বিচার বিভাগের স্বাধীনতা প্রসঙ্গ ও দাবি, প্রশাসনে স্বচ্ছতা ও জবাবদিহিতার প্রসঙ্গ, জন অংশগ্রহনের দাবি, আইনের শাসন প্রতিষ্ঠার দাবি, মৌলিক অধিকার ও মানবাধিকারের দাবি আজ ধ্বনিত-প্রতিধ্বনিত হচ্ছে। এর ফলে সুশাসন বিষয়টি আজ পৌরনীতিতে গুরুত্বের সাথে আলোচিত হচ্ছে। </a:t>
            </a:r>
            <a:endParaRPr lang="en-US" sz="2800"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381000"/>
            <a:ext cx="4495800" cy="1143000"/>
          </a:xfrm>
        </p:spPr>
        <p:txBody>
          <a:bodyPr>
            <a:normAutofit/>
          </a:bodyPr>
          <a:lstStyle/>
          <a:p>
            <a:pPr algn="ctr"/>
            <a:r>
              <a:rPr lang="bn-BD" sz="6000" dirty="0" smtClean="0">
                <a:latin typeface="Nikosh" pitchFamily="2" charset="0"/>
                <a:cs typeface="Nikosh" pitchFamily="2" charset="0"/>
              </a:rPr>
              <a:t>জোড়ায় কাজ</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28600" y="1828800"/>
            <a:ext cx="85344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lvl="0" algn="ctr"/>
            <a:r>
              <a:rPr lang="bn-BD" sz="2400" dirty="0">
                <a:solidFill>
                  <a:prstClr val="black"/>
                </a:solidFill>
                <a:latin typeface="Nikosh" pitchFamily="2" charset="0"/>
                <a:cs typeface="Nikosh" pitchFamily="2" charset="0"/>
              </a:rPr>
              <a:t>মোঃ ওবায়দুর রহমান হেলাল</a:t>
            </a:r>
            <a:endParaRPr lang="en-US" sz="2400" dirty="0">
              <a:solidFill>
                <a:prstClr val="black"/>
              </a:solidFill>
              <a:latin typeface="Nikosh" pitchFamily="2" charset="0"/>
              <a:cs typeface="Nikosh" pitchFamily="2" charset="0"/>
            </a:endParaRPr>
          </a:p>
          <a:p>
            <a:pPr lvl="0"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35815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386129269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1905000"/>
            <a:ext cx="8686800" cy="2514600"/>
          </a:xfrm>
        </p:spPr>
        <p:txBody>
          <a:bodyPr>
            <a:normAutofit/>
          </a:bodyPr>
          <a:lstStyle/>
          <a:p>
            <a:pPr algn="ctr">
              <a:buNone/>
            </a:pPr>
            <a:r>
              <a:rPr lang="bn-BD" sz="3600" dirty="0" smtClean="0">
                <a:latin typeface="Nikosh" pitchFamily="2" charset="0"/>
                <a:cs typeface="Nikosh" pitchFamily="2" charset="0"/>
              </a:rPr>
              <a:t>পৌরনীতি ও সুশাসনের সাথে অন্যান্য শাখার সম্পর্ক কি বল?</a:t>
            </a:r>
          </a:p>
          <a:p>
            <a:pPr algn="ctr">
              <a:buNone/>
            </a:pPr>
            <a:r>
              <a:rPr lang="bn-BD" sz="3600" dirty="0" smtClean="0">
                <a:latin typeface="Nikosh" pitchFamily="2" charset="0"/>
                <a:cs typeface="Nikosh" pitchFamily="2" charset="0"/>
              </a:rPr>
              <a:t>সময়ঃ ৫ মিনিট </a:t>
            </a:r>
            <a:endParaRPr lang="en-US" sz="36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709"/>
            <a:ext cx="6324600" cy="1143000"/>
          </a:xfrm>
        </p:spPr>
        <p:txBody>
          <a:bodyPr/>
          <a:lstStyle/>
          <a:p>
            <a:pPr algn="ctr"/>
            <a:r>
              <a:rPr lang="bn-BD" dirty="0" smtClean="0">
                <a:latin typeface="Nikosh" pitchFamily="2" charset="0"/>
                <a:cs typeface="Nikosh" pitchFamily="2" charset="0"/>
              </a:rPr>
              <a:t>জোড়ায় কাজের সমাধান</a:t>
            </a:r>
            <a:endParaRPr lang="en-US" dirty="0"/>
          </a:p>
        </p:txBody>
      </p:sp>
      <p:sp>
        <p:nvSpPr>
          <p:cNvPr id="3" name="Content Placeholder 2"/>
          <p:cNvSpPr>
            <a:spLocks noGrp="1"/>
          </p:cNvSpPr>
          <p:nvPr>
            <p:ph idx="1"/>
          </p:nvPr>
        </p:nvSpPr>
        <p:spPr>
          <a:xfrm>
            <a:off x="228600" y="1371600"/>
            <a:ext cx="8686800" cy="5334000"/>
          </a:xfrm>
        </p:spPr>
        <p:txBody>
          <a:bodyPr>
            <a:normAutofit/>
          </a:bodyPr>
          <a:lstStyle/>
          <a:p>
            <a:pPr>
              <a:buNone/>
            </a:pPr>
            <a:r>
              <a:rPr lang="bn-BD" sz="3200" dirty="0" smtClean="0">
                <a:latin typeface="Nikosh" pitchFamily="2" charset="0"/>
                <a:cs typeface="Nikosh" pitchFamily="2" charset="0"/>
              </a:rPr>
              <a:t>পৌরনীতি ও সুশাসন হলো সামাজিক বিজ্ঞান। সমাজবদ্ধ মানুষের আচরণ, দৃষ্টিভঙ্গি, আশা-আকাংখা, কার্যাবলি ইত্যাদি বিষয় পৌরনীতির আলোচনার বিষয়। রাষ্ট্রবিজ্ঞান, ইতিহাস, অর্থনীতি ও সমাজবিজ্ঞান প্রভৃতি অপর সামাজিক বিজ্ঞানগুলোও মানুষের সমাজ ও রাষ্ট্রীয় জীবন নিয়ে আলোচনা করে। সুতরাং সব সামাজিক বিজ্ঞানই পরস্পর সম্পর্কযুক্ত। শধু তাই নয় দর্শন, মনোবিজ্ঞান, নীতিশাস্ত্র প্রভৃতি নৈতিক বিজ্ঞানের সাথেও পৌরনীতির ঘনিষ্ট সম্পর্ক রয়েছে। জ্ঞানের এই শাখাগুলোর পারস্পারিক সম্পর্ক নিয়ে নিম্নে আলোচনা করা হলো। </a:t>
            </a:r>
            <a:endParaRPr lang="en-US" sz="32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pic>
        <p:nvPicPr>
          <p:cNvPr id="4" name="Content Placeholder 3" descr="imagaaaaes.jpg"/>
          <p:cNvPicPr>
            <a:picLocks noGrp="1" noChangeAspect="1"/>
          </p:cNvPicPr>
          <p:nvPr>
            <p:ph idx="1"/>
          </p:nvPr>
        </p:nvPicPr>
        <p:blipFill>
          <a:blip r:embed="rId2"/>
          <a:stretch>
            <a:fillRect/>
          </a:stretch>
        </p:blipFill>
        <p:spPr>
          <a:xfrm>
            <a:off x="2438400" y="1727867"/>
            <a:ext cx="4343400" cy="4704588"/>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1524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1609102" y="1371599"/>
            <a:ext cx="5096498" cy="5218415"/>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305789293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2286000"/>
            <a:ext cx="8763000" cy="2438400"/>
          </a:xfrm>
        </p:spPr>
        <p:txBody>
          <a:bodyPr>
            <a:normAutofit/>
          </a:bodyPr>
          <a:lstStyle/>
          <a:p>
            <a:pPr algn="ctr">
              <a:buNone/>
            </a:pPr>
            <a:r>
              <a:rPr lang="bn-BD" sz="4000" dirty="0" smtClean="0">
                <a:latin typeface="Nikosh" pitchFamily="2" charset="0"/>
                <a:cs typeface="Nikosh" pitchFamily="2" charset="0"/>
              </a:rPr>
              <a:t>পৌরনীতি ও সুশাসন এবং রাষ্ট্রবিজ্ঞান ও ইতিহাস সম্পর্ক   কি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228600" y="1447800"/>
            <a:ext cx="8763000" cy="5257800"/>
          </a:xfrm>
        </p:spPr>
        <p:txBody>
          <a:bodyPr>
            <a:noAutofit/>
          </a:bodyPr>
          <a:lstStyle/>
          <a:p>
            <a:pPr>
              <a:buNone/>
            </a:pPr>
            <a:r>
              <a:rPr lang="bn-BD" sz="2800" dirty="0" smtClean="0">
                <a:latin typeface="Nikosh" pitchFamily="2" charset="0"/>
                <a:cs typeface="Nikosh" pitchFamily="2" charset="0"/>
              </a:rPr>
              <a:t>সামাজিক বিজ্ঞানসমুহের মধ্যে পৌরনীতি ও রাষ্ট্রবিজ্ঞানের মধ্যকার সম্পর্ক সর্বাপেক্ষা ঘনিষ্টতর। সমাজবিজ্ঞানের এ গুরুত্বপুর্ণ শাখা দুটির সম্পর্ক সহোদর ভাইয়ের মতো। </a:t>
            </a:r>
          </a:p>
          <a:p>
            <a:pPr>
              <a:buNone/>
            </a:pPr>
            <a:r>
              <a:rPr lang="bn-BD" sz="2800" b="1" dirty="0" smtClean="0">
                <a:latin typeface="Nikosh" pitchFamily="2" charset="0"/>
                <a:cs typeface="Nikosh" pitchFamily="2" charset="0"/>
              </a:rPr>
              <a:t>সাদৃশ্যঃ</a:t>
            </a:r>
            <a:r>
              <a:rPr lang="bn-BD" sz="2800" dirty="0" smtClean="0">
                <a:latin typeface="Nikosh" pitchFamily="2" charset="0"/>
                <a:cs typeface="Nikosh" pitchFamily="2" charset="0"/>
              </a:rPr>
              <a:t> পৌরনীতি</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ও সুশাসন এবং রাষ্ট্রবিজ্ঞানের মধ্যে নিম্নলিখিত সাদৃশ্য লক্ষ্য করা যায়। </a:t>
            </a:r>
          </a:p>
          <a:p>
            <a:pPr>
              <a:buNone/>
            </a:pPr>
            <a:r>
              <a:rPr lang="bn-BD" sz="2800" dirty="0" smtClean="0">
                <a:latin typeface="Nikosh" pitchFamily="2" charset="0"/>
                <a:cs typeface="Nikosh" pitchFamily="2" charset="0"/>
              </a:rPr>
              <a:t>১। অর্থগত অভিন্নতা   ২। নিবিড় সম্পর্ক   ৩। আলোচ্য বিষয়ে মিল  </a:t>
            </a:r>
          </a:p>
          <a:p>
            <a:pPr>
              <a:buNone/>
            </a:pPr>
            <a:r>
              <a:rPr lang="bn-BD" sz="2800" b="1" dirty="0" smtClean="0">
                <a:latin typeface="Nikosh" pitchFamily="2" charset="0"/>
                <a:cs typeface="Nikosh" pitchFamily="2" charset="0"/>
              </a:rPr>
              <a:t>পার্থক্যঃ</a:t>
            </a:r>
            <a:r>
              <a:rPr lang="bn-BD" sz="2800" dirty="0" smtClean="0">
                <a:latin typeface="Nikosh" pitchFamily="2" charset="0"/>
                <a:cs typeface="Nikosh" pitchFamily="2" charset="0"/>
              </a:rPr>
              <a:t> পৌরনীতি ও সুশাসন এবং রাষ্ট্রবিজ্ঞানের পারস্পারিক সম্পর্ক যত ঘনিষ্টই হোকনা কেন, উভয়ের মধ্যে নিম্নলিখিত পার্থক্য লক্ষ্য করা যায়। </a:t>
            </a:r>
          </a:p>
          <a:p>
            <a:pPr>
              <a:buNone/>
            </a:pPr>
            <a:r>
              <a:rPr lang="bn-BD" sz="2800" dirty="0" smtClean="0">
                <a:latin typeface="Nikosh" pitchFamily="2" charset="0"/>
                <a:cs typeface="Nikosh" pitchFamily="2" charset="0"/>
              </a:rPr>
              <a:t>১। পরিধি ও বিষয়বস্তুগত পার্থক্য  ২। বিষয় নির্ধারণ ও গুরুত্বের ক্ষেত্রে পার্থক্য  ৩। দৃষ্টিভঙ্গির পার্থক্য ৪। উৎপত্তিগত পার্থক্য</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855"/>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152400" y="1371600"/>
            <a:ext cx="8839200" cy="5334000"/>
          </a:xfrm>
        </p:spPr>
        <p:txBody>
          <a:bodyPr>
            <a:normAutofit/>
          </a:bodyPr>
          <a:lstStyle/>
          <a:p>
            <a:pPr>
              <a:buNone/>
            </a:pPr>
            <a:r>
              <a:rPr lang="bn-BD" sz="2800" dirty="0" smtClean="0">
                <a:latin typeface="Nikosh" pitchFamily="2" charset="0"/>
                <a:cs typeface="Nikosh" pitchFamily="2" charset="0"/>
              </a:rPr>
              <a:t>সুতরাং বলা যায় যে, সামাজিক বিজ্ঞানের বিভিন্ন শাখার মধ্যে এ দুটি শাখার সম্পর্ক সর্বাপেক্ষা ঘনিষ্ট। উভয়ের সম্পর্ক দেহ ও প্রানের সম্পর্ক তুল্য, যেন একে অপরের সহোদর। জ্ঞানের এ দুটি শাখা আসলে পরস্পর পরস্পরের সহায়ক ও পরিপুরক। </a:t>
            </a:r>
            <a:endParaRPr lang="en-US" sz="2800" dirty="0" smtClean="0">
              <a:latin typeface="Nikosh" pitchFamily="2" charset="0"/>
              <a:cs typeface="Nikosh" pitchFamily="2" charset="0"/>
            </a:endParaRPr>
          </a:p>
          <a:p>
            <a:pPr lvl="0">
              <a:buClr>
                <a:srgbClr val="0BD0D9"/>
              </a:buClr>
              <a:buNone/>
            </a:pPr>
            <a:r>
              <a:rPr lang="bn-BD" sz="2800" dirty="0">
                <a:solidFill>
                  <a:prstClr val="black"/>
                </a:solidFill>
                <a:latin typeface="Nikosh" pitchFamily="2" charset="0"/>
                <a:cs typeface="Nikosh" pitchFamily="2" charset="0"/>
              </a:rPr>
              <a:t>পৌরনীতি ও সুশাসন এবং ইতিহাস উভয়েই সামাজিক বিজ্ঞানের গুরুত্বপুর্ণ শাখা। উভয়ের সম্পর্ক অত্যান্ত ঘনিষ্ট।  </a:t>
            </a:r>
          </a:p>
          <a:p>
            <a:pPr lvl="0">
              <a:buClr>
                <a:srgbClr val="0BD0D9"/>
              </a:buClr>
              <a:buNone/>
            </a:pPr>
            <a:r>
              <a:rPr lang="bn-BD" sz="2800" b="1" dirty="0">
                <a:solidFill>
                  <a:prstClr val="black"/>
                </a:solidFill>
                <a:latin typeface="Nikosh" pitchFamily="2" charset="0"/>
                <a:cs typeface="Nikosh" pitchFamily="2" charset="0"/>
              </a:rPr>
              <a:t>সাদৃশ্যঃ</a:t>
            </a:r>
            <a:r>
              <a:rPr lang="bn-BD" sz="2800" dirty="0">
                <a:solidFill>
                  <a:prstClr val="black"/>
                </a:solidFill>
                <a:latin typeface="Nikosh" pitchFamily="2" charset="0"/>
                <a:cs typeface="Nikosh" pitchFamily="2" charset="0"/>
              </a:rPr>
              <a:t> পৌরনীতি ও সুশাসন এবং ইতিহাসের মধ্যে নিম্নলিখিত সাদৃশ্য লক্ষ্য করা যায়। </a:t>
            </a:r>
          </a:p>
          <a:p>
            <a:pPr lvl="0">
              <a:buClr>
                <a:srgbClr val="0BD0D9"/>
              </a:buClr>
              <a:buNone/>
            </a:pPr>
            <a:r>
              <a:rPr lang="bn-BD" sz="2800" dirty="0">
                <a:solidFill>
                  <a:prstClr val="black"/>
                </a:solidFill>
                <a:latin typeface="Nikosh" pitchFamily="2" charset="0"/>
                <a:cs typeface="Nikosh" pitchFamily="2" charset="0"/>
              </a:rPr>
              <a:t>১। ঘনিষ্টতা   ২। একে অপরকে পুর্ণতা প্রদান  </a:t>
            </a:r>
            <a:r>
              <a:rPr lang="en-US" sz="2800" dirty="0" smtClean="0">
                <a:solidFill>
                  <a:prstClr val="black"/>
                </a:solidFill>
                <a:latin typeface="Nikosh" pitchFamily="2" charset="0"/>
                <a:cs typeface="Nikosh" pitchFamily="2" charset="0"/>
              </a:rPr>
              <a:t>     </a:t>
            </a:r>
          </a:p>
          <a:p>
            <a:pPr lvl="0">
              <a:buClr>
                <a:srgbClr val="0BD0D9"/>
              </a:buClr>
              <a:buNone/>
            </a:pPr>
            <a:r>
              <a:rPr lang="bn-BD" sz="2800" dirty="0" smtClean="0">
                <a:solidFill>
                  <a:prstClr val="black"/>
                </a:solidFill>
                <a:latin typeface="Nikosh" pitchFamily="2" charset="0"/>
                <a:cs typeface="Nikosh" pitchFamily="2" charset="0"/>
              </a:rPr>
              <a:t>৩</a:t>
            </a:r>
            <a:r>
              <a:rPr lang="bn-BD" sz="2800" dirty="0">
                <a:solidFill>
                  <a:prstClr val="black"/>
                </a:solidFill>
                <a:latin typeface="Nikosh" pitchFamily="2" charset="0"/>
                <a:cs typeface="Nikosh" pitchFamily="2" charset="0"/>
              </a:rPr>
              <a:t>। পারস্পারিক সহযোগীতা   ৪। পারস্পারিক নির্ভরতা   </a:t>
            </a:r>
          </a:p>
          <a:p>
            <a:pPr>
              <a:buNone/>
            </a:pPr>
            <a:endParaRPr lang="en-US" sz="2800" dirty="0">
              <a:latin typeface="Nikosh" pitchFamily="2" charset="0"/>
              <a:cs typeface="Nikosh" pitchFamily="2" charset="0"/>
            </a:endParaRPr>
          </a:p>
        </p:txBody>
      </p:sp>
    </p:spTree>
    <p:extLst>
      <p:ext uri="{BB962C8B-B14F-4D97-AF65-F5344CB8AC3E}">
        <p14:creationId xmlns:p14="http://schemas.microsoft.com/office/powerpoint/2010/main" val="1434107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715000" cy="1143000"/>
          </a:xfrm>
        </p:spPr>
        <p:txBody>
          <a:bodyPr/>
          <a:lstStyle/>
          <a:p>
            <a:pPr algn="ctr"/>
            <a:r>
              <a:rPr lang="bn-BD" dirty="0" smtClean="0">
                <a:latin typeface="Nikosh" pitchFamily="2" charset="0"/>
                <a:cs typeface="Nikosh" pitchFamily="2" charset="0"/>
              </a:rPr>
              <a:t>দলীয় কাজের সমাধান </a:t>
            </a:r>
            <a:endParaRPr lang="en-US" dirty="0"/>
          </a:p>
        </p:txBody>
      </p:sp>
      <p:sp>
        <p:nvSpPr>
          <p:cNvPr id="3" name="Content Placeholder 2"/>
          <p:cNvSpPr>
            <a:spLocks noGrp="1"/>
          </p:cNvSpPr>
          <p:nvPr>
            <p:ph idx="1"/>
          </p:nvPr>
        </p:nvSpPr>
        <p:spPr>
          <a:xfrm>
            <a:off x="304800" y="1935480"/>
            <a:ext cx="8610600" cy="4693920"/>
          </a:xfrm>
        </p:spPr>
        <p:txBody>
          <a:bodyPr>
            <a:normAutofit/>
          </a:bodyPr>
          <a:lstStyle/>
          <a:p>
            <a:pPr>
              <a:buNone/>
            </a:pPr>
            <a:r>
              <a:rPr lang="bn-BD" sz="2800" b="1" dirty="0" smtClean="0">
                <a:latin typeface="Nikosh" pitchFamily="2" charset="0"/>
                <a:cs typeface="Nikosh" pitchFamily="2" charset="0"/>
              </a:rPr>
              <a:t>পার্থক্যঃ</a:t>
            </a:r>
            <a:r>
              <a:rPr lang="bn-BD" sz="2800" dirty="0" smtClean="0">
                <a:latin typeface="Nikosh" pitchFamily="2" charset="0"/>
                <a:cs typeface="Nikosh" pitchFamily="2" charset="0"/>
              </a:rPr>
              <a:t> পৌরনীতি ও সুশাসন এবং ইতিহাসের পারস্পারিক সম্পর্ক যত ঘনিষ্টই হোকনা কেন, উভয়ের মধ্যে নিম্নলিখিত পার্থক্য লক্ষ্য করা যায়। </a:t>
            </a:r>
          </a:p>
          <a:p>
            <a:pPr>
              <a:buNone/>
            </a:pPr>
            <a:r>
              <a:rPr lang="bn-BD" sz="2800" dirty="0" smtClean="0">
                <a:latin typeface="Nikosh" pitchFamily="2" charset="0"/>
                <a:cs typeface="Nikosh" pitchFamily="2" charset="0"/>
              </a:rPr>
              <a:t>১।  বিষয়বস্তুগত পার্থক্য  ২। অতীত ও ভবিষ্যতের ওপর গুরুত্ব    ৩। পদ্ধতিগত</a:t>
            </a:r>
            <a:r>
              <a:rPr lang="en-US" sz="2800" dirty="0" smtClean="0">
                <a:latin typeface="Nikosh" pitchFamily="2" charset="0"/>
                <a:cs typeface="Nikosh" pitchFamily="2" charset="0"/>
              </a:rPr>
              <a:t> </a:t>
            </a:r>
            <a:r>
              <a:rPr lang="bn-BD" sz="2800" dirty="0">
                <a:solidFill>
                  <a:prstClr val="black"/>
                </a:solidFill>
                <a:latin typeface="Nikosh" pitchFamily="2" charset="0"/>
                <a:cs typeface="Nikosh" pitchFamily="2" charset="0"/>
              </a:rPr>
              <a:t>পার্থক্য</a:t>
            </a:r>
            <a:r>
              <a:rPr lang="bn-BD" sz="2800" dirty="0" smtClean="0">
                <a:latin typeface="Nikosh" pitchFamily="2" charset="0"/>
                <a:cs typeface="Nikosh" pitchFamily="2" charset="0"/>
              </a:rPr>
              <a:t>  ৪। পরিধিগত সুতরাং পরিধি, পদ্ধতি ও বিষয়বস্তুগত পার্থক্য থাকা সত্ত্বেও </a:t>
            </a:r>
            <a:r>
              <a:rPr lang="bn-BD" sz="2800" b="1" dirty="0" smtClean="0">
                <a:latin typeface="Nikosh" pitchFamily="2" charset="0"/>
                <a:cs typeface="Nikosh" pitchFamily="2" charset="0"/>
              </a:rPr>
              <a:t>অধ্যাপক গেটেলের </a:t>
            </a:r>
            <a:r>
              <a:rPr lang="bn-BD" sz="2800" dirty="0" smtClean="0">
                <a:latin typeface="Nikosh" pitchFamily="2" charset="0"/>
                <a:cs typeface="Nikosh" pitchFamily="2" charset="0"/>
              </a:rPr>
              <a:t>সাথে একমত হয়ে বলা যায় যে ইতিহাস ও পৌরনীতি পরস্পরের পরিপুরক ও সহায়ক। একটি ব্যতীত অপরটির আলোচনা ভিত্তিহীন ও মুল্যহীন। উভয়ের সম্পর্ক অত্যান্ত ঘনিষ্ট ও নিবিড়।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2" nodeType="click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1828800"/>
            <a:ext cx="5867400" cy="33528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০৩</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4038600" cy="1143000"/>
          </a:xfrm>
        </p:spPr>
        <p:txBody>
          <a:bodyPr>
            <a:normAutofit/>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524000"/>
            <a:ext cx="8839200" cy="5181600"/>
          </a:xfrm>
        </p:spPr>
        <p:txBody>
          <a:bodyPr>
            <a:normAutofit fontScale="92500" lnSpcReduction="20000"/>
          </a:bodyPr>
          <a:lstStyle/>
          <a:p>
            <a:pPr>
              <a:buNone/>
            </a:pPr>
            <a:r>
              <a:rPr lang="bn-BD" sz="3500" dirty="0" smtClean="0">
                <a:latin typeface="Nikosh" pitchFamily="2" charset="0"/>
                <a:cs typeface="Nikosh" pitchFamily="2" charset="0"/>
              </a:rPr>
              <a:t>জ্ঞান মুলক,অনুধাবন মুলক, প্রয়োগ মুলক প্রশ্ন</a:t>
            </a:r>
          </a:p>
          <a:p>
            <a:pPr>
              <a:buNone/>
            </a:pPr>
            <a:r>
              <a:rPr lang="bn-BD" dirty="0" smtClean="0">
                <a:latin typeface="Nikosh" pitchFamily="2" charset="0"/>
                <a:cs typeface="Nikosh" pitchFamily="2" charset="0"/>
              </a:rPr>
              <a:t>১।  পৌরনীতি ও সুশাসন কোন ধরনের বিজ্ঞান? </a:t>
            </a:r>
          </a:p>
          <a:p>
            <a:pPr>
              <a:buNone/>
            </a:pPr>
            <a:r>
              <a:rPr lang="bn-BD" dirty="0" smtClean="0">
                <a:latin typeface="Nikosh" pitchFamily="2" charset="0"/>
                <a:cs typeface="Nikosh" pitchFamily="2" charset="0"/>
              </a:rPr>
              <a:t>ক।  রাজনৈতিক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bn-BD" b="1" dirty="0" smtClean="0">
                <a:latin typeface="Nikosh" pitchFamily="2" charset="0"/>
                <a:cs typeface="Nikosh" pitchFamily="2" charset="0"/>
              </a:rPr>
              <a:t> সামাজিক</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অর্থনৈতিক </a:t>
            </a:r>
            <a:r>
              <a:rPr lang="bn-BD" b="1" dirty="0" smtClean="0">
                <a:latin typeface="Nikosh" pitchFamily="2" charset="0"/>
                <a:cs typeface="Nikosh" pitchFamily="2" charset="0"/>
              </a:rPr>
              <a:t> </a:t>
            </a:r>
            <a:r>
              <a:rPr lang="bn-BD" dirty="0" smtClean="0">
                <a:latin typeface="Nikosh" pitchFamily="2" charset="0"/>
                <a:cs typeface="Nikosh" pitchFamily="2" charset="0"/>
              </a:rPr>
              <a:t> ঘ। সাংস্কৃতিক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পৌরনীতির ইংরেজী প্রতিশব্দ কি?</a:t>
            </a:r>
          </a:p>
          <a:p>
            <a:pPr>
              <a:buNone/>
            </a:pPr>
            <a:r>
              <a:rPr lang="bn-BD" dirty="0" smtClean="0">
                <a:latin typeface="Nikosh" pitchFamily="2" charset="0"/>
                <a:cs typeface="Nikosh" pitchFamily="2" charset="0"/>
              </a:rPr>
              <a:t> ক। </a:t>
            </a:r>
            <a:r>
              <a:rPr lang="en-US" dirty="0" err="1" smtClean="0">
                <a:latin typeface="Times New Roman" pitchFamily="18" charset="0"/>
                <a:cs typeface="Times New Roman" pitchFamily="18" charset="0"/>
              </a:rPr>
              <a:t>Civis</a:t>
            </a:r>
            <a:r>
              <a:rPr lang="bn-BD" dirty="0" smtClean="0">
                <a:latin typeface="Nikosh" pitchFamily="2" charset="0"/>
                <a:cs typeface="Nikosh" pitchFamily="2" charset="0"/>
              </a:rPr>
              <a:t>   খ।</a:t>
            </a:r>
            <a:r>
              <a:rPr lang="en-US" dirty="0" smtClean="0">
                <a:latin typeface="Nikosh" pitchFamily="2" charset="0"/>
                <a:cs typeface="Nikosh" pitchFamily="2" charset="0"/>
              </a:rPr>
              <a:t> </a:t>
            </a:r>
            <a:r>
              <a:rPr lang="en-US" dirty="0" err="1" smtClean="0">
                <a:latin typeface="Times New Roman" pitchFamily="18" charset="0"/>
                <a:cs typeface="Times New Roman" pitchFamily="18" charset="0"/>
              </a:rPr>
              <a:t>Civies</a:t>
            </a: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  </a:t>
            </a:r>
            <a:r>
              <a:rPr lang="bn-BD" b="1" dirty="0" smtClean="0">
                <a:latin typeface="Nikosh" pitchFamily="2" charset="0"/>
                <a:cs typeface="Nikosh" pitchFamily="2" charset="0"/>
              </a:rPr>
              <a:t>গ। </a:t>
            </a:r>
            <a:r>
              <a:rPr lang="en-US" b="1" dirty="0" smtClean="0">
                <a:latin typeface="Times New Roman" pitchFamily="18" charset="0"/>
                <a:cs typeface="Times New Roman" pitchFamily="18" charset="0"/>
              </a:rPr>
              <a:t>Civics</a:t>
            </a:r>
            <a:r>
              <a:rPr lang="bn-BD" b="1" dirty="0" smtClean="0">
                <a:latin typeface="Nikosh" pitchFamily="2" charset="0"/>
                <a:cs typeface="Nikosh" pitchFamily="2" charset="0"/>
              </a:rPr>
              <a:t>   </a:t>
            </a:r>
            <a:r>
              <a:rPr lang="bn-BD" dirty="0" smtClean="0">
                <a:latin typeface="Nikosh" pitchFamily="2" charset="0"/>
                <a:cs typeface="Nikosh" pitchFamily="2" charset="0"/>
              </a:rPr>
              <a:t>ঘ।  </a:t>
            </a:r>
            <a:r>
              <a:rPr lang="en-US" dirty="0" err="1" smtClean="0">
                <a:latin typeface="Times New Roman" pitchFamily="18" charset="0"/>
                <a:cs typeface="Times New Roman" pitchFamily="18" charset="0"/>
              </a:rPr>
              <a:t>Civitas</a:t>
            </a: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Civics</a:t>
            </a:r>
            <a:r>
              <a:rPr lang="en-US" dirty="0" smtClean="0">
                <a:latin typeface="Nikosh" pitchFamily="2" charset="0"/>
                <a:cs typeface="Nikosh" pitchFamily="2" charset="0"/>
              </a:rPr>
              <a:t> </a:t>
            </a:r>
            <a:r>
              <a:rPr lang="bn-BD" dirty="0" smtClean="0">
                <a:latin typeface="Nikosh" pitchFamily="2" charset="0"/>
                <a:cs typeface="Nikosh" pitchFamily="2" charset="0"/>
              </a:rPr>
              <a:t>শব্দটির উদ্ভব বা উৎপত্তি কোন ভাষা থেকে?  </a:t>
            </a:r>
          </a:p>
          <a:p>
            <a:pPr>
              <a:buNone/>
            </a:pPr>
            <a:r>
              <a:rPr lang="bn-BD" dirty="0" smtClean="0">
                <a:latin typeface="Nikosh" pitchFamily="2" charset="0"/>
                <a:cs typeface="Nikosh" pitchFamily="2" charset="0"/>
              </a:rPr>
              <a:t>ক। ইংরেজী খ। আরবি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Nikosh" pitchFamily="2" charset="0"/>
                <a:cs typeface="Nikosh" pitchFamily="2" charset="0"/>
              </a:rPr>
              <a:t> ল্যাটিন </a:t>
            </a:r>
            <a:r>
              <a:rPr lang="bn-BD" b="1" dirty="0" smtClean="0">
                <a:latin typeface="Times New Roman" pitchFamily="18" charset="0"/>
                <a:cs typeface="Nikosh" pitchFamily="2"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জার্মান</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a:t>
            </a:r>
            <a:r>
              <a:rPr lang="en-US" dirty="0" err="1" smtClean="0">
                <a:latin typeface="Times New Roman" pitchFamily="18" charset="0"/>
                <a:cs typeface="Times New Roman" pitchFamily="18" charset="0"/>
              </a:rPr>
              <a:t>Civis</a:t>
            </a:r>
            <a:r>
              <a:rPr lang="bn-BD" dirty="0" smtClean="0">
                <a:latin typeface="Nikosh" pitchFamily="2" charset="0"/>
                <a:cs typeface="Nikosh" pitchFamily="2" charset="0"/>
              </a:rPr>
              <a:t> ও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Civitas</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কোন ভাষার শব্দ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ল্যাটিন   </a:t>
            </a:r>
            <a:r>
              <a:rPr lang="bn-BD" dirty="0" smtClean="0">
                <a:latin typeface="Nikosh" pitchFamily="2" charset="0"/>
                <a:cs typeface="Nikosh" pitchFamily="2" charset="0"/>
              </a:rPr>
              <a:t>খ। গ্রিক    গ। ফরাসি    ঘ। স্প্যানিস   </a:t>
            </a:r>
          </a:p>
          <a:p>
            <a:pPr>
              <a:buNone/>
            </a:pPr>
            <a:r>
              <a:rPr lang="bn-BD" dirty="0" smtClean="0">
                <a:latin typeface="Nikosh" pitchFamily="2" charset="0"/>
                <a:cs typeface="Nikosh" pitchFamily="2" charset="0"/>
              </a:rPr>
              <a:t>৫।  সিভিস ও সিভিটাস শব্দের অর্থ যথাক্রমে- ?      </a:t>
            </a:r>
          </a:p>
          <a:p>
            <a:pPr>
              <a:buNone/>
            </a:pPr>
            <a:r>
              <a:rPr lang="bn-BD" dirty="0" smtClean="0">
                <a:latin typeface="Nikosh" pitchFamily="2" charset="0"/>
                <a:cs typeface="Nikosh" pitchFamily="2" charset="0"/>
              </a:rPr>
              <a:t>ক। দেশ ও রাষ্ট্র</a:t>
            </a:r>
            <a:r>
              <a:rPr lang="bn-BD" dirty="0" smtClean="0">
                <a:latin typeface="Times New Roman" pitchFamily="18" charset="0"/>
                <a:cs typeface="Nikosh" pitchFamily="2" charset="0"/>
              </a:rPr>
              <a:t> </a:t>
            </a:r>
            <a:r>
              <a:rPr lang="en-US" dirty="0" smtClean="0">
                <a:latin typeface="Times New Roman" pitchFamily="18" charset="0"/>
                <a:cs typeface="Nikosh" pitchFamily="2" charset="0"/>
              </a:rPr>
              <a:t> </a:t>
            </a:r>
            <a:r>
              <a:rPr lang="bn-BD" dirty="0" smtClean="0">
                <a:latin typeface="Nikosh" pitchFamily="2" charset="0"/>
                <a:cs typeface="Nikosh" pitchFamily="2" charset="0"/>
              </a:rPr>
              <a:t>খ। রাষ্ট ও নগর </a:t>
            </a:r>
            <a:r>
              <a:rPr lang="en-US" dirty="0" smtClean="0">
                <a:latin typeface="Nikosh" pitchFamily="2" charset="0"/>
                <a:cs typeface="Nikosh" pitchFamily="2" charset="0"/>
              </a:rPr>
              <a:t> </a:t>
            </a:r>
            <a:r>
              <a:rPr lang="bn-BD" b="1" dirty="0" smtClean="0">
                <a:latin typeface="Nikosh" pitchFamily="2" charset="0"/>
                <a:cs typeface="Nikosh" pitchFamily="2" charset="0"/>
              </a:rPr>
              <a:t>গ।  নাগরিক ও নগররাষ্ট্র </a:t>
            </a:r>
            <a:r>
              <a:rPr lang="bn-BD"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  নগররাষ্ট্র ও নাগরিক</a:t>
            </a:r>
          </a:p>
          <a:p>
            <a:pPr>
              <a:buNone/>
            </a:pPr>
            <a:r>
              <a:rPr lang="bn-BD" dirty="0" smtClean="0">
                <a:latin typeface="Nikosh" pitchFamily="2" charset="0"/>
                <a:cs typeface="Nikosh" pitchFamily="2" charset="0"/>
              </a:rPr>
              <a:t> ৬।  প্রাচীন কালে কোথায় নগররাষ্ট্র বিদ্যমান ছিল?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a:t>
            </a:r>
            <a:r>
              <a:rPr lang="en-US" dirty="0" err="1" smtClean="0">
                <a:latin typeface="Nikosh" pitchFamily="2" charset="0"/>
                <a:cs typeface="Nikosh" pitchFamily="2" charset="0"/>
              </a:rPr>
              <a:t>মি</a:t>
            </a:r>
            <a:r>
              <a:rPr lang="bn-BD" dirty="0" smtClean="0">
                <a:latin typeface="Nikosh" pitchFamily="2" charset="0"/>
                <a:cs typeface="Nikosh" pitchFamily="2" charset="0"/>
              </a:rPr>
              <a:t>শর    খ।</a:t>
            </a:r>
            <a:r>
              <a:rPr lang="bn-BD" b="1" dirty="0" smtClean="0">
                <a:latin typeface="Nikosh" pitchFamily="2" charset="0"/>
                <a:cs typeface="Nikosh" pitchFamily="2" charset="0"/>
              </a:rPr>
              <a:t> </a:t>
            </a:r>
            <a:r>
              <a:rPr lang="bn-BD" dirty="0" smtClean="0">
                <a:latin typeface="Nikosh" pitchFamily="2" charset="0"/>
                <a:cs typeface="Nikosh" pitchFamily="2" charset="0"/>
              </a:rPr>
              <a:t>চীন</a:t>
            </a:r>
            <a:r>
              <a:rPr lang="bn-BD" b="1" dirty="0" smtClean="0">
                <a:latin typeface="Nikosh" pitchFamily="2" charset="0"/>
                <a:cs typeface="Nikosh" pitchFamily="2" charset="0"/>
              </a:rPr>
              <a:t> </a:t>
            </a:r>
            <a:r>
              <a:rPr lang="bn-BD" dirty="0" smtClean="0">
                <a:latin typeface="Nikosh" pitchFamily="2" charset="0"/>
                <a:cs typeface="Nikosh" pitchFamily="2" charset="0"/>
              </a:rPr>
              <a:t>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গ। গ্রিস   </a:t>
            </a:r>
            <a:r>
              <a:rPr lang="bn-BD" dirty="0" smtClean="0">
                <a:latin typeface="Nikosh" pitchFamily="2" charset="0"/>
                <a:cs typeface="Nikosh" pitchFamily="2" charset="0"/>
              </a:rPr>
              <a:t>ঘ।</a:t>
            </a:r>
            <a:r>
              <a:rPr lang="bn-BD" b="1" dirty="0" smtClean="0">
                <a:latin typeface="Nikosh" pitchFamily="2" charset="0"/>
                <a:cs typeface="Nikosh" pitchFamily="2" charset="0"/>
              </a:rPr>
              <a:t> </a:t>
            </a:r>
            <a:r>
              <a:rPr lang="bn-BD" dirty="0" smtClean="0">
                <a:latin typeface="Nikosh" pitchFamily="2" charset="0"/>
                <a:cs typeface="Nikosh" pitchFamily="2" charset="0"/>
              </a:rPr>
              <a:t> ইংল্যান্ড</a:t>
            </a:r>
          </a:p>
          <a:p>
            <a:pPr>
              <a:buNone/>
            </a:pPr>
            <a:endParaRPr lang="en-US" dirty="0" smtClean="0"/>
          </a:p>
          <a:p>
            <a:pPr>
              <a:buNone/>
            </a:pPr>
            <a:endParaRPr lang="en-US" dirty="0"/>
          </a:p>
        </p:txBody>
      </p:sp>
    </p:spTree>
    <p:extLst>
      <p:ext uri="{BB962C8B-B14F-4D97-AF65-F5344CB8AC3E}">
        <p14:creationId xmlns:p14="http://schemas.microsoft.com/office/powerpoint/2010/main" val="2391392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2000" dirty="0" smtClean="0">
                <a:latin typeface="Nikosh" pitchFamily="2" charset="0"/>
                <a:cs typeface="Nikosh" pitchFamily="2" charset="0"/>
              </a:rPr>
              <a:t/>
            </a:r>
            <a:br>
              <a:rPr lang="bn-BD" sz="2000" dirty="0" smtClean="0">
                <a:latin typeface="Nikosh" pitchFamily="2" charset="0"/>
                <a:cs typeface="Nikosh" pitchFamily="2" charset="0"/>
              </a:rPr>
            </a:br>
            <a:endParaRPr lang="en-US" sz="2000" dirty="0">
              <a:latin typeface="Nikosh" pitchFamily="2" charset="0"/>
              <a:cs typeface="Nikosh" pitchFamily="2" charset="0"/>
            </a:endParaRPr>
          </a:p>
        </p:txBody>
      </p:sp>
      <p:sp>
        <p:nvSpPr>
          <p:cNvPr id="3" name="Content Placeholder 2"/>
          <p:cNvSpPr>
            <a:spLocks noGrp="1"/>
          </p:cNvSpPr>
          <p:nvPr>
            <p:ph idx="1"/>
          </p:nvPr>
        </p:nvSpPr>
        <p:spPr>
          <a:xfrm>
            <a:off x="152400" y="990600"/>
            <a:ext cx="8839200" cy="5715000"/>
          </a:xfrm>
        </p:spPr>
        <p:txBody>
          <a:bodyPr>
            <a:normAutofit/>
          </a:bodyPr>
          <a:lstStyle/>
          <a:p>
            <a:pPr>
              <a:buNone/>
            </a:pPr>
            <a:r>
              <a:rPr lang="bn-BD" sz="2400" dirty="0" smtClean="0">
                <a:latin typeface="Nikosh" pitchFamily="2" charset="0"/>
                <a:cs typeface="Nikosh" pitchFamily="2" charset="0"/>
              </a:rPr>
              <a:t>৭। প্রাচীনকালে এথেন্স ও স্পার্টায় কোন ধরনের রাষ্ট্র প্রচলিত ছিল?    </a:t>
            </a:r>
          </a:p>
          <a:p>
            <a:pPr>
              <a:buNone/>
            </a:pPr>
            <a:r>
              <a:rPr lang="bn-BD" sz="2400" dirty="0" smtClean="0">
                <a:latin typeface="Nikosh" pitchFamily="2" charset="0"/>
                <a:cs typeface="Nikosh" pitchFamily="2" charset="0"/>
              </a:rPr>
              <a:t>ক।   বিশ্বরাষ্ট্র    </a:t>
            </a:r>
            <a:r>
              <a:rPr lang="bn-BD" sz="2400" b="1" dirty="0" smtClean="0">
                <a:latin typeface="Nikosh" pitchFamily="2" charset="0"/>
                <a:cs typeface="Nikosh" pitchFamily="2" charset="0"/>
              </a:rPr>
              <a:t>খ। নগররাষ্ট্র   </a:t>
            </a:r>
            <a:r>
              <a:rPr lang="bn-BD" sz="2400" dirty="0" smtClean="0">
                <a:latin typeface="Nikosh" pitchFamily="2" charset="0"/>
                <a:cs typeface="Nikosh" pitchFamily="2" charset="0"/>
              </a:rPr>
              <a:t>গ।  জাতীয়রাষ্ট্র    ঘ।  যুক্তরাষ্ট্র</a:t>
            </a: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প্রাচীন কালে কোথায় নগররাষ্ট্র বিদ্যমান ছিল ?  </a:t>
            </a:r>
          </a:p>
          <a:p>
            <a:pPr>
              <a:buNone/>
            </a:pPr>
            <a:r>
              <a:rPr lang="bn-BD" sz="2400" dirty="0" smtClean="0">
                <a:latin typeface="Nikosh" pitchFamily="2" charset="0"/>
                <a:cs typeface="Nikosh" pitchFamily="2" charset="0"/>
              </a:rPr>
              <a:t>ক। গ্রেটব্রিটেন ও ব্রিস্টল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আমেরিকা ও ডালাস </a:t>
            </a:r>
          </a:p>
          <a:p>
            <a:pPr>
              <a:buNone/>
            </a:pPr>
            <a:r>
              <a:rPr lang="bn-BD" sz="2400" dirty="0" smtClean="0">
                <a:latin typeface="Nikosh" pitchFamily="2" charset="0"/>
                <a:cs typeface="Nikosh" pitchFamily="2" charset="0"/>
              </a:rPr>
              <a:t>গ।</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মিশর ও আলেকজান্দ্রিয়া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 গ্রিসের এথেন্স ও স্পার্টায় </a:t>
            </a:r>
          </a:p>
          <a:p>
            <a:pPr>
              <a:buNone/>
            </a:pPr>
            <a:r>
              <a:rPr lang="bn-BD" sz="2400" dirty="0" smtClean="0">
                <a:latin typeface="Nikosh" pitchFamily="2" charset="0"/>
                <a:cs typeface="Nikosh" pitchFamily="2" charset="0"/>
              </a:rPr>
              <a:t>৯।  নাগরিকতার সাথে জড়িত সকল প্রশ্ন সম্পর্কে যে শাস্ত্র আলোচনা করে, তাই পৌরনীতি- উক্তিটি কার?         </a:t>
            </a:r>
          </a:p>
          <a:p>
            <a:pPr>
              <a:buNone/>
            </a:pPr>
            <a:r>
              <a:rPr lang="bn-BD" sz="2400" b="1" dirty="0" smtClean="0">
                <a:latin typeface="Nikosh" pitchFamily="2" charset="0"/>
                <a:cs typeface="Nikosh" pitchFamily="2" charset="0"/>
              </a:rPr>
              <a:t>ক।  ই এম হোয়াইট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এরিস্টটল   গ।  এফ আই গ্লাউড  ঘ।  সক্রেটিস </a:t>
            </a:r>
          </a:p>
          <a:p>
            <a:pPr>
              <a:buNone/>
            </a:pPr>
            <a:r>
              <a:rPr lang="bn-BD" sz="2400" dirty="0" smtClean="0">
                <a:latin typeface="Nikosh" pitchFamily="2" charset="0"/>
                <a:cs typeface="Nikosh" pitchFamily="2" charset="0"/>
              </a:rPr>
              <a:t>১০। পৌরনীতি কোন ধরনের স</a:t>
            </a:r>
            <a:r>
              <a:rPr lang="en-US" sz="2400" dirty="0" err="1" smtClean="0">
                <a:latin typeface="Nikosh" pitchFamily="2" charset="0"/>
                <a:cs typeface="Nikosh" pitchFamily="2" charset="0"/>
              </a:rPr>
              <a:t>ংগঠন</a:t>
            </a:r>
            <a:r>
              <a:rPr lang="bn-BD" sz="2400" dirty="0" smtClean="0">
                <a:latin typeface="Nikosh" pitchFamily="2" charset="0"/>
                <a:cs typeface="Nikosh" pitchFamily="2" charset="0"/>
              </a:rPr>
              <a:t> বা প্রতিষ্ঠান নিয়ে আলোচনা করে ?      </a:t>
            </a:r>
          </a:p>
          <a:p>
            <a:pPr>
              <a:buNone/>
            </a:pPr>
            <a:r>
              <a:rPr lang="bn-BD" sz="2400" b="1" dirty="0" smtClean="0">
                <a:latin typeface="Nikosh" pitchFamily="2" charset="0"/>
                <a:cs typeface="Nikosh" pitchFamily="2" charset="0"/>
              </a:rPr>
              <a:t>ক।  রাজনৈতিক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সামাজিক   গ। ধর্মীয়   ঘ। সাংস্কৃতিক   </a:t>
            </a:r>
          </a:p>
          <a:p>
            <a:pPr>
              <a:buNone/>
            </a:pPr>
            <a:r>
              <a:rPr lang="bn-BD" sz="2400" dirty="0" smtClean="0">
                <a:latin typeface="Nikosh" pitchFamily="2" charset="0"/>
                <a:cs typeface="Nikosh" pitchFamily="2" charset="0"/>
              </a:rPr>
              <a:t>১১। পৌরনীতিকে জ্ঞানের মুল্যবান শাখা বলেছেন কে? </a:t>
            </a:r>
          </a:p>
          <a:p>
            <a:pPr>
              <a:buNone/>
            </a:pPr>
            <a:r>
              <a:rPr lang="bn-BD" sz="2400" dirty="0" smtClean="0">
                <a:latin typeface="Nikosh" pitchFamily="2" charset="0"/>
                <a:cs typeface="Nikosh" pitchFamily="2" charset="0"/>
              </a:rPr>
              <a:t>    </a:t>
            </a:r>
            <a:r>
              <a:rPr lang="bn-BD" sz="2400" b="1" dirty="0" smtClean="0">
                <a:latin typeface="Nikosh" pitchFamily="2" charset="0"/>
                <a:cs typeface="Nikosh" pitchFamily="2" charset="0"/>
              </a:rPr>
              <a:t>ক।  ই এম হোয়াইট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গার্নার   গ। লাস্কি    ঘ। ম্যাকাইভার </a:t>
            </a: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p:txBody>
      </p:sp>
    </p:spTree>
    <p:extLst>
      <p:ext uri="{BB962C8B-B14F-4D97-AF65-F5344CB8AC3E}">
        <p14:creationId xmlns:p14="http://schemas.microsoft.com/office/powerpoint/2010/main" val="3783067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800" cy="1143000"/>
          </a:xfrm>
        </p:spPr>
        <p:txBody>
          <a:bodyPr>
            <a:normAutofit/>
          </a:bodyPr>
          <a:lstStyle/>
          <a:p>
            <a:pPr algn="ctr"/>
            <a:r>
              <a:rPr lang="bn-BD" sz="3600" dirty="0" smtClean="0">
                <a:latin typeface="Nikosh" pitchFamily="2" charset="0"/>
                <a:cs typeface="Nikosh" pitchFamily="2" charset="0"/>
              </a:rPr>
              <a:t>জ্ঞান মুলক,অনুধাবন মুলক, প্রয়োগ মুলক প্রশ্ন  </a:t>
            </a:r>
            <a:br>
              <a:rPr lang="bn-BD" sz="3600" dirty="0" smtClean="0">
                <a:latin typeface="Nikosh" pitchFamily="2" charset="0"/>
                <a:cs typeface="Nikosh" pitchFamily="2" charset="0"/>
              </a:rPr>
            </a:br>
            <a:endParaRPr lang="en-US" sz="3600" dirty="0"/>
          </a:p>
        </p:txBody>
      </p:sp>
      <p:sp>
        <p:nvSpPr>
          <p:cNvPr id="3" name="Content Placeholder 2"/>
          <p:cNvSpPr>
            <a:spLocks noGrp="1"/>
          </p:cNvSpPr>
          <p:nvPr>
            <p:ph idx="1"/>
          </p:nvPr>
        </p:nvSpPr>
        <p:spPr>
          <a:xfrm>
            <a:off x="152400" y="914400"/>
            <a:ext cx="8839200" cy="5791200"/>
          </a:xfrm>
        </p:spPr>
        <p:txBody>
          <a:bodyPr>
            <a:normAutofit lnSpcReduction="10000"/>
          </a:bodyPr>
          <a:lstStyle/>
          <a:p>
            <a:pPr>
              <a:buNone/>
            </a:pPr>
            <a:r>
              <a:rPr lang="bn-BD" dirty="0" smtClean="0">
                <a:latin typeface="Nikosh" pitchFamily="2" charset="0"/>
                <a:cs typeface="Nikosh" pitchFamily="2" charset="0"/>
              </a:rPr>
              <a:t>১২। জাতীয়রাষ্ট্র গড়ে উঠেছে কোন যুগে?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প্রাচীন যুগে খ।</a:t>
            </a:r>
            <a:r>
              <a:rPr lang="bn-BD" b="1" dirty="0" smtClean="0">
                <a:latin typeface="Nikosh" pitchFamily="2" charset="0"/>
                <a:cs typeface="Nikosh" pitchFamily="2" charset="0"/>
              </a:rPr>
              <a:t> </a:t>
            </a:r>
            <a:r>
              <a:rPr lang="bn-BD" dirty="0" smtClean="0">
                <a:latin typeface="Nikosh" pitchFamily="2" charset="0"/>
                <a:cs typeface="Nikosh" pitchFamily="2" charset="0"/>
              </a:rPr>
              <a:t>মধ্যযুগে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গ। আধুনিক যুগে </a:t>
            </a:r>
            <a:r>
              <a:rPr lang="bn-BD" dirty="0" smtClean="0">
                <a:latin typeface="Nikosh" pitchFamily="2" charset="0"/>
                <a:cs typeface="Nikosh" pitchFamily="2" charset="0"/>
              </a:rPr>
              <a:t> ঘ।  প্রাক-মধ্যযুগে</a:t>
            </a:r>
          </a:p>
          <a:p>
            <a:pPr>
              <a:buNone/>
            </a:pPr>
            <a:r>
              <a:rPr lang="bn-BD" dirty="0" smtClean="0">
                <a:latin typeface="Nikosh" pitchFamily="2" charset="0"/>
                <a:cs typeface="Nikosh" pitchFamily="2" charset="0"/>
              </a:rPr>
              <a:t>১৩।  নগররাষ্ট্রের স্থলে আধুনিক যুগে কিরুপ রাষ্ট্র ব্যবস্থা গড়ে উঠেছে?    </a:t>
            </a:r>
          </a:p>
          <a:p>
            <a:pPr>
              <a:buNone/>
            </a:pPr>
            <a:r>
              <a:rPr lang="bn-BD" dirty="0" smtClean="0">
                <a:latin typeface="Nikosh" pitchFamily="2" charset="0"/>
                <a:cs typeface="Nikosh" pitchFamily="2" charset="0"/>
              </a:rPr>
              <a:t>ক। বিশ্বরাষ্ট্র    </a:t>
            </a:r>
            <a:r>
              <a:rPr lang="bn-BD" b="1" dirty="0" smtClean="0">
                <a:latin typeface="Nikosh" pitchFamily="2" charset="0"/>
                <a:cs typeface="Nikosh" pitchFamily="2" charset="0"/>
              </a:rPr>
              <a:t>খ।   জাতীয়রাষ্ট্র     </a:t>
            </a:r>
            <a:r>
              <a:rPr lang="bn-BD" dirty="0" smtClean="0">
                <a:latin typeface="Nikosh" pitchFamily="2" charset="0"/>
                <a:cs typeface="Nikosh" pitchFamily="2" charset="0"/>
              </a:rPr>
              <a:t>গ।  রাজতান্ত্রিক সম্রাজ্য   ঘ।  প্রাকৃতিক রাজ্য </a:t>
            </a:r>
            <a:endParaRPr lang="en-US" dirty="0" smtClean="0">
              <a:latin typeface="Times New Roman" pitchFamily="18" charset="0"/>
              <a:cs typeface="Times New Roman" pitchFamily="18" charset="0"/>
            </a:endParaRPr>
          </a:p>
          <a:p>
            <a:pPr>
              <a:buNone/>
            </a:pPr>
            <a:r>
              <a:rPr lang="bn-BD" dirty="0" smtClean="0">
                <a:latin typeface="Nikosh" pitchFamily="2" charset="0"/>
                <a:cs typeface="Nikosh" pitchFamily="2" charset="0"/>
              </a:rPr>
              <a:t>১৪। </a:t>
            </a:r>
            <a:r>
              <a:rPr lang="en-US" dirty="0" smtClean="0">
                <a:latin typeface="Nikosh" pitchFamily="2" charset="0"/>
                <a:cs typeface="Nikosh" pitchFamily="2" charset="0"/>
              </a:rPr>
              <a:t> </a:t>
            </a:r>
            <a:r>
              <a:rPr lang="bn-BD" dirty="0" smtClean="0">
                <a:latin typeface="Nikosh" pitchFamily="2" charset="0"/>
                <a:cs typeface="Nikosh" pitchFamily="2" charset="0"/>
              </a:rPr>
              <a:t>নাগরিকতা বিষয়ক বিজ্ঞান কোনটি ?  </a:t>
            </a:r>
          </a:p>
          <a:p>
            <a:pPr>
              <a:buNone/>
            </a:pPr>
            <a:r>
              <a:rPr lang="bn-BD" dirty="0" smtClean="0">
                <a:latin typeface="Nikosh" pitchFamily="2" charset="0"/>
                <a:cs typeface="Nikosh" pitchFamily="2" charset="0"/>
              </a:rPr>
              <a:t>ক।  অর্থনীতি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সমাজবিজ্ঞান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পৌরনীতি ও সুশাসন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ইতিহাস</a:t>
            </a:r>
          </a:p>
          <a:p>
            <a:pPr>
              <a:buNone/>
            </a:pPr>
            <a:r>
              <a:rPr lang="bn-BD" dirty="0" smtClean="0">
                <a:latin typeface="Nikosh" pitchFamily="2" charset="0"/>
                <a:cs typeface="Nikosh" pitchFamily="2" charset="0"/>
              </a:rPr>
              <a:t>১৫।  নাগরিকের অধিকার ও কর্তব্য নিয়ে আলোচনা করে </a:t>
            </a:r>
            <a:r>
              <a:rPr lang="en-US" dirty="0" err="1" smtClean="0">
                <a:latin typeface="Nikosh" pitchFamily="2" charset="0"/>
                <a:cs typeface="Nikosh" pitchFamily="2" charset="0"/>
              </a:rPr>
              <a:t>বি</a:t>
            </a:r>
            <a:r>
              <a:rPr lang="bn-BD" dirty="0" smtClean="0">
                <a:latin typeface="Nikosh" pitchFamily="2" charset="0"/>
                <a:cs typeface="Nikosh" pitchFamily="2" charset="0"/>
              </a:rPr>
              <a:t>জ্ঞানের</a:t>
            </a:r>
            <a:r>
              <a:rPr lang="en-US" dirty="0" smtClean="0">
                <a:latin typeface="Nikosh" pitchFamily="2" charset="0"/>
                <a:cs typeface="Nikosh" pitchFamily="2" charset="0"/>
              </a:rPr>
              <a:t> </a:t>
            </a:r>
            <a:r>
              <a:rPr lang="en-US" dirty="0" err="1" smtClean="0">
                <a:latin typeface="Nikosh" pitchFamily="2" charset="0"/>
                <a:cs typeface="Nikosh" pitchFamily="2" charset="0"/>
              </a:rPr>
              <a:t>কোন</a:t>
            </a:r>
            <a:r>
              <a:rPr lang="en-US" dirty="0" smtClean="0">
                <a:latin typeface="Nikosh" pitchFamily="2" charset="0"/>
                <a:cs typeface="Nikosh" pitchFamily="2" charset="0"/>
              </a:rPr>
              <a:t> </a:t>
            </a:r>
            <a:r>
              <a:rPr lang="en-US" dirty="0" err="1" smtClean="0">
                <a:latin typeface="Nikosh" pitchFamily="2" charset="0"/>
                <a:cs typeface="Nikosh" pitchFamily="2" charset="0"/>
              </a:rPr>
              <a:t>শাখা</a:t>
            </a:r>
            <a:r>
              <a:rPr lang="en-US" dirty="0" smtClean="0">
                <a:latin typeface="Nikosh" pitchFamily="2" charset="0"/>
                <a:cs typeface="Nikosh" pitchFamily="2" charset="0"/>
              </a:rPr>
              <a:t>-</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অর্থনীতি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সমাজবিজ্ঞান     </a:t>
            </a: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পৌরনীতি ও সুশাসন </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ইতিহাস</a:t>
            </a:r>
          </a:p>
          <a:p>
            <a:pPr>
              <a:buNone/>
            </a:pPr>
            <a:r>
              <a:rPr lang="bn-BD" dirty="0" smtClean="0">
                <a:latin typeface="Nikosh" pitchFamily="2" charset="0"/>
                <a:cs typeface="Nikosh" pitchFamily="2" charset="0"/>
              </a:rPr>
              <a:t>১৬।  মানবসভ্যতা রক্ষার জন্য পৌরনীতি ও সুশাসন পাঠের জনপ্রিয়তার  </a:t>
            </a:r>
            <a:r>
              <a:rPr lang="en-US" dirty="0" err="1" smtClean="0">
                <a:latin typeface="Nikosh" pitchFamily="2" charset="0"/>
                <a:cs typeface="Nikosh" pitchFamily="2" charset="0"/>
              </a:rPr>
              <a:t>উপর</a:t>
            </a:r>
            <a:r>
              <a:rPr lang="en-US" dirty="0" smtClean="0">
                <a:latin typeface="Nikosh" pitchFamily="2" charset="0"/>
                <a:cs typeface="Nikosh" pitchFamily="2" charset="0"/>
              </a:rPr>
              <a:t> </a:t>
            </a:r>
            <a:r>
              <a:rPr lang="bn-BD" dirty="0" smtClean="0">
                <a:latin typeface="Nikosh" pitchFamily="2" charset="0"/>
                <a:cs typeface="Nikosh" pitchFamily="2" charset="0"/>
              </a:rPr>
              <a:t>গুরুত্ব আরোপ করেছেন কে         </a:t>
            </a:r>
          </a:p>
          <a:p>
            <a:pPr>
              <a:buNone/>
            </a:pPr>
            <a:r>
              <a:rPr lang="bn-BD" b="1" dirty="0" smtClean="0">
                <a:latin typeface="Nikosh" pitchFamily="2" charset="0"/>
                <a:cs typeface="Nikosh" pitchFamily="2" charset="0"/>
              </a:rPr>
              <a:t>ক।  জর্জ ব্যার্নাড শ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জ্যঁ জ্যাঁক রুশো  গ।  এফ আই গ্লাউড </a:t>
            </a:r>
            <a:r>
              <a:rPr lang="en-US" dirty="0" smtClean="0">
                <a:latin typeface="Nikosh" pitchFamily="2" charset="0"/>
                <a:cs typeface="Nikosh" pitchFamily="2" charset="0"/>
              </a:rPr>
              <a:t> </a:t>
            </a:r>
            <a:r>
              <a:rPr lang="bn-BD" dirty="0" smtClean="0">
                <a:latin typeface="Nikosh" pitchFamily="2" charset="0"/>
                <a:cs typeface="Nikosh" pitchFamily="2" charset="0"/>
              </a:rPr>
              <a:t>ঘ।  ই এম হোয়াইট</a:t>
            </a:r>
          </a:p>
          <a:p>
            <a:pPr>
              <a:buNone/>
            </a:pPr>
            <a:r>
              <a:rPr lang="bn-BD" dirty="0" smtClean="0">
                <a:latin typeface="Nikosh" pitchFamily="2" charset="0"/>
                <a:cs typeface="Nikosh" pitchFamily="2" charset="0"/>
              </a:rPr>
              <a:t>১৭।  পৌরনীতি ও সুশাসন পাঠ করলে একজন মানুষ কীসে উদ্বুদ্ধ হয়?     </a:t>
            </a:r>
          </a:p>
          <a:p>
            <a:pPr>
              <a:buNone/>
            </a:pPr>
            <a:r>
              <a:rPr lang="bn-BD" dirty="0" smtClean="0">
                <a:latin typeface="Nikosh" pitchFamily="2" charset="0"/>
                <a:cs typeface="Nikosh" pitchFamily="2" charset="0"/>
              </a:rPr>
              <a:t>ক।  আত্মসার্থে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দেশপ্রেমে  </a:t>
            </a:r>
            <a:r>
              <a:rPr lang="bn-BD" dirty="0" smtClean="0">
                <a:latin typeface="Nikosh" pitchFamily="2" charset="0"/>
                <a:cs typeface="Nikosh" pitchFamily="2" charset="0"/>
              </a:rPr>
              <a:t>গ।  রাজনীতিতে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  সাহিত্য চর্চায়</a:t>
            </a:r>
            <a:endParaRPr lang="en-US" dirty="0" smtClean="0"/>
          </a:p>
          <a:p>
            <a:pPr>
              <a:buNone/>
            </a:pPr>
            <a:endParaRPr lang="en-US" dirty="0"/>
          </a:p>
        </p:txBody>
      </p:sp>
    </p:spTree>
    <p:extLst>
      <p:ext uri="{BB962C8B-B14F-4D97-AF65-F5344CB8AC3E}">
        <p14:creationId xmlns:p14="http://schemas.microsoft.com/office/powerpoint/2010/main" val="26890306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pPr algn="ctr"/>
            <a:r>
              <a:rPr lang="bn-BD" dirty="0" smtClean="0">
                <a:latin typeface="Nikosh" pitchFamily="2" charset="0"/>
                <a:cs typeface="Nikosh" pitchFamily="2" charset="0"/>
              </a:rPr>
              <a:t>বহুপদি সমাপ্তিসুচক বহুনির্বাচনি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52400" y="1371600"/>
            <a:ext cx="8839200" cy="5410200"/>
          </a:xfrm>
        </p:spPr>
        <p:txBody>
          <a:bodyPr>
            <a:normAutofit fontScale="85000" lnSpcReduction="20000"/>
          </a:bodyPr>
          <a:lstStyle/>
          <a:p>
            <a:pPr>
              <a:buNone/>
            </a:pPr>
            <a:r>
              <a:rPr lang="bn-BD" sz="2400" dirty="0" smtClean="0">
                <a:latin typeface="Nikosh" pitchFamily="2" charset="0"/>
                <a:cs typeface="Nikosh" pitchFamily="2" charset="0"/>
              </a:rPr>
              <a:t>১৮</a:t>
            </a:r>
            <a:r>
              <a:rPr lang="bn-IN" sz="2400" dirty="0" smtClean="0">
                <a:latin typeface="Nikosh" pitchFamily="2" charset="0"/>
                <a:cs typeface="Nikosh" pitchFamily="2" charset="0"/>
              </a:rPr>
              <a:t>।</a:t>
            </a:r>
            <a:r>
              <a:rPr lang="bn-BD" sz="2400" dirty="0" smtClean="0">
                <a:latin typeface="Nikosh" pitchFamily="2" charset="0"/>
                <a:cs typeface="Nikosh" pitchFamily="2" charset="0"/>
              </a:rPr>
              <a:t> প্রাচীন গ্রিসের এথেন্স ও স্পার্টায় নগররাষ্ট্রের নাগরিকগণ কিভাবে রাষ্ট্রীয় কাজে অংশগ্রহণ করত</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প্রত্যক্ষ বা সরাসরি</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পরোক্ষভাবে বা নির্বাচিত প্রতিনিধি প্রেরনের মাধ্যমে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প্রত্যেক পরিবার প্রধানকে </a:t>
            </a:r>
            <a:r>
              <a:rPr lang="en-US" sz="2400" dirty="0" err="1" smtClean="0">
                <a:latin typeface="Nikosh" pitchFamily="2" charset="0"/>
                <a:cs typeface="Nikosh" pitchFamily="2" charset="0"/>
              </a:rPr>
              <a:t>প্রে</a:t>
            </a:r>
            <a:r>
              <a:rPr lang="bn-BD" sz="2400" dirty="0" smtClean="0">
                <a:latin typeface="Nikosh" pitchFamily="2" charset="0"/>
                <a:cs typeface="Nikosh" pitchFamily="2" charset="0"/>
              </a:rPr>
              <a:t>রনের মাধ্যমে </a:t>
            </a:r>
            <a:r>
              <a:rPr lang="bn-IN" sz="2400" dirty="0" smtClean="0">
                <a:latin typeface="Nikosh" pitchFamily="2" charset="0"/>
                <a:cs typeface="Nikosh" pitchFamily="2" charset="0"/>
              </a:rPr>
              <a:t>---নিচের কোনটি সঠিক? </a:t>
            </a:r>
          </a:p>
          <a:p>
            <a:pPr>
              <a:buNone/>
            </a:pPr>
            <a:r>
              <a:rPr lang="bn-IN" sz="2400" b="1" dirty="0" smtClean="0">
                <a:latin typeface="Nikosh" pitchFamily="2" charset="0"/>
                <a:cs typeface="Nikosh" pitchFamily="2" charset="0"/>
              </a:rPr>
              <a:t> ক-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১৯</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নাগরিকতা স্থানীয় রুপ লাভ করে যখন একজন নাগরিক-</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স্থানীয় স্বায়ত্তশাসিত প্রতিষ্ঠানের সদস্য হয়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নিজ এলাকার উন্নয়নে সচেষ্ট হয়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নিজ রাষ্ট্রের স্থানীয় সরকার বিষয়ক মন্ত্রী হয়</a:t>
            </a:r>
            <a:r>
              <a:rPr lang="bn-IN" sz="2400" dirty="0" smtClean="0">
                <a:latin typeface="Nikosh" pitchFamily="2" charset="0"/>
                <a:cs typeface="Nikosh" pitchFamily="2" charset="0"/>
              </a:rPr>
              <a:t>-- নিচের কোনটি সঠিক? </a:t>
            </a:r>
          </a:p>
          <a:p>
            <a:pPr>
              <a:buNone/>
            </a:pP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ক- </a:t>
            </a: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ও</a:t>
            </a:r>
            <a:r>
              <a:rPr lang="bn-BD"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a:t>
            </a:r>
            <a:r>
              <a:rPr lang="bn-BD"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২০</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পৌরনীতি ও সুশাসন একটি-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স্থিতিশীল সামাজিক বিজ্ঞান</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গতিশীল সামাজিক বিজ্ঞান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গতিশীল রাষ্ট্রবিজ্ঞান</a:t>
            </a:r>
            <a:r>
              <a:rPr lang="bn-IN" sz="2400" dirty="0" smtClean="0">
                <a:latin typeface="Nikosh" pitchFamily="2" charset="0"/>
                <a:cs typeface="Nikosh" pitchFamily="2" charset="0"/>
              </a:rPr>
              <a:t>-- নিচের কোনটি সঠিক? </a:t>
            </a:r>
          </a:p>
          <a:p>
            <a:pPr>
              <a:buNone/>
            </a:pP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ক- </a:t>
            </a:r>
            <a:r>
              <a:rPr lang="en-US" sz="2400"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  খ-</a:t>
            </a:r>
            <a:r>
              <a:rPr lang="en-US" sz="2400" b="1" dirty="0" smtClean="0">
                <a:latin typeface="Nikosh" pitchFamily="2" charset="0"/>
                <a:cs typeface="Nikosh" pitchFamily="2" charset="0"/>
              </a:rPr>
              <a:t>   ii   </a:t>
            </a:r>
            <a:r>
              <a:rPr lang="bn-BD" sz="2400" b="1"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২১</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পৌরনীতির ইংরেজী প্রতিশব্দ </a:t>
            </a:r>
            <a:r>
              <a:rPr lang="en-US" sz="2400" dirty="0" smtClean="0">
                <a:latin typeface="Times New Roman" pitchFamily="18" charset="0"/>
                <a:cs typeface="Times New Roman" pitchFamily="18" charset="0"/>
              </a:rPr>
              <a:t>Civics </a:t>
            </a:r>
            <a:r>
              <a:rPr lang="bn-BD" sz="2400" dirty="0" smtClean="0">
                <a:latin typeface="Nikosh" pitchFamily="2" charset="0"/>
                <a:cs typeface="Nikosh" pitchFamily="2" charset="0"/>
              </a:rPr>
              <a:t> শব্দটি এসেছে </a:t>
            </a:r>
            <a:r>
              <a:rPr lang="en-US" sz="2400" dirty="0" err="1" smtClean="0">
                <a:latin typeface="Nikosh" pitchFamily="2" charset="0"/>
                <a:cs typeface="Nikosh" pitchFamily="2" charset="0"/>
              </a:rPr>
              <a:t>ল্যা</a:t>
            </a:r>
            <a:r>
              <a:rPr lang="bn-BD" sz="2400" dirty="0" smtClean="0">
                <a:latin typeface="Nikosh" pitchFamily="2" charset="0"/>
                <a:cs typeface="Nikosh" pitchFamily="2" charset="0"/>
              </a:rPr>
              <a:t>টিন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a:t>
            </a:r>
            <a:r>
              <a:rPr lang="en-US" sz="2400" dirty="0" err="1" smtClean="0">
                <a:latin typeface="Times New Roman" pitchFamily="18" charset="0"/>
                <a:cs typeface="Times New Roman" pitchFamily="18" charset="0"/>
              </a:rPr>
              <a:t>Civis</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থেকে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en-US" sz="2400" dirty="0" err="1" smtClean="0">
                <a:latin typeface="Times New Roman" pitchFamily="18" charset="0"/>
                <a:cs typeface="Times New Roman" pitchFamily="18" charset="0"/>
              </a:rPr>
              <a:t>Civitas</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থেকে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a:t>
            </a:r>
            <a:r>
              <a:rPr lang="en-US" sz="2400" dirty="0" smtClean="0">
                <a:latin typeface="Times New Roman" pitchFamily="18" charset="0"/>
                <a:cs typeface="Times New Roman" pitchFamily="18" charset="0"/>
              </a:rPr>
              <a:t>Civics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থেকে </a:t>
            </a:r>
            <a:r>
              <a:rPr lang="bn-IN" sz="2400" dirty="0" smtClean="0">
                <a:latin typeface="Nikosh" pitchFamily="2" charset="0"/>
                <a:cs typeface="Nikosh" pitchFamily="2" charset="0"/>
              </a:rPr>
              <a:t>-- নিচের কোনটি সঠিক? </a:t>
            </a:r>
          </a:p>
          <a:p>
            <a:pPr>
              <a:buNone/>
            </a:pPr>
            <a:r>
              <a:rPr lang="bn-IN" sz="2400" b="1" dirty="0" smtClean="0">
                <a:latin typeface="Nikosh" pitchFamily="2" charset="0"/>
                <a:cs typeface="Nikosh" pitchFamily="2" charset="0"/>
              </a:rPr>
              <a:t> ক- </a:t>
            </a:r>
            <a:r>
              <a:rPr lang="en-US" sz="2400" b="1" dirty="0" err="1" smtClean="0">
                <a:latin typeface="Times New Roman" pitchFamily="18" charset="0"/>
                <a:cs typeface="Times New Roman" pitchFamily="18" charset="0"/>
              </a:rPr>
              <a:t>i</a:t>
            </a:r>
            <a:r>
              <a:rPr lang="en-US" sz="2400" b="1" dirty="0" smtClean="0">
                <a:latin typeface="Times New Roman" pitchFamily="18" charset="0"/>
                <a:cs typeface="Times New Roman" pitchFamily="18" charset="0"/>
              </a:rPr>
              <a:t> </a:t>
            </a:r>
            <a:r>
              <a:rPr lang="bn-BD" sz="2400" b="1" dirty="0" smtClean="0">
                <a:latin typeface="Nikosh" pitchFamily="2" charset="0"/>
                <a:cs typeface="Nikosh" pitchFamily="2" charset="0"/>
              </a:rPr>
              <a:t>ও </a:t>
            </a:r>
            <a:r>
              <a:rPr lang="en-US" sz="2400" b="1" dirty="0" smtClean="0">
                <a:latin typeface="Nikosh" pitchFamily="2" charset="0"/>
                <a:cs typeface="Nikosh" pitchFamily="2" charset="0"/>
              </a:rPr>
              <a:t>ii</a:t>
            </a:r>
            <a:r>
              <a:rPr lang="bn-BD" sz="2400" b="1" dirty="0" smtClean="0">
                <a:latin typeface="Nikosh" pitchFamily="2" charset="0"/>
                <a:cs typeface="Nikosh" pitchFamily="2" charset="0"/>
              </a:rPr>
              <a:t>  </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smtClean="0">
                <a:latin typeface="Times New Roman" pitchFamily="18" charset="0"/>
                <a:cs typeface="Times New Roman" pitchFamily="18" charset="0"/>
              </a:rPr>
              <a:t>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২২</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পৌরনীতি ও সুশাসন পাঠ করলে মানুষের মন থেকে কি দূর হয়- ?</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কুসংস্কার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উদারতা  </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সম্প্রদায়িকতা </a:t>
            </a:r>
            <a:r>
              <a:rPr lang="bn-IN" sz="2400" dirty="0" smtClean="0">
                <a:latin typeface="Nikosh" pitchFamily="2" charset="0"/>
                <a:cs typeface="Nikosh" pitchFamily="2" charset="0"/>
              </a:rPr>
              <a:t> --- নিচের কোনটি সঠিক? </a:t>
            </a:r>
          </a:p>
          <a:p>
            <a:pPr>
              <a:buNone/>
            </a:pPr>
            <a:r>
              <a:rPr lang="bn-IN" sz="2400" dirty="0" smtClean="0">
                <a:latin typeface="Nikosh" pitchFamily="2" charset="0"/>
                <a:cs typeface="Nikosh" pitchFamily="2" charset="0"/>
              </a:rPr>
              <a:t> ক-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ও </a:t>
            </a:r>
            <a:r>
              <a:rPr lang="en-US" sz="2400" dirty="0" smtClean="0">
                <a:latin typeface="Times New Roman" pitchFamily="18" charset="0"/>
                <a:cs typeface="Times New Roman" pitchFamily="18" charset="0"/>
              </a:rPr>
              <a:t>ii</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ও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28943019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grpId="3" nodeType="clickEffect">
                                  <p:stCondLst>
                                    <p:cond delay="0"/>
                                  </p:stCondLst>
                                  <p:childTnLst>
                                    <p:set>
                                      <p:cBhvr override="childStyle">
                                        <p:cTn id="23" dur="indefinite"/>
                                        <p:tgtEl>
                                          <p:spTgt spid="2"/>
                                        </p:tgtEl>
                                        <p:attrNameLst>
                                          <p:attrName>style.fontStyle</p:attrName>
                                        </p:attrNameLst>
                                      </p:cBhvr>
                                      <p:to>
                                        <p:strVal val="normal"/>
                                      </p:to>
                                    </p:set>
                                    <p:set>
                                      <p:cBhvr override="childStyle">
                                        <p:cTn id="24" dur="indefinite"/>
                                        <p:tgtEl>
                                          <p:spTgt spid="2"/>
                                        </p:tgtEl>
                                        <p:attrNameLst>
                                          <p:attrName>style.fontWeight</p:attrName>
                                        </p:attrNameLst>
                                      </p:cBhvr>
                                      <p:to>
                                        <p:strVal val="bold"/>
                                      </p:to>
                                    </p:set>
                                    <p:set>
                                      <p:cBhvr override="childStyle">
                                        <p:cTn id="25"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
        <p:nvSpPr>
          <p:cNvPr id="3" name="Content Placeholder 2"/>
          <p:cNvSpPr>
            <a:spLocks noGrp="1"/>
          </p:cNvSpPr>
          <p:nvPr>
            <p:ph idx="1"/>
          </p:nvPr>
        </p:nvSpPr>
        <p:spPr>
          <a:xfrm>
            <a:off x="152400" y="1143000"/>
            <a:ext cx="8839200" cy="5562600"/>
          </a:xfrm>
        </p:spPr>
        <p:txBody>
          <a:bodyPr>
            <a:normAutofit fontScale="92500" lnSpcReduction="10000"/>
          </a:bodyPr>
          <a:lstStyle/>
          <a:p>
            <a:pPr>
              <a:buNone/>
            </a:pPr>
            <a:r>
              <a:rPr lang="en-US" dirty="0" err="1" smtClean="0">
                <a:latin typeface="Nikosh" pitchFamily="2" charset="0"/>
                <a:cs typeface="Nikosh" pitchFamily="2" charset="0"/>
              </a:rPr>
              <a:t>হাসি</a:t>
            </a:r>
            <a:r>
              <a:rPr lang="en-US" dirty="0" smtClean="0">
                <a:latin typeface="Nikosh" pitchFamily="2" charset="0"/>
                <a:cs typeface="Nikosh" pitchFamily="2" charset="0"/>
              </a:rPr>
              <a:t> </a:t>
            </a:r>
            <a:r>
              <a:rPr lang="bn-BD" dirty="0" smtClean="0">
                <a:latin typeface="Nikosh" pitchFamily="2" charset="0"/>
                <a:cs typeface="Nikosh" pitchFamily="2" charset="0"/>
              </a:rPr>
              <a:t>, প্রিয় ও আবু  অসম্প্রদায়িক চেতনার অধিকারী এবং ভিন্ন ভিন্ন ধর্মের লোক, তারা সৌহার্দপুর্ণ পরিবেশে কাজ করেন ।  তারা ভিন্ন ভিন্ন  বিষয়ে পড়াশুনা করলেও তাদের কাজের মধ্যে যথেষ্ট আন্তরিকতা আছে। সম্প্রতি তারা রাষ্ট্র ব্যবস্থা নিয়ে গল্প করছিল। তাদের জানার বিষয় হল জনগন ও রাষ্ট্র ব্যবস্থা। </a:t>
            </a:r>
            <a:r>
              <a:rPr lang="en-US" dirty="0" err="1" smtClean="0">
                <a:latin typeface="Nikosh" pitchFamily="2" charset="0"/>
                <a:cs typeface="Nikosh" pitchFamily="2" charset="0"/>
              </a:rPr>
              <a:t>হাসি</a:t>
            </a:r>
            <a:r>
              <a:rPr lang="bn-BD" dirty="0" smtClean="0">
                <a:latin typeface="Nikosh" pitchFamily="2" charset="0"/>
                <a:cs typeface="Nikosh" pitchFamily="2" charset="0"/>
              </a:rPr>
              <a:t> বলল রাষ্ট্র ব্যবস্থা সম্পর্কে জানতে হলে পৌরনীতি ও সুশাসন সম্পর্কে জানতে হবে। পৌরনীতি ও সুশাসন মুলত নাগরিক বিষয়ক বিজ্ঞান যা মানুষের নাগরিকত্ব ও দেশের দায়িত্ব বোধ নিয়ে আলোচনা করে। পৌরনীতি ও সুশাসন  গণতান্ত্রিক মুল্যবোধ, মানবাধিকার, সুশাসন, ই গভর্নেন্স, দেশপ্রেম, জনগন ও  সরকারের দায়িত্ববোধ নিয়ে বিস্তারিত আলোচনা করে। </a:t>
            </a:r>
          </a:p>
          <a:p>
            <a:pPr>
              <a:buNone/>
            </a:pPr>
            <a:r>
              <a:rPr lang="bn-BD" dirty="0" smtClean="0">
                <a:latin typeface="Nikosh" pitchFamily="2" charset="0"/>
                <a:cs typeface="Nikosh" pitchFamily="2" charset="0"/>
              </a:rPr>
              <a:t>২৩</a:t>
            </a:r>
            <a:r>
              <a:rPr lang="bn-IN" dirty="0" smtClean="0">
                <a:latin typeface="Nikosh" pitchFamily="2" charset="0"/>
                <a:cs typeface="Nikosh" pitchFamily="2" charset="0"/>
              </a:rPr>
              <a:t>। </a:t>
            </a:r>
            <a:r>
              <a:rPr lang="bn-BD" dirty="0" smtClean="0">
                <a:latin typeface="Nikosh" pitchFamily="2" charset="0"/>
                <a:cs typeface="Nikosh" pitchFamily="2" charset="0"/>
              </a:rPr>
              <a:t>বাংলাদেশের স্বাধীকার আন্দোলন ও মুক্তিযুদ্ধ সম্পর্কে জানতে হলে পাঠ করা প্রয়োজন-?</a:t>
            </a:r>
            <a:endParaRPr lang="bn-IN" dirty="0" smtClean="0">
              <a:latin typeface="Nikosh" pitchFamily="2" charset="0"/>
              <a:cs typeface="Nikosh" pitchFamily="2" charset="0"/>
            </a:endParaRPr>
          </a:p>
          <a:p>
            <a:pPr>
              <a:buNone/>
            </a:pPr>
            <a:r>
              <a:rPr lang="en-US" dirty="0" smtClean="0">
                <a:latin typeface="Nikosh" pitchFamily="2" charset="0"/>
                <a:cs typeface="Nikosh" pitchFamily="2" charset="0"/>
              </a:rPr>
              <a:t>i-</a:t>
            </a:r>
            <a:r>
              <a:rPr lang="bn-BD" dirty="0" smtClean="0">
                <a:latin typeface="Nikosh" pitchFamily="2" charset="0"/>
                <a:cs typeface="Nikosh" pitchFamily="2" charset="0"/>
              </a:rPr>
              <a:t> অর্থনীতি</a:t>
            </a:r>
            <a:r>
              <a:rPr lang="en-US" dirty="0" smtClean="0">
                <a:latin typeface="Nikosh" pitchFamily="2" charset="0"/>
                <a:cs typeface="Nikosh" pitchFamily="2" charset="0"/>
              </a:rPr>
              <a:t>  </a:t>
            </a:r>
            <a:r>
              <a:rPr lang="bn-BD"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সমাজবিজ্ঞান </a:t>
            </a:r>
            <a:r>
              <a:rPr lang="bn-IN" dirty="0" smtClean="0">
                <a:latin typeface="Nikosh" pitchFamily="2" charset="0"/>
                <a:cs typeface="Nikosh" pitchFamily="2" charset="0"/>
              </a:rPr>
              <a:t>  </a:t>
            </a:r>
            <a:r>
              <a:rPr lang="en-US" dirty="0" smtClean="0">
                <a:latin typeface="Nikosh" pitchFamily="2" charset="0"/>
                <a:cs typeface="Nikosh" pitchFamily="2" charset="0"/>
              </a:rPr>
              <a:t>iii-</a:t>
            </a:r>
            <a:r>
              <a:rPr lang="bn-BD" dirty="0" smtClean="0">
                <a:latin typeface="Nikosh" pitchFamily="2" charset="0"/>
                <a:cs typeface="Nikosh" pitchFamily="2" charset="0"/>
              </a:rPr>
              <a:t> পৌরনীতি ও সুশাসন </a:t>
            </a:r>
            <a:r>
              <a:rPr lang="en-US" dirty="0" smtClean="0">
                <a:latin typeface="Nikosh" pitchFamily="2" charset="0"/>
                <a:cs typeface="Nikosh" pitchFamily="2" charset="0"/>
              </a:rPr>
              <a:t> </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 ক- </a:t>
            </a:r>
            <a:r>
              <a:rPr lang="en-US" dirty="0" err="1" smtClean="0">
                <a:latin typeface="Nikosh" pitchFamily="2" charset="0"/>
                <a:cs typeface="Nikosh" pitchFamily="2" charset="0"/>
              </a:rPr>
              <a:t>i</a:t>
            </a:r>
            <a:r>
              <a:rPr lang="en-US" dirty="0" smtClean="0">
                <a:latin typeface="Nikosh" pitchFamily="2" charset="0"/>
                <a:cs typeface="Nikosh" pitchFamily="2" charset="0"/>
              </a:rPr>
              <a:t>  </a:t>
            </a:r>
            <a:r>
              <a:rPr lang="bn-IN" dirty="0" smtClean="0">
                <a:latin typeface="Nikosh" pitchFamily="2" charset="0"/>
                <a:cs typeface="Nikosh" pitchFamily="2" charset="0"/>
              </a:rPr>
              <a:t>  খ-</a:t>
            </a:r>
            <a:r>
              <a:rPr lang="en-US" dirty="0" smtClean="0">
                <a:latin typeface="Nikosh" pitchFamily="2" charset="0"/>
                <a:cs typeface="Nikosh" pitchFamily="2" charset="0"/>
              </a:rPr>
              <a:t> ii </a:t>
            </a: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IN" b="1" dirty="0" smtClean="0">
                <a:latin typeface="Nikosh" pitchFamily="2" charset="0"/>
                <a:cs typeface="Nikosh" pitchFamily="2" charset="0"/>
              </a:rPr>
              <a:t>গ- </a:t>
            </a:r>
            <a:r>
              <a:rPr lang="en-US" b="1" dirty="0" smtClean="0">
                <a:latin typeface="Nikosh" pitchFamily="2" charset="0"/>
                <a:cs typeface="Nikosh" pitchFamily="2" charset="0"/>
              </a:rPr>
              <a:t>iii</a:t>
            </a:r>
            <a:r>
              <a:rPr lang="bn-IN" b="1" dirty="0" smtClean="0">
                <a:latin typeface="Nikosh" pitchFamily="2" charset="0"/>
                <a:cs typeface="Nikosh" pitchFamily="2" charset="0"/>
              </a:rPr>
              <a:t>      </a:t>
            </a:r>
            <a:r>
              <a:rPr lang="bn-IN" dirty="0" smtClean="0">
                <a:latin typeface="Nikosh" pitchFamily="2" charset="0"/>
                <a:cs typeface="Nikosh" pitchFamily="2" charset="0"/>
              </a:rPr>
              <a:t>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২৪</a:t>
            </a:r>
            <a:r>
              <a:rPr lang="bn-IN" dirty="0" smtClean="0">
                <a:latin typeface="Nikosh" pitchFamily="2" charset="0"/>
                <a:cs typeface="Nikosh" pitchFamily="2" charset="0"/>
              </a:rPr>
              <a:t>। </a:t>
            </a:r>
            <a:r>
              <a:rPr lang="bn-BD" dirty="0" smtClean="0">
                <a:latin typeface="Nikosh" pitchFamily="2" charset="0"/>
                <a:cs typeface="Nikosh" pitchFamily="2" charset="0"/>
              </a:rPr>
              <a:t>রাষ্ট্র, জনগন ও সার্বভৌমত্ব সম্পর্কে আলোচনা করা হয়--</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অর্থনীতিতে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সমাজবিজ্ঞানে  </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পৌরনীতি ও সুশাসনে   </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ক-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 </a:t>
            </a:r>
            <a:r>
              <a:rPr lang="en-US" dirty="0" smtClean="0">
                <a:latin typeface="Nikosh" pitchFamily="2" charset="0"/>
                <a:cs typeface="Nikosh" pitchFamily="2" charset="0"/>
              </a:rPr>
              <a:t>  </a:t>
            </a:r>
            <a:r>
              <a:rPr lang="bn-IN" b="1" dirty="0" smtClean="0">
                <a:latin typeface="Nikosh" pitchFamily="2" charset="0"/>
                <a:cs typeface="Nikosh" pitchFamily="2" charset="0"/>
              </a:rPr>
              <a:t>গ-  </a:t>
            </a:r>
            <a:r>
              <a:rPr lang="en-US" b="1" dirty="0" smtClean="0">
                <a:latin typeface="Nikosh" pitchFamily="2" charset="0"/>
                <a:cs typeface="Nikosh" pitchFamily="2" charset="0"/>
              </a:rPr>
              <a:t>iii</a:t>
            </a:r>
            <a:r>
              <a:rPr lang="bn-IN" b="1" dirty="0" smtClean="0">
                <a:latin typeface="Nikosh" pitchFamily="2" charset="0"/>
                <a:cs typeface="Nikosh" pitchFamily="2" charset="0"/>
              </a:rPr>
              <a:t>    </a:t>
            </a:r>
            <a:r>
              <a:rPr lang="bn-IN" dirty="0" smtClean="0">
                <a:latin typeface="Nikosh" pitchFamily="2" charset="0"/>
                <a:cs typeface="Nikosh" pitchFamily="2" charset="0"/>
              </a:rPr>
              <a:t>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endParaRPr lang="bn-BD"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11129918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দক্ষতা</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বহুপদী সমাপ্তি </a:t>
            </a:r>
            <a:r>
              <a:rPr lang="bn-IN" sz="2800" b="1" dirty="0" smtClean="0">
                <a:ln w="22225">
                  <a:solidFill>
                    <a:schemeClr val="accent2"/>
                  </a:solidFill>
                  <a:prstDash val="solid"/>
                </a:ln>
                <a:solidFill>
                  <a:schemeClr val="accent2">
                    <a:lumMod val="40000"/>
                    <a:lumOff val="60000"/>
                  </a:schemeClr>
                </a:solidFill>
                <a:effectLst/>
                <a:latin typeface="Nikosh" pitchFamily="2" charset="0"/>
                <a:cs typeface="Nikosh" pitchFamily="2" charset="0"/>
              </a:rPr>
              <a:t>সুচক</a:t>
            </a:r>
            <a:r>
              <a:rPr lang="bn-BD"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অভিন্ন তথ্য ভিত্তিক </a:t>
            </a: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বহুর্নিবাচনী প্রশ্ন </a:t>
            </a:r>
            <a:endParaRPr lang="en-US" sz="2800" dirty="0"/>
          </a:p>
        </p:txBody>
      </p:sp>
      <p:sp>
        <p:nvSpPr>
          <p:cNvPr id="3" name="Content Placeholder 2"/>
          <p:cNvSpPr>
            <a:spLocks noGrp="1"/>
          </p:cNvSpPr>
          <p:nvPr>
            <p:ph idx="1"/>
          </p:nvPr>
        </p:nvSpPr>
        <p:spPr>
          <a:xfrm>
            <a:off x="152400" y="1447800"/>
            <a:ext cx="8839200" cy="5257800"/>
          </a:xfrm>
        </p:spPr>
        <p:txBody>
          <a:bodyPr>
            <a:normAutofit fontScale="92500" lnSpcReduction="10000"/>
          </a:bodyPr>
          <a:lstStyle/>
          <a:p>
            <a:pPr>
              <a:buNone/>
            </a:pPr>
            <a:r>
              <a:rPr lang="bn-BD" sz="2400" dirty="0" smtClean="0">
                <a:latin typeface="Nikosh" pitchFamily="2" charset="0"/>
                <a:cs typeface="Nikosh" pitchFamily="2" charset="0"/>
              </a:rPr>
              <a:t>২৫</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জ্ঞানের শাখা হিসেবে পৌরনীতির নতুন নামকরণ করা হয়েছে--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পৌরনীতি ও সুশাসন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পৌরনীতি ও দেশপ্রেম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পৌরনীতি ও মানবাধিকার এবং গণতান্ত্রিক মুল্যবোধ </a:t>
            </a:r>
            <a:r>
              <a:rPr lang="bn-IN" sz="2400" dirty="0" smtClean="0">
                <a:latin typeface="Nikosh" pitchFamily="2" charset="0"/>
                <a:cs typeface="Nikosh" pitchFamily="2" charset="0"/>
              </a:rPr>
              <a:t>---     নিচের কোনটি সঠিক? </a:t>
            </a:r>
          </a:p>
          <a:p>
            <a:pPr>
              <a:buNone/>
            </a:pPr>
            <a:r>
              <a:rPr lang="bn-IN" sz="2400" b="1" dirty="0" smtClean="0">
                <a:latin typeface="Nikosh" pitchFamily="2" charset="0"/>
                <a:cs typeface="Nikosh" pitchFamily="2" charset="0"/>
              </a:rPr>
              <a:t> ক-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২৬। পৌরনীতি ও সুশাসনের সাথে জ্ঞানের যে শাখার সম্পর্ক সর্বাপেক্ষা ঘ</a:t>
            </a:r>
            <a:r>
              <a:rPr lang="en-US" sz="2400" dirty="0" err="1" smtClean="0">
                <a:latin typeface="Nikosh" pitchFamily="2" charset="0"/>
                <a:cs typeface="Nikosh" pitchFamily="2" charset="0"/>
              </a:rPr>
              <a:t>নি</a:t>
            </a:r>
            <a:r>
              <a:rPr lang="bn-BD" sz="2400" dirty="0" smtClean="0">
                <a:latin typeface="Nikosh" pitchFamily="2" charset="0"/>
                <a:cs typeface="Nikosh" pitchFamily="2" charset="0"/>
              </a:rPr>
              <a:t>ষ্ট তা হলো-?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রাষ্ট্রবিজ্ঞান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ইতিহাস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নীতিশাস্ত্র  </a:t>
            </a:r>
          </a:p>
          <a:p>
            <a:pPr>
              <a:buNone/>
            </a:pPr>
            <a:r>
              <a:rPr lang="bn-IN" sz="2400" b="1" dirty="0" smtClean="0">
                <a:latin typeface="Nikosh" pitchFamily="2" charset="0"/>
                <a:cs typeface="Nikosh" pitchFamily="2" charset="0"/>
              </a:rPr>
              <a:t> ক-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২৭।</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জর্জ হারিসন ১৯৭১ সালে কনসার্ট করে অর্জিত অর্থ মহান মুক্তিযুদ্ধে দান করেছিলেন, তার নাগরিকত্ব ও দেশপ্রেম  কোন প্রকৃতির ছিল ?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স্থানীয় প্রকৃতির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জাতীয় প্রকৃতির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আন্তর্জাতিক প্রকৃতির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খ-</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a:t>
            </a:r>
            <a:r>
              <a:rPr lang="en-US" sz="2400" dirty="0" smtClean="0">
                <a:latin typeface="Nikosh" pitchFamily="2" charset="0"/>
                <a:cs typeface="Nikosh" pitchFamily="2" charset="0"/>
              </a:rPr>
              <a:t>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২৮।</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প্রতিটি নাগরিক বিশ্বসমাজের সদস্য-এর দ্বারা নাগরিকত্বের কোন রুপটি প্রকাশ পাই ? </a:t>
            </a:r>
          </a:p>
          <a:p>
            <a:pPr>
              <a:buNone/>
            </a:pP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bn-BD" sz="2400" dirty="0" smtClean="0">
                <a:latin typeface="Nikosh" pitchFamily="2" charset="0"/>
                <a:cs typeface="Nikosh" pitchFamily="2" charset="0"/>
              </a:rPr>
              <a:t> স্থানীয় রুপ   </a:t>
            </a:r>
            <a:r>
              <a:rPr lang="en-US" sz="2400" dirty="0" smtClean="0">
                <a:latin typeface="Times New Roman" pitchFamily="18" charset="0"/>
                <a:cs typeface="Times New Roman" pitchFamily="18" charset="0"/>
              </a:rPr>
              <a:t>ii.</a:t>
            </a:r>
            <a:r>
              <a:rPr lang="bn-BD" sz="2400" dirty="0" smtClean="0">
                <a:latin typeface="Nikosh" pitchFamily="2" charset="0"/>
                <a:cs typeface="Nikosh" pitchFamily="2" charset="0"/>
              </a:rPr>
              <a:t> জাতীয় রুপ    </a:t>
            </a:r>
            <a:r>
              <a:rPr lang="en-US" sz="2400" dirty="0" smtClean="0">
                <a:latin typeface="Times New Roman" pitchFamily="18" charset="0"/>
                <a:cs typeface="Times New Roman" pitchFamily="18" charset="0"/>
              </a:rPr>
              <a:t>iii. </a:t>
            </a:r>
            <a:r>
              <a:rPr lang="bn-BD" sz="2400" dirty="0" smtClean="0">
                <a:latin typeface="Nikosh" pitchFamily="2" charset="0"/>
                <a:cs typeface="Nikosh" pitchFamily="2" charset="0"/>
              </a:rPr>
              <a:t> আন্তর্জাতিক রুপ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খ-</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a:t>
            </a:r>
            <a:r>
              <a:rPr lang="en-US" sz="2400" dirty="0" smtClean="0">
                <a:latin typeface="Nikosh" pitchFamily="2" charset="0"/>
                <a:cs typeface="Nikosh" pitchFamily="2" charset="0"/>
              </a:rPr>
              <a:t>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b="1" dirty="0" smtClean="0">
                <a:latin typeface="Nikosh" pitchFamily="2" charset="0"/>
                <a:cs typeface="Nikosh" pitchFamily="2" charset="0"/>
              </a:rPr>
              <a:t>গ- </a:t>
            </a:r>
            <a:r>
              <a:rPr lang="en-US" sz="2400" b="1" dirty="0" smtClean="0">
                <a:latin typeface="Nikosh" pitchFamily="2" charset="0"/>
                <a:cs typeface="Nikosh" pitchFamily="2" charset="0"/>
              </a:rPr>
              <a:t>iii</a:t>
            </a:r>
            <a:r>
              <a:rPr lang="bn-IN" sz="2400" b="1" dirty="0" smtClean="0">
                <a:latin typeface="Nikosh" pitchFamily="2" charset="0"/>
                <a:cs typeface="Nikosh" pitchFamily="2" charset="0"/>
              </a:rPr>
              <a:t>      </a:t>
            </a:r>
            <a:r>
              <a:rPr lang="bn-IN" sz="2400" dirty="0" smtClean="0">
                <a:latin typeface="Nikosh" pitchFamily="2" charset="0"/>
                <a:cs typeface="Nikosh" pitchFamily="2" charset="0"/>
              </a:rPr>
              <a:t>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p>
          <a:p>
            <a:pPr>
              <a:buNone/>
            </a:pPr>
            <a:endParaRPr lang="en-US"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Tree>
    <p:extLst>
      <p:ext uri="{BB962C8B-B14F-4D97-AF65-F5344CB8AC3E}">
        <p14:creationId xmlns:p14="http://schemas.microsoft.com/office/powerpoint/2010/main" val="424888094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3" nodeType="clickEffect">
                                  <p:stCondLst>
                                    <p:cond delay="0"/>
                                  </p:stCondLst>
                                  <p:childTnLst>
                                    <p:animScale>
                                      <p:cBhvr>
                                        <p:cTn id="2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04800" y="1828800"/>
            <a:ext cx="8610600" cy="3810000"/>
          </a:xfrm>
        </p:spPr>
        <p:txBody>
          <a:bodyPr>
            <a:noAutofit/>
          </a:bodyPr>
          <a:lstStyle/>
          <a:p>
            <a:pPr>
              <a:buNone/>
            </a:pPr>
            <a:r>
              <a:rPr lang="bn-BD" sz="4000" b="1" dirty="0" smtClean="0">
                <a:latin typeface="Nikosh" pitchFamily="2" charset="0"/>
                <a:cs typeface="Nikosh" pitchFamily="2" charset="0"/>
              </a:rPr>
              <a:t> </a:t>
            </a:r>
            <a:r>
              <a:rPr lang="bn-BD" sz="4000" dirty="0" smtClean="0">
                <a:latin typeface="Nikosh" pitchFamily="2" charset="0"/>
                <a:cs typeface="Nikosh" pitchFamily="2" charset="0"/>
              </a:rPr>
              <a:t>১। খ  ২। গ  ৩। গ  ৪। ক  ৫। গ  ৬। গ  ৭। খ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৮। ঘ  ৯। ক  ১০। ক  ১১। ক ১২। গ  ১৩। খ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১৪। গ  ১৫। গ  ১৬। ক  ১৭। খ  ১৮। ক  ১৯। ক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২০। খ  ২১।  ক  ২২।  গ   ২৩।  গ  ২৪। গ  ২৫। ক   ২৬। ক  ২৭। গ   ২৮।  গ</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224541427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1981200"/>
            <a:ext cx="8763000" cy="3505200"/>
          </a:xfrm>
        </p:spPr>
        <p:txBody>
          <a:bodyPr>
            <a:normAutofit/>
          </a:bodyPr>
          <a:lstStyle/>
          <a:p>
            <a:pPr algn="ctr">
              <a:buNone/>
            </a:pPr>
            <a:r>
              <a:rPr lang="bn-BD" sz="4000" dirty="0" smtClean="0">
                <a:latin typeface="Nikosh" pitchFamily="2" charset="0"/>
                <a:cs typeface="Nikosh" pitchFamily="2" charset="0"/>
              </a:rPr>
              <a:t> পৌরনীতি ও সুশাসনের সাথে অন্য বিষয়ের কতটুকু মিল পাওয়া যায় আলোচনা কর?</a:t>
            </a:r>
            <a:endParaRPr lang="en-US" sz="4000" dirty="0" smtClean="0">
              <a:latin typeface="Nikosh" pitchFamily="2" charset="0"/>
              <a:cs typeface="Nikosh" pitchFamily="2" charset="0"/>
            </a:endParaRPr>
          </a:p>
          <a:p>
            <a:pPr algn="ctr">
              <a:buNone/>
            </a:pPr>
            <a:endParaRPr lang="en-US" sz="2400" dirty="0">
              <a:latin typeface="Nikosh" pitchFamily="2" charset="0"/>
              <a:cs typeface="Nikosh" pitchFamily="2" charset="0"/>
            </a:endParaRPr>
          </a:p>
          <a:p>
            <a:pPr algn="ctr">
              <a:buNone/>
            </a:pPr>
            <a:endParaRPr lang="en-US" sz="2400" dirty="0" smtClean="0">
              <a:latin typeface="Nikosh" pitchFamily="2" charset="0"/>
              <a:cs typeface="Nikosh" pitchFamily="2" charset="0"/>
            </a:endParaRPr>
          </a:p>
          <a:p>
            <a:pPr lvl="0" algn="ctr">
              <a:buClr>
                <a:srgbClr val="0BD0D9"/>
              </a:buClr>
              <a:buNone/>
            </a:pPr>
            <a:r>
              <a:rPr lang="bn-BD" sz="2400" dirty="0">
                <a:solidFill>
                  <a:prstClr val="black"/>
                </a:solidFill>
                <a:latin typeface="Nikosh" pitchFamily="2" charset="0"/>
                <a:cs typeface="Nikosh" pitchFamily="2" charset="0"/>
              </a:rPr>
              <a:t>সহায়ক গ্রন্থ/ প্রকাশনীঃ পৌরনীতি ও সুশাসনঃ  হাসান বুক হাউস, লেকচার প্রকাশনী, অক্ষরপত্র</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প্রকাশনি</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ব্যতিক্রম</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ধারা</a:t>
            </a:r>
            <a:r>
              <a:rPr lang="en-US" sz="2400" dirty="0">
                <a:solidFill>
                  <a:prstClr val="black"/>
                </a:solidFill>
                <a:latin typeface="Nikosh" pitchFamily="2" charset="0"/>
                <a:cs typeface="Nikosh" pitchFamily="2" charset="0"/>
              </a:rPr>
              <a:t> , </a:t>
            </a:r>
            <a:r>
              <a:rPr lang="en-US" sz="2400" dirty="0" err="1">
                <a:solidFill>
                  <a:prstClr val="black"/>
                </a:solidFill>
                <a:latin typeface="Nikosh" pitchFamily="2" charset="0"/>
                <a:cs typeface="Nikosh" pitchFamily="2" charset="0"/>
              </a:rPr>
              <a:t>কাজল</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ব্রাদার্স</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লিমিটেড</a:t>
            </a:r>
            <a:r>
              <a:rPr lang="en-US" sz="2400" dirty="0">
                <a:solidFill>
                  <a:prstClr val="black"/>
                </a:solidFill>
                <a:latin typeface="Nikosh" pitchFamily="2" charset="0"/>
                <a:cs typeface="Nikosh" pitchFamily="2" charset="0"/>
              </a:rPr>
              <a:t>।</a:t>
            </a:r>
            <a:endParaRPr lang="bn-BD" sz="2400" dirty="0">
              <a:solidFill>
                <a:prstClr val="black"/>
              </a:solidFill>
              <a:latin typeface="Nikosh" pitchFamily="2" charset="0"/>
              <a:cs typeface="Nikosh" pitchFamily="2" charset="0"/>
            </a:endParaRPr>
          </a:p>
          <a:p>
            <a:pPr algn="ctr">
              <a:buNone/>
            </a:pPr>
            <a:endParaRPr lang="bn-BD" sz="2400" dirty="0" smtClean="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4572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পৌরনীতি ও সুশাসন পরিচিতি   </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304800" y="2057400"/>
            <a:ext cx="8077200" cy="3733800"/>
          </a:xfrm>
        </p:spPr>
        <p:txBody>
          <a:bodyPr>
            <a:normAutofit/>
          </a:bodyPr>
          <a:lstStyle/>
          <a:p>
            <a:pPr algn="ctr">
              <a:buNone/>
            </a:pPr>
            <a:r>
              <a:rPr lang="en-US" sz="5400" dirty="0">
                <a:latin typeface="Nikosh" pitchFamily="2" charset="0"/>
                <a:cs typeface="Nikosh" pitchFamily="2" charset="0"/>
              </a:rPr>
              <a:t>অ</a:t>
            </a:r>
            <a:r>
              <a:rPr lang="bn-BD" sz="5400" dirty="0" smtClean="0">
                <a:latin typeface="Nikosh" pitchFamily="2" charset="0"/>
                <a:cs typeface="Nikosh" pitchFamily="2" charset="0"/>
              </a:rPr>
              <a:t>ধ্যায়ঃ ১ </a:t>
            </a:r>
            <a:r>
              <a:rPr lang="bn-BD" sz="4000" dirty="0" smtClean="0">
                <a:latin typeface="Nikosh" pitchFamily="2" charset="0"/>
                <a:cs typeface="Nikosh" pitchFamily="2" charset="0"/>
              </a:rPr>
              <a:t> </a:t>
            </a:r>
            <a:r>
              <a:rPr lang="bn-BD" sz="2000" dirty="0" smtClean="0">
                <a:latin typeface="Nikosh" pitchFamily="2" charset="0"/>
                <a:cs typeface="Nikosh" pitchFamily="2" charset="0"/>
              </a:rPr>
              <a:t> </a:t>
            </a:r>
            <a:endParaRPr lang="bn-BD" sz="5400" dirty="0" smtClean="0">
              <a:latin typeface="Nikosh" pitchFamily="2" charset="0"/>
              <a:cs typeface="Nikosh" pitchFamily="2" charset="0"/>
            </a:endParaRPr>
          </a:p>
          <a:p>
            <a:pPr algn="ctr">
              <a:buNone/>
            </a:pPr>
            <a:r>
              <a:rPr lang="bn-BD" sz="3600" dirty="0" smtClean="0">
                <a:latin typeface="Nikosh" pitchFamily="2" charset="0"/>
                <a:cs typeface="Nikosh" pitchFamily="2" charset="0"/>
              </a:rPr>
              <a:t>আজকের পাঠ/পাঠ ঘোষনাঃ পৌরনীত ও সুশাসনের ক্রমবিকাশ, পৌরনীতি ও  সুশাসনের সাথে জ্ঞানের অন্যান্য শাখার সম্পর্ক, পৌরনীতি ও সুশাসন এবং রাষ্ট্রবিজ্ঞান, পৌরনীতি ও সুশাসন এবং ইতিহাস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allAtOnce"/>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smtClean="0">
                <a:solidFill>
                  <a:srgbClr val="04617B"/>
                </a:solidFill>
                <a:latin typeface="Nikosh" pitchFamily="2" charset="0"/>
                <a:cs typeface="Nikosh" pitchFamily="2" charset="0"/>
              </a:rPr>
              <a:t>এসো</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বন্ধুরা</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আমার</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একটি</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ভিডিও</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ক্লাস</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দেখ</a:t>
            </a:r>
            <a:r>
              <a:rPr lang="en-US" sz="4000" dirty="0" smtClean="0">
                <a:solidFill>
                  <a:srgbClr val="04617B"/>
                </a:solidFill>
                <a:latin typeface="Nikosh" pitchFamily="2" charset="0"/>
                <a:cs typeface="Nikosh" pitchFamily="2" charset="0"/>
              </a:rPr>
              <a:t> </a:t>
            </a:r>
            <a:endParaRPr lang="en-US" dirty="0"/>
          </a:p>
        </p:txBody>
      </p:sp>
      <p:sp>
        <p:nvSpPr>
          <p:cNvPr id="3" name="Content Placeholder 2"/>
          <p:cNvSpPr>
            <a:spLocks noGrp="1"/>
          </p:cNvSpPr>
          <p:nvPr>
            <p:ph idx="1"/>
          </p:nvPr>
        </p:nvSpPr>
        <p:spPr/>
        <p:txBody>
          <a:bodyPr/>
          <a:lstStyle/>
          <a:p>
            <a:r>
              <a:rPr lang="en-US" sz="2800">
                <a:latin typeface="Calibri"/>
                <a:ea typeface="Calibri"/>
                <a:cs typeface="Vrinda"/>
              </a:rPr>
              <a:t>https://youtu.be/WQ1MAGtBmTw</a:t>
            </a:r>
            <a:endParaRPr lang="en-US"/>
          </a:p>
        </p:txBody>
      </p:sp>
    </p:spTree>
    <p:extLst>
      <p:ext uri="{BB962C8B-B14F-4D97-AF65-F5344CB8AC3E}">
        <p14:creationId xmlns:p14="http://schemas.microsoft.com/office/powerpoint/2010/main" val="230591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324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870092" y="2410618"/>
            <a:ext cx="7130908" cy="3502902"/>
          </a:xfr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1722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4" name="Content Placeholder 3" descr="united-nations-lesson.jpg"/>
          <p:cNvPicPr>
            <a:picLocks noGrp="1" noChangeAspect="1"/>
          </p:cNvPicPr>
          <p:nvPr>
            <p:ph idx="1"/>
          </p:nvPr>
        </p:nvPicPr>
        <p:blipFill>
          <a:blip r:embed="rId2"/>
          <a:stretch>
            <a:fillRect/>
          </a:stretch>
        </p:blipFill>
        <p:spPr>
          <a:xfrm>
            <a:off x="685800" y="2362200"/>
            <a:ext cx="3893430" cy="3200400"/>
          </a:xfrm>
        </p:spPr>
      </p:pic>
      <p:pic>
        <p:nvPicPr>
          <p:cNvPr id="5" name="Content Placeholder 3" descr="file.png"/>
          <p:cNvPicPr>
            <a:picLocks noChangeAspect="1"/>
          </p:cNvPicPr>
          <p:nvPr/>
        </p:nvPicPr>
        <p:blipFill>
          <a:blip r:embed="rId3"/>
          <a:stretch>
            <a:fillRect/>
          </a:stretch>
        </p:blipFill>
        <p:spPr>
          <a:xfrm>
            <a:off x="5334000" y="2209800"/>
            <a:ext cx="2381250" cy="1438275"/>
          </a:xfrm>
          <a:prstGeom prst="rect">
            <a:avLst/>
          </a:prstGeom>
        </p:spPr>
      </p:pic>
      <p:pic>
        <p:nvPicPr>
          <p:cNvPr id="6" name="Content Placeholder 3" descr="file.png"/>
          <p:cNvPicPr>
            <a:picLocks noChangeAspect="1"/>
          </p:cNvPicPr>
          <p:nvPr/>
        </p:nvPicPr>
        <p:blipFill>
          <a:blip r:embed="rId4"/>
          <a:stretch>
            <a:fillRect/>
          </a:stretch>
        </p:blipFill>
        <p:spPr>
          <a:xfrm>
            <a:off x="5781676" y="3886200"/>
            <a:ext cx="1676400" cy="1676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mph" presetSubtype="1" grpId="1" nodeType="clickEffect">
                                  <p:stCondLst>
                                    <p:cond delay="0"/>
                                  </p:stCondLst>
                                  <p:childTnLst>
                                    <p:set>
                                      <p:cBhvr override="childStyle">
                                        <p:cTn id="12" dur="indefinite"/>
                                        <p:tgtEl>
                                          <p:spTgt spid="2"/>
                                        </p:tgtEl>
                                        <p:attrNameLst>
                                          <p:attrName>style.fontStyle</p:attrName>
                                        </p:attrNameLst>
                                      </p:cBhvr>
                                      <p:to>
                                        <p:strVal val="normal"/>
                                      </p:to>
                                    </p:set>
                                    <p:set>
                                      <p:cBhvr override="childStyle">
                                        <p:cTn id="13" dur="indefinite"/>
                                        <p:tgtEl>
                                          <p:spTgt spid="2"/>
                                        </p:tgtEl>
                                        <p:attrNameLst>
                                          <p:attrName>style.fontWeight</p:attrName>
                                        </p:attrNameLst>
                                      </p:cBhvr>
                                      <p:to>
                                        <p:strVal val="bold"/>
                                      </p:to>
                                    </p:set>
                                    <p:set>
                                      <p:cBhvr override="childStyle">
                                        <p:cTn id="14" dur="indefinite"/>
                                        <p:tgtEl>
                                          <p:spTgt spid="2"/>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2"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3" nodeType="clickEffect">
                                  <p:stCondLst>
                                    <p:cond delay="0"/>
                                  </p:stCondLst>
                                  <p:childTnLst>
                                    <p:animScale>
                                      <p:cBhvr>
                                        <p:cTn id="2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201</TotalTime>
  <Words>2198</Words>
  <Application>Microsoft Office PowerPoint</Application>
  <PresentationFormat>On-screen Show (4:3)</PresentationFormat>
  <Paragraphs>182</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Theme1</vt:lpstr>
      <vt:lpstr>Flow</vt:lpstr>
      <vt:lpstr>1_Flow</vt:lpstr>
      <vt:lpstr>        শুভেচ্ছা / স্বাগতম</vt:lpstr>
      <vt:lpstr>শিক্ষক পরিচিতি</vt:lpstr>
      <vt:lpstr>  পাঠ পরিচিতি</vt:lpstr>
      <vt:lpstr> মুল শিরোনামঃ পৌরনীতি ও সুশাসন পরিচিতি   </vt:lpstr>
      <vt:lpstr>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একক কাজের সমাধান</vt:lpstr>
      <vt:lpstr>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দলীয় কাজের সমাধান </vt:lpstr>
      <vt:lpstr>দলীয় কাজের সমাধান </vt:lpstr>
      <vt:lpstr>মুল্যায়ন</vt:lpstr>
      <vt:lpstr>জ্ঞান মুলক,অনুধাবন মুলক, প্রয়োগ মুলক প্রশ্ন   </vt:lpstr>
      <vt:lpstr>জ্ঞান মুলক,অনুধাবন মুলক, প্রয়োগ মুলক প্রশ্ন   </vt:lpstr>
      <vt:lpstr>বহুপদি সমাপ্তিসুচক বহুনির্বাচনি প্রশ্ন</vt:lpstr>
      <vt:lpstr>উচ্চতর দক্ষতা ও  বহুপদী সমাপ্তি সুচক বহুর্নিবাচনী প্রশ্ন </vt:lpstr>
      <vt:lpstr>উচ্চতর দক্ষতা  বহুপদী সমাপ্তি সুচক অভিন্ন তথ্য ভিত্তিক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47</cp:revision>
  <dcterms:created xsi:type="dcterms:W3CDTF">2006-08-16T00:00:00Z</dcterms:created>
  <dcterms:modified xsi:type="dcterms:W3CDTF">2020-08-26T01:04:47Z</dcterms:modified>
</cp:coreProperties>
</file>