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3" r:id="rId6"/>
    <p:sldId id="259" r:id="rId7"/>
    <p:sldId id="265" r:id="rId8"/>
    <p:sldId id="264" r:id="rId9"/>
    <p:sldId id="260" r:id="rId10"/>
    <p:sldId id="261" r:id="rId11"/>
    <p:sldId id="262" r:id="rId12"/>
    <p:sldId id="266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0,'49'0,"149"0,-198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50,'-49'0,"49"-50,0 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545 248,'-49'0,"24"0,0 0,3 0,-6 0,-21 0,24 0,0 0,-7 0,15 0,-33 0,26 0,-1 0,4 0,-8-50,11 32,-13 36,31-63,0 41,-50 4,50-50,0 49,50-97,-50 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323 100,'-50'0,"25"0,1-50,-23 50,44 0,-96 0,99-40,0 31,-50 9,26 0,48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320 596,'-50'0,"50"-50,-49 50,-1-49,30 28,-9-8,-21 29,41 0,18-49,-58 49,27 0,93-50,-21-99,-28 81,253-62,-275 130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5T06:30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1042,'-99'-50,"-49"-148,141 190,-185-182,61 14,114 153,-82-76,0 50,89 44,20-40,-58 45,46 0,2-50,0 26,50-1,98-25,-141 48,234-45,-241 47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8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5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313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9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7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2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53DB-4413-D648-A0EF-BAF8BD68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ACB3-B8C5-2A42-AB58-FA80F2893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99C3-D16B-804F-A5E8-2873582C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4D3A-3FC4-8F45-8B52-33170C2F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9E87-CE12-6F47-BF08-64F788F9EA8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694E0-2DE4-CB4C-BC33-5E9A89C5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0ABB-5BFB-4942-85E5-F56E3C5E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54D1-3DA6-CD4B-A401-4C91F7AA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1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5D34-C78E-6240-9DC9-2A8FB8E9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8E53-800A-FA4F-A4CD-67F71414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D728A-EF02-9840-A2F6-6394BCA9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9E87-CE12-6F47-BF08-64F788F9EA8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AA17-C39A-3741-B498-4B947A33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7C51-22BF-3B44-B543-86098125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54D1-3DA6-CD4B-A401-4C91F7AA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3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4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0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 /><Relationship Id="rId13" Type="http://schemas.openxmlformats.org/officeDocument/2006/relationships/image" Target="../media/image12.png" /><Relationship Id="rId7" Type="http://schemas.openxmlformats.org/officeDocument/2006/relationships/image" Target="../media/image9.png" /><Relationship Id="rId12" Type="http://schemas.openxmlformats.org/officeDocument/2006/relationships/customXml" Target="../ink/ink5.xml" /><Relationship Id="rId2" Type="http://schemas.openxmlformats.org/officeDocument/2006/relationships/customXml" Target="../ink/ink1.xml" /><Relationship Id="rId16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2.xml" /><Relationship Id="rId11" Type="http://schemas.openxmlformats.org/officeDocument/2006/relationships/image" Target="../media/image11.png" /><Relationship Id="rId5" Type="http://schemas.openxmlformats.org/officeDocument/2006/relationships/image" Target="../media/image8.png" /><Relationship Id="rId15" Type="http://schemas.openxmlformats.org/officeDocument/2006/relationships/image" Target="../media/image13.png" /><Relationship Id="rId10" Type="http://schemas.openxmlformats.org/officeDocument/2006/relationships/customXml" Target="../ink/ink4.xml" /><Relationship Id="rId9" Type="http://schemas.openxmlformats.org/officeDocument/2006/relationships/image" Target="../media/image10.png" /><Relationship Id="rId14" Type="http://schemas.openxmlformats.org/officeDocument/2006/relationships/customXml" Target="../ink/ink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22CB6E-6B5B-2F4E-B237-BF88F100F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3" y="294679"/>
            <a:ext cx="11293925" cy="6268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C0306-A253-4245-A7C1-120455A1F57B}"/>
              </a:ext>
            </a:extLst>
          </p:cNvPr>
          <p:cNvSpPr txBox="1"/>
          <p:nvPr/>
        </p:nvSpPr>
        <p:spPr>
          <a:xfrm>
            <a:off x="4160638" y="4425552"/>
            <a:ext cx="603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9328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BC3286A-EA03-944D-A397-EFA8F95316DB}"/>
              </a:ext>
            </a:extLst>
          </p:cNvPr>
          <p:cNvSpPr/>
          <p:nvPr/>
        </p:nvSpPr>
        <p:spPr>
          <a:xfrm rot="10800000" flipV="1">
            <a:off x="464342" y="105765"/>
            <a:ext cx="11072813" cy="876501"/>
          </a:xfrm>
          <a:prstGeom prst="wedgeEllipseCallout">
            <a:avLst>
              <a:gd name="adj1" fmla="val -2635"/>
              <a:gd name="adj2" fmla="val 778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</a:rPr>
              <a:t>সালোকসংশ্লেষণ/Photosynthesis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EFE7063E-6553-C540-83C0-5A9DBBF94F65}"/>
              </a:ext>
            </a:extLst>
          </p:cNvPr>
          <p:cNvSpPr/>
          <p:nvPr/>
        </p:nvSpPr>
        <p:spPr>
          <a:xfrm flipH="1">
            <a:off x="-2" y="1519441"/>
            <a:ext cx="2964658" cy="5338559"/>
          </a:xfrm>
          <a:prstGeom prst="flowChartOffpage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প্রয়োজনীয় উপকরনঃ</a:t>
            </a:r>
          </a:p>
          <a:p>
            <a:pPr algn="ctr"/>
            <a:r>
              <a:rPr lang="en-US" sz="4000" b="1">
                <a:solidFill>
                  <a:schemeClr val="accent6"/>
                </a:solidFill>
              </a:rPr>
              <a:t>ক্লোরফিল</a:t>
            </a:r>
          </a:p>
          <a:p>
            <a:pPr algn="ctr"/>
            <a:r>
              <a:rPr lang="en-US" sz="4000" b="1">
                <a:solidFill>
                  <a:schemeClr val="accent6"/>
                </a:solidFill>
              </a:rPr>
              <a:t>আলো</a:t>
            </a:r>
          </a:p>
          <a:p>
            <a:pPr algn="ctr"/>
            <a:r>
              <a:rPr lang="en-US" sz="4000" b="1">
                <a:solidFill>
                  <a:schemeClr val="accent6"/>
                </a:solidFill>
              </a:rPr>
              <a:t>পানি</a:t>
            </a:r>
          </a:p>
          <a:p>
            <a:pPr algn="ctr"/>
            <a:r>
              <a:rPr lang="en-US" sz="4000" b="1">
                <a:solidFill>
                  <a:schemeClr val="accent6"/>
                </a:solidFill>
              </a:rPr>
              <a:t>কার্বন-ডাইঅক্সাইড </a:t>
            </a:r>
            <a:r>
              <a:rPr 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1A1516-3AF5-E34D-BA8F-37DAD44E9DBD}"/>
              </a:ext>
            </a:extLst>
          </p:cNvPr>
          <p:cNvSpPr/>
          <p:nvPr/>
        </p:nvSpPr>
        <p:spPr>
          <a:xfrm>
            <a:off x="2964656" y="1323793"/>
            <a:ext cx="8572499" cy="54284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সবুজ উদ্ভিদ সূর্যালোকের উপস্থিতিতে  কার্বনডাই-অক্সাইড এবং পানির বিক্রিয়ায় শর্করা জাতীয় খাদ্য তৈরি করার প্রক্রিয়াকে বলা হয় </a:t>
            </a:r>
            <a:r>
              <a:rPr lang="en-US" sz="3600">
                <a:solidFill>
                  <a:srgbClr val="FF0000"/>
                </a:solidFill>
              </a:rPr>
              <a:t>সালোকসংশ্লেষণ।</a:t>
            </a:r>
            <a:r>
              <a:rPr lang="en-US" sz="3600">
                <a:solidFill>
                  <a:schemeClr val="tx1"/>
                </a:solidFill>
              </a:rPr>
              <a:t>এটি একটি জৈব রাসায়নিক বিক্রিয়া,, যা আলোকশক্তিকে রাসায়নিক শক্তিতে রূপান্তরিত করে </a:t>
            </a:r>
          </a:p>
          <a:p>
            <a:pPr algn="ctr"/>
            <a:endParaRPr lang="en-US" sz="3600">
              <a:solidFill>
                <a:schemeClr val="tx1"/>
              </a:solidFill>
            </a:endParaRPr>
          </a:p>
          <a:p>
            <a:pPr algn="ctr"/>
            <a:r>
              <a:rPr lang="en-US" sz="3600">
                <a:solidFill>
                  <a:schemeClr val="tx1"/>
                </a:solidFill>
              </a:rPr>
              <a:t>     </a:t>
            </a:r>
            <a:r>
              <a:rPr lang="en-US" sz="3600">
                <a:solidFill>
                  <a:srgbClr val="FF0000"/>
                </a:solidFill>
              </a:rPr>
              <a:t>  </a:t>
            </a:r>
            <a:r>
              <a:rPr lang="en-US" sz="360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865DF0-1826-5443-85E5-35F3DE67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88" y="5139469"/>
            <a:ext cx="8860835" cy="16127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B85880-1E97-B042-A181-2CFBBEAF1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35" y="1597543"/>
            <a:ext cx="725090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060353-2F5B-9844-A18C-24A4C7109FCA}"/>
              </a:ext>
            </a:extLst>
          </p:cNvPr>
          <p:cNvSpPr/>
          <p:nvPr/>
        </p:nvSpPr>
        <p:spPr>
          <a:xfrm>
            <a:off x="0" y="111125"/>
            <a:ext cx="8001000" cy="8947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2"/>
                </a:solidFill>
              </a:rPr>
              <a:t>সালোকসংশ্লেষণের স্থানঃ</a:t>
            </a:r>
          </a:p>
          <a:p>
            <a:r>
              <a:rPr lang="en-US" sz="3200">
                <a:solidFill>
                  <a:schemeClr val="tx1"/>
                </a:solidFill>
              </a:rPr>
              <a:t>পাতার </a:t>
            </a:r>
            <a:r>
              <a:rPr lang="en-US" sz="3200">
                <a:solidFill>
                  <a:srgbClr val="FF0000"/>
                </a:solidFill>
              </a:rPr>
              <a:t>মেসোফিল টিস্যু </a:t>
            </a:r>
            <a:r>
              <a:rPr lang="en-US" sz="3200">
                <a:solidFill>
                  <a:schemeClr val="tx1"/>
                </a:solidFill>
              </a:rPr>
              <a:t> সালোকসংশ্লেষণের প্রধান স্থান। স্থলজ উদ্ভিদ মাটি থেকে মূলের মাধ্যমে পানি শোষণ করে পাতার মেসোফিল টিস্যুর ক্লোরপ্লাষ্টে পৌঁছায় এবং </a:t>
            </a:r>
            <a:r>
              <a:rPr lang="en-US" sz="3200">
                <a:solidFill>
                  <a:srgbClr val="FF0000"/>
                </a:solidFill>
              </a:rPr>
              <a:t>পত্ররন্ধ্রের </a:t>
            </a:r>
            <a:r>
              <a:rPr lang="en-US" sz="3200">
                <a:solidFill>
                  <a:schemeClr val="tx1"/>
                </a:solidFill>
              </a:rPr>
              <a:t>মাধ্যমে বায়ু থেকে CO₂গ্রহণ করে,যা মেসোফিল টিস্যুর ক্লোরপ্লাষ্টে  পৌঁছায়।</a:t>
            </a:r>
          </a:p>
          <a:p>
            <a:r>
              <a:rPr lang="en-US" sz="3200">
                <a:solidFill>
                  <a:schemeClr val="tx1"/>
                </a:solidFill>
              </a:rPr>
              <a:t>    জলজ উদ্ভিদ  পানিতে দ্রবীভূত  CO₂  </a:t>
            </a:r>
            <a:r>
              <a:rPr lang="en-US" sz="3200">
                <a:latin typeface="Calibri" panose="020F0502020204030204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গ্রহণ করে।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জলজ উদ্ভিদের সালোকসংশ্লেষণ হার স্থলজ উদ্ভিদ থেকে বেশি কারণ বায়ুমন্ডলে ০.০৩% এবং পানিতে ০.৩% থাকে।</a:t>
            </a: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   </a:t>
            </a: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endParaRPr lang="en-US" sz="3200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  </a:t>
            </a:r>
            <a:endParaRPr lang="en-US" sz="3200">
              <a:solidFill>
                <a:schemeClr val="accent2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58CA7A4-9760-8844-B5CB-8C4C3A33C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658812"/>
            <a:ext cx="4889500" cy="4968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A0E96-E4D8-4042-903A-370E9DFEF653}"/>
              </a:ext>
            </a:extLst>
          </p:cNvPr>
          <p:cNvSpPr txBox="1"/>
          <p:nvPr/>
        </p:nvSpPr>
        <p:spPr>
          <a:xfrm>
            <a:off x="4596896" y="1944049"/>
            <a:ext cx="1512690" cy="175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C9EBBB-C211-6141-B371-1E71132AD428}"/>
              </a:ext>
            </a:extLst>
          </p:cNvPr>
          <p:cNvSpPr/>
          <p:nvPr/>
        </p:nvSpPr>
        <p:spPr>
          <a:xfrm>
            <a:off x="2870018" y="-10735"/>
            <a:ext cx="9149341" cy="16149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6"/>
                </a:solidFill>
              </a:rPr>
              <a:t>সালোকসংশ্লেষণ প্রক্রিয়া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7244F-6C2C-2F41-A711-CAFA7FF2466C}"/>
              </a:ext>
            </a:extLst>
          </p:cNvPr>
          <p:cNvSpPr/>
          <p:nvPr/>
        </p:nvSpPr>
        <p:spPr>
          <a:xfrm>
            <a:off x="578536" y="1604249"/>
            <a:ext cx="7108032" cy="12715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 ## </a:t>
            </a:r>
            <a:r>
              <a:rPr lang="en-US" sz="3600">
                <a:solidFill>
                  <a:srgbClr val="FF0000"/>
                </a:solidFill>
              </a:rPr>
              <a:t>আলোক নির্ভর পর্যায়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## </a:t>
            </a:r>
            <a:r>
              <a:rPr lang="en-US" sz="3600">
                <a:solidFill>
                  <a:schemeClr val="tx1"/>
                </a:solidFill>
              </a:rPr>
              <a:t>আলোক নিরপেক্ষ পর্যায় </a:t>
            </a:r>
            <a:endParaRPr lang="en-US" sz="3600"/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21EC8201-95A8-1245-AF30-3F7C1D81EE26}"/>
              </a:ext>
            </a:extLst>
          </p:cNvPr>
          <p:cNvSpPr/>
          <p:nvPr/>
        </p:nvSpPr>
        <p:spPr>
          <a:xfrm rot="5400000" flipV="1">
            <a:off x="1275772" y="171209"/>
            <a:ext cx="1271586" cy="2274095"/>
          </a:xfrm>
          <a:prstGeom prst="bentArrow">
            <a:avLst>
              <a:gd name="adj1" fmla="val 5618"/>
              <a:gd name="adj2" fmla="val 33213"/>
              <a:gd name="adj3" fmla="val 25000"/>
              <a:gd name="adj4" fmla="val 75000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405759B9-B1F8-3742-B793-07691B0BDA11}"/>
              </a:ext>
            </a:extLst>
          </p:cNvPr>
          <p:cNvSpPr/>
          <p:nvPr/>
        </p:nvSpPr>
        <p:spPr>
          <a:xfrm>
            <a:off x="223135" y="2080313"/>
            <a:ext cx="11796224" cy="54123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আলোক নির্ভর পর্যায়</a:t>
            </a:r>
            <a:endParaRPr lang="en-US" sz="4000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এই প্রক্রিয়ায় ATP, NADPH এবং  H⁺ উৎপন্ন হয়। এ পর্যায়ে সৌরশক্তি রাসায়নিক শক্তিতে পরিণত হয় এবং এ শক্তি ATP র মধ্যে সঞ্চিত হয়।    </a:t>
            </a:r>
            <a:endParaRPr lang="en-US" sz="4000">
              <a:solidFill>
                <a:srgbClr val="FF0000"/>
              </a:solidFill>
            </a:endParaRPr>
          </a:p>
          <a:p>
            <a:pPr algn="ctr"/>
            <a:r>
              <a:rPr lang="en-US" sz="4000">
                <a:solidFill>
                  <a:srgbClr val="FF0000"/>
                </a:solidFill>
              </a:rPr>
              <a:t>ক্লোরফিল অনু </a:t>
            </a:r>
            <a:r>
              <a:rPr lang="en-US" sz="4000">
                <a:solidFill>
                  <a:schemeClr val="tx1"/>
                </a:solidFill>
              </a:rPr>
              <a:t>আলোর ফোটন কণা শোষন করে এবং এ থেকে শক্তি সঞ্চয় করে ATP তৈরি করে। 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ADP + iP                          ATP</a:t>
            </a:r>
            <a:endParaRPr lang="en-US" sz="4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FE3F7A-53AD-8E48-879B-EBAF18EEBBD3}"/>
                  </a:ext>
                </a:extLst>
              </p14:cNvPr>
              <p14:cNvContentPartPr/>
              <p14:nvPr/>
            </p14:nvContentPartPr>
            <p14:xfrm>
              <a:off x="8345891" y="4813256"/>
              <a:ext cx="896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FE3F7A-53AD-8E48-879B-EBAF18EEBB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7251" y="4804256"/>
                <a:ext cx="10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4FFD65-D25B-F648-928B-B9DBC130BB3D}"/>
                  </a:ext>
                </a:extLst>
              </p14:cNvPr>
              <p14:cNvContentPartPr/>
              <p14:nvPr/>
            </p14:nvContentPartPr>
            <p14:xfrm>
              <a:off x="8345891" y="5866256"/>
              <a:ext cx="18360" cy="1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4FFD65-D25B-F648-928B-B9DBC130BB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37251" y="58572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1B4652-3788-E84E-910E-DABD14DF618B}"/>
                  </a:ext>
                </a:extLst>
              </p14:cNvPr>
              <p14:cNvContentPartPr/>
              <p14:nvPr/>
            </p14:nvContentPartPr>
            <p14:xfrm>
              <a:off x="5028851" y="5670056"/>
              <a:ext cx="196560" cy="89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1B4652-3788-E84E-910E-DABD14DF61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9851" y="5661056"/>
                <a:ext cx="214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177BC9-349E-FF4A-9A53-1D57A82A7F07}"/>
                  </a:ext>
                </a:extLst>
              </p14:cNvPr>
              <p14:cNvContentPartPr/>
              <p14:nvPr/>
            </p14:nvContentPartPr>
            <p14:xfrm>
              <a:off x="7302611" y="4723976"/>
              <a:ext cx="1162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177BC9-349E-FF4A-9A53-1D57A82A7F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3971" y="4715336"/>
                <a:ext cx="133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0A7845-C7D6-1243-9BF5-DC49C31307C3}"/>
                  </a:ext>
                </a:extLst>
              </p14:cNvPr>
              <p14:cNvContentPartPr/>
              <p14:nvPr/>
            </p14:nvContentPartPr>
            <p14:xfrm>
              <a:off x="7481891" y="4366856"/>
              <a:ext cx="151200" cy="21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0A7845-C7D6-1243-9BF5-DC49C31307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3251" y="4358216"/>
                <a:ext cx="168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B451C6-A11F-494C-853E-D400D56D9C32}"/>
                  </a:ext>
                </a:extLst>
              </p14:cNvPr>
              <p14:cNvContentPartPr/>
              <p14:nvPr/>
            </p14:nvContentPartPr>
            <p14:xfrm>
              <a:off x="6776651" y="5348576"/>
              <a:ext cx="303480" cy="37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B451C6-A11F-494C-853E-D400D56D9C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7651" y="5339936"/>
                <a:ext cx="321120" cy="392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9350F185-0514-4048-A202-4395754359E6}"/>
              </a:ext>
            </a:extLst>
          </p:cNvPr>
          <p:cNvSpPr/>
          <p:nvPr/>
        </p:nvSpPr>
        <p:spPr>
          <a:xfrm>
            <a:off x="5353241" y="5827235"/>
            <a:ext cx="2368678" cy="680833"/>
          </a:xfrm>
          <a:prstGeom prst="rightArrow">
            <a:avLst>
              <a:gd name="adj1" fmla="val 0"/>
              <a:gd name="adj2" fmla="val 141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83B51C-9956-3A44-8E89-535116114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91" y="1387841"/>
            <a:ext cx="4489092" cy="30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EE8B-C102-A44F-B5CB-F00F1A7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দলীয়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20D2-768C-4D4D-9373-0541ACBC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ATP,NADPH র পূর্ণনাম লিখ এবং ফটোফসফরাইলেশন ব্যাখ্যা কর।    </a:t>
            </a:r>
          </a:p>
        </p:txBody>
      </p:sp>
    </p:spTree>
    <p:extLst>
      <p:ext uri="{BB962C8B-B14F-4D97-AF65-F5344CB8AC3E}">
        <p14:creationId xmlns:p14="http://schemas.microsoft.com/office/powerpoint/2010/main" val="37053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36EB-D127-5547-8AF7-F77C5D75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latin typeface="Calibri" panose="020F0502020204030204" pitchFamily="34" charset="0"/>
              </a:rPr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1C326-E461-4F4B-A555-3ABD4D543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ডিফসফরাইলেশন কাকে বলে?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সালোকসংশ্লেষণ বিক্রিয়াটি লিখ।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ATP কে কেন শক্তি মুদ্রা বলা হয়?  </a:t>
            </a:r>
          </a:p>
        </p:txBody>
      </p:sp>
    </p:spTree>
    <p:extLst>
      <p:ext uri="{BB962C8B-B14F-4D97-AF65-F5344CB8AC3E}">
        <p14:creationId xmlns:p14="http://schemas.microsoft.com/office/powerpoint/2010/main" val="83596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FD3EA6-C6FC-C64D-B05B-A1416B5A8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85555"/>
            <a:ext cx="11090672" cy="6286889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56BCF19-EBFB-1546-A12A-01F26D287192}"/>
              </a:ext>
            </a:extLst>
          </p:cNvPr>
          <p:cNvSpPr/>
          <p:nvPr/>
        </p:nvSpPr>
        <p:spPr>
          <a:xfrm>
            <a:off x="2328313" y="2611224"/>
            <a:ext cx="7976547" cy="2121510"/>
          </a:xfrm>
          <a:prstGeom prst="wave">
            <a:avLst>
              <a:gd name="adj1" fmla="val 12500"/>
              <a:gd name="adj2" fmla="val 28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/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629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BDEF-5326-B843-8E83-15EEE68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70EE-B868-214C-AA1A-E98CC442A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00B0F0"/>
                </a:solidFill>
              </a:rPr>
              <a:t>শিক্ষক পরিচিতি</a:t>
            </a:r>
          </a:p>
          <a:p>
            <a:pPr algn="ctr"/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জান্নাতুল ফেরদৌস</a:t>
            </a:r>
          </a:p>
          <a:p>
            <a:pPr algn="ctr"/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সহকারী শিক্ষক বিজ্ঞান</a:t>
            </a:r>
          </a:p>
          <a:p>
            <a:pPr algn="ctr"/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ফেনী আলিয়া কামিল মাদ্রাসা 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ফেনী।        </a:t>
            </a:r>
            <a:r>
              <a:rPr lang="en-US" sz="400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C61BA-05C2-324D-8EC9-940AD25FB4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rgbClr val="00B0F0"/>
                </a:solidFill>
              </a:rPr>
              <a:t>পাঠ পরিচিতি</a:t>
            </a:r>
          </a:p>
          <a:p>
            <a:pPr algn="ctr"/>
            <a:r>
              <a:rPr lang="en-US" sz="3600">
                <a:solidFill>
                  <a:srgbClr val="00B0F0"/>
                </a:solidFill>
              </a:rPr>
              <a:t>শ্রেণিঃ ৯ম-১০ম</a:t>
            </a:r>
          </a:p>
          <a:p>
            <a:pPr algn="ctr"/>
            <a:r>
              <a:rPr lang="en-US" sz="3600">
                <a:solidFill>
                  <a:srgbClr val="00B0F0"/>
                </a:solidFill>
              </a:rPr>
              <a:t>বিষয়ঃ জীব বিজ্ঞান</a:t>
            </a:r>
          </a:p>
          <a:p>
            <a:pPr algn="ctr"/>
            <a:r>
              <a:rPr lang="en-US" sz="3600">
                <a:solidFill>
                  <a:srgbClr val="00B0F0"/>
                </a:solidFill>
              </a:rPr>
              <a:t>অধ্যায়ঃ ৪র্থ</a:t>
            </a:r>
          </a:p>
          <a:p>
            <a:pPr marL="0" indent="0" algn="ctr">
              <a:buNone/>
            </a:pPr>
            <a:r>
              <a:rPr lang="en-US" sz="3600">
                <a:solidFill>
                  <a:srgbClr val="00B0F0"/>
                </a:solidFill>
              </a:rPr>
              <a:t>(জীবনীশক্তি)      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7F691B6D-6406-2449-AD63-F076E0F35CAC}"/>
              </a:ext>
            </a:extLst>
          </p:cNvPr>
          <p:cNvSpPr/>
          <p:nvPr/>
        </p:nvSpPr>
        <p:spPr>
          <a:xfrm rot="16395173" flipV="1">
            <a:off x="3652240" y="3681931"/>
            <a:ext cx="5039919" cy="558403"/>
          </a:xfrm>
          <a:prstGeom prst="wave">
            <a:avLst>
              <a:gd name="adj1" fmla="val 20000"/>
              <a:gd name="adj2" fmla="val 1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7D764D44-E2F2-B049-B8A5-A1E7FC211A9E}"/>
              </a:ext>
            </a:extLst>
          </p:cNvPr>
          <p:cNvSpPr/>
          <p:nvPr/>
        </p:nvSpPr>
        <p:spPr>
          <a:xfrm rot="16395173" flipV="1">
            <a:off x="3804641" y="3812580"/>
            <a:ext cx="5039919" cy="558403"/>
          </a:xfrm>
          <a:prstGeom prst="wave">
            <a:avLst>
              <a:gd name="adj1" fmla="val 20000"/>
              <a:gd name="adj2" fmla="val 1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35EA-3A54-624B-A64F-4524C8FF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chemeClr val="accent2">
                    <a:lumMod val="50000"/>
                  </a:schemeClr>
                </a:solidFill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2EA0-4C57-A240-B90D-AB9255C8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7820" y="1966977"/>
            <a:ext cx="10364452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chemeClr val="bg1">
                    <a:lumMod val="10000"/>
                  </a:schemeClr>
                </a:solidFill>
              </a:rPr>
              <a:t>এই পাঠ শেষে শিক্ষার্থীরা. …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000">
                <a:solidFill>
                  <a:srgbClr val="C00000"/>
                </a:solidFill>
              </a:rPr>
              <a:t>জীবনীশক্তি কী তা বলতে পারবে;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000">
                <a:solidFill>
                  <a:srgbClr val="C00000"/>
                </a:solidFill>
              </a:rPr>
              <a:t>ATP বর্ণনা করতে পারবে;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000">
                <a:solidFill>
                  <a:srgbClr val="C00000"/>
                </a:solidFill>
              </a:rPr>
              <a:t>সালোকসংশ্লেষণ ব্যাখ্যা করতে পারবে;   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4000">
                <a:solidFill>
                  <a:srgbClr val="C00000"/>
                </a:solidFill>
              </a:rPr>
              <a:t>সালোকসংশ্লেষণের আলোক পর্যায় বিশ্লেষণ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9385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84BC-2241-8D45-AED8-4B99D87A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নিচের ছবিটি লক্ষ্য কর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70D2D9-35C5-144E-BA5F-9FAEEA343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4" y="1325563"/>
            <a:ext cx="9751101" cy="5357812"/>
          </a:xfrm>
        </p:spPr>
      </p:pic>
    </p:spTree>
    <p:extLst>
      <p:ext uri="{BB962C8B-B14F-4D97-AF65-F5344CB8AC3E}">
        <p14:creationId xmlns:p14="http://schemas.microsoft.com/office/powerpoint/2010/main" val="7557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DEC2-82B1-1844-B0D3-619E4FC2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আজকের পাঠ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6545-3F0D-5D40-AF87-8825C8F8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জীবনীশক্তি ও ATP র ভূমিকা,সালোকসংশ্লেষণ।  </a:t>
            </a:r>
          </a:p>
        </p:txBody>
      </p:sp>
    </p:spTree>
    <p:extLst>
      <p:ext uri="{BB962C8B-B14F-4D97-AF65-F5344CB8AC3E}">
        <p14:creationId xmlns:p14="http://schemas.microsoft.com/office/powerpoint/2010/main" val="367778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E76F63-33E0-C640-9380-D46CB37C5F73}"/>
              </a:ext>
            </a:extLst>
          </p:cNvPr>
          <p:cNvSpPr/>
          <p:nvPr/>
        </p:nvSpPr>
        <p:spPr>
          <a:xfrm>
            <a:off x="-11907" y="0"/>
            <a:ext cx="11840766" cy="189099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জীবনীশক্তি/Bioenergy:  </a:t>
            </a:r>
            <a:r>
              <a:rPr lang="en-US" sz="3600">
                <a:solidFill>
                  <a:srgbClr val="00B050"/>
                </a:solidFill>
              </a:rPr>
              <a:t>জৈব অনুর রাসায়নিক বন্ধন ভাংগার মাধ্যমে প্রাপ্ত শক্তিকে বলা হয় </a:t>
            </a:r>
            <a:r>
              <a:rPr lang="en-US" sz="3600">
                <a:solidFill>
                  <a:srgbClr val="FF0000"/>
                </a:solidFill>
              </a:rPr>
              <a:t>জীবনীশক্তি।</a:t>
            </a:r>
          </a:p>
          <a:p>
            <a:pPr algn="ctr"/>
            <a:r>
              <a:rPr lang="en-US" sz="3600">
                <a:solidFill>
                  <a:srgbClr val="00B050"/>
                </a:solidFill>
              </a:rPr>
              <a:t>অর্থাৎ </a:t>
            </a:r>
            <a:r>
              <a:rPr lang="en-US" sz="3600">
                <a:solidFill>
                  <a:srgbClr val="FF0000"/>
                </a:solidFill>
              </a:rPr>
              <a:t>জীবদেহ </a:t>
            </a:r>
            <a:r>
              <a:rPr lang="en-US" sz="3600">
                <a:solidFill>
                  <a:srgbClr val="00B050"/>
                </a:solidFill>
              </a:rPr>
              <a:t>থেকে যে শক্তি পাওয়া যায় তাই হল </a:t>
            </a:r>
            <a:r>
              <a:rPr lang="en-US" sz="3600">
                <a:solidFill>
                  <a:srgbClr val="FF0000"/>
                </a:solidFill>
              </a:rPr>
              <a:t>জীবনীশক্তি। </a:t>
            </a:r>
            <a:r>
              <a:rPr lang="en-US" sz="3600">
                <a:solidFill>
                  <a:srgbClr val="00B050"/>
                </a:solidFill>
              </a:rPr>
              <a:t>    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solidFill>
                  <a:srgbClr val="00B050"/>
                </a:solidFill>
              </a:rPr>
              <a:t> 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F7D9E058-7C34-0F4B-AC5D-5094DF6A3166}"/>
              </a:ext>
            </a:extLst>
          </p:cNvPr>
          <p:cNvSpPr/>
          <p:nvPr/>
        </p:nvSpPr>
        <p:spPr>
          <a:xfrm rot="10800000" flipV="1">
            <a:off x="1750217" y="1818514"/>
            <a:ext cx="6393657" cy="1341548"/>
          </a:xfrm>
          <a:prstGeom prst="ellipseRibbon">
            <a:avLst>
              <a:gd name="adj1" fmla="val 33281"/>
              <a:gd name="adj2" fmla="val 60819"/>
              <a:gd name="adj3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</a:rPr>
              <a:t>ATP ও এর ভূমিকা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DC86F14-2D90-0648-9219-3765DC5A796D}"/>
              </a:ext>
            </a:extLst>
          </p:cNvPr>
          <p:cNvSpPr/>
          <p:nvPr/>
        </p:nvSpPr>
        <p:spPr>
          <a:xfrm>
            <a:off x="0" y="2893218"/>
            <a:ext cx="12203906" cy="396478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ATP/Adenosine Triphosphate</a:t>
            </a:r>
          </a:p>
          <a:p>
            <a:pPr algn="ctr"/>
            <a:r>
              <a:rPr lang="en-US" sz="3600"/>
              <a:t>DNA,RNA –র রাসায়নিক উপাদানের ১টি হল </a:t>
            </a:r>
            <a:r>
              <a:rPr lang="en-US" sz="3600">
                <a:solidFill>
                  <a:srgbClr val="FF0000"/>
                </a:solidFill>
              </a:rPr>
              <a:t>Adenine ,  </a:t>
            </a:r>
            <a:r>
              <a:rPr lang="en-US" sz="3600">
                <a:solidFill>
                  <a:schemeClr val="tx1"/>
                </a:solidFill>
              </a:rPr>
              <a:t>যা হল ১টি নাইট্রোজেনাস ক্ষার।এর সাথে ৫কার্বন বিশিষ্ট রাইবোজ যুক্ত হয়ে তৈরি করে </a:t>
            </a:r>
            <a:r>
              <a:rPr lang="en-US" sz="3600">
                <a:solidFill>
                  <a:srgbClr val="FF0000"/>
                </a:solidFill>
              </a:rPr>
              <a:t>Adenosine।</a:t>
            </a:r>
            <a:r>
              <a:rPr lang="en-US" sz="3600">
                <a:solidFill>
                  <a:schemeClr val="tx1"/>
                </a:solidFill>
              </a:rPr>
              <a:t>এর সাথে ১টি ফসফেট যুক্ত হয়ে AMP,২টি যুক্ত হয়ে ADP,৩টি যুক্ত হয়ে </a:t>
            </a:r>
            <a:r>
              <a:rPr lang="en-US" sz="3600">
                <a:solidFill>
                  <a:srgbClr val="FF0000"/>
                </a:solidFill>
              </a:rPr>
              <a:t>ATP </a:t>
            </a:r>
            <a:r>
              <a:rPr lang="en-US" sz="3600">
                <a:solidFill>
                  <a:schemeClr val="tx1"/>
                </a:solidFill>
              </a:rPr>
              <a:t>গঠন করে।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##</a:t>
            </a:r>
            <a:r>
              <a:rPr lang="en-US" sz="3600">
                <a:solidFill>
                  <a:schemeClr val="tx1"/>
                </a:solidFill>
              </a:rPr>
              <a:t>ফসফেট যুক্ত হওয়ার এ বিক্রিয়াকে বলে </a:t>
            </a:r>
            <a:r>
              <a:rPr lang="en-US" sz="3600">
                <a:solidFill>
                  <a:srgbClr val="FF0000"/>
                </a:solidFill>
              </a:rPr>
              <a:t>ফসফরাইলেশন।</a:t>
            </a:r>
            <a:r>
              <a:rPr lang="en-US" sz="3600">
                <a:solidFill>
                  <a:schemeClr val="tx1"/>
                </a:solidFill>
              </a:rPr>
              <a:t>আর ফসফেট বিচ্ছিন্ন করার বিক্রিয়াকে বলা হয় </a:t>
            </a:r>
            <a:r>
              <a:rPr lang="en-US" sz="3600">
                <a:solidFill>
                  <a:srgbClr val="FF0000"/>
                </a:solidFill>
              </a:rPr>
              <a:t>ডিফসফরাইলেশন।</a:t>
            </a:r>
            <a:r>
              <a:rPr lang="en-US" sz="3600">
                <a:solidFill>
                  <a:schemeClr val="tx1"/>
                </a:solidFill>
              </a:rPr>
              <a:t>         </a:t>
            </a:r>
            <a:r>
              <a:rPr lang="en-US" sz="3600"/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272568-4862-1749-8710-34D95656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59" y="1748125"/>
            <a:ext cx="2819400" cy="16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24833A-D3D5-1840-B624-362C0977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97" y="522684"/>
            <a:ext cx="8143875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6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2239-F738-474A-BEF4-D6E0A011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একক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B096-B606-7E43-BA27-AFF311DE3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এডিনোসিন র গঠন ও ডিফসফরাইলেশন কাকে বলে।   </a:t>
            </a:r>
          </a:p>
        </p:txBody>
      </p:sp>
    </p:spTree>
    <p:extLst>
      <p:ext uri="{BB962C8B-B14F-4D97-AF65-F5344CB8AC3E}">
        <p14:creationId xmlns:p14="http://schemas.microsoft.com/office/powerpoint/2010/main" val="93703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FC7FFC-FB0F-264C-B5ED-A3726C0FB629}"/>
              </a:ext>
            </a:extLst>
          </p:cNvPr>
          <p:cNvSpPr/>
          <p:nvPr/>
        </p:nvSpPr>
        <p:spPr>
          <a:xfrm>
            <a:off x="321469" y="157163"/>
            <a:ext cx="11501437" cy="6700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ATP –র ভূমিকা</a:t>
            </a:r>
          </a:p>
          <a:p>
            <a:pPr algn="ctr"/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জীবদেহের সংগ্রহকৃত শক্তি কোষের ব্যবহারোপযোগী করে </a:t>
            </a:r>
            <a:r>
              <a:rPr lang="en-US" sz="3200">
                <a:solidFill>
                  <a:srgbClr val="FF0000"/>
                </a:solidFill>
              </a:rPr>
              <a:t>মাইটোকন্ড্রিয়া ও ক্লোরপ্লাষ্ট </a:t>
            </a:r>
            <a:r>
              <a:rPr lang="en-US" sz="3200">
                <a:solidFill>
                  <a:schemeClr val="tx1"/>
                </a:solidFill>
              </a:rPr>
              <a:t>নামক অংগানু।যাদের রয়েছে </a:t>
            </a:r>
            <a:r>
              <a:rPr lang="en-US" sz="3200">
                <a:solidFill>
                  <a:srgbClr val="FF0000"/>
                </a:solidFill>
              </a:rPr>
              <a:t>ETS </a:t>
            </a:r>
            <a:r>
              <a:rPr lang="en-US" sz="3200">
                <a:solidFill>
                  <a:schemeClr val="tx1"/>
                </a:solidFill>
              </a:rPr>
              <a:t>নামক বিশেষ একসেট </a:t>
            </a:r>
            <a:r>
              <a:rPr lang="en-US" sz="3200">
                <a:solidFill>
                  <a:srgbClr val="FF0000"/>
                </a:solidFill>
              </a:rPr>
              <a:t>জৈব অনু।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ETS </a:t>
            </a:r>
            <a:r>
              <a:rPr lang="en-US" sz="3200">
                <a:solidFill>
                  <a:schemeClr val="tx1"/>
                </a:solidFill>
              </a:rPr>
              <a:t>কোন পুষ্টি উপাদান বা অর্ন্তবর্তীকালীন অনুর শক্তিকে </a:t>
            </a:r>
            <a:r>
              <a:rPr lang="en-US" sz="3200">
                <a:solidFill>
                  <a:srgbClr val="FF0000"/>
                </a:solidFill>
              </a:rPr>
              <a:t>ATP </a:t>
            </a:r>
            <a:r>
              <a:rPr lang="en-US" sz="3200">
                <a:solidFill>
                  <a:schemeClr val="tx1"/>
                </a:solidFill>
              </a:rPr>
              <a:t>রূপে জমা রাখে।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আবার ডিফসফরাইলেশনে যে শক্তি নির্গত হয় তা জীবদেহের বিভিন্ন জৈবনিক কাজ( খাবার খাওয়া থাকে হজম করা, নিঃশ্বাস নেয়া থেকে কথা বলা,দৈহিক বৃদ্ধি থেকে প্রজনন ইত্যাদি) সম্পন্ন হয়।  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আবার খাবার গ্রহনের পর এই খাবারের জারন থেকে নির্গত শক্তি ফসফরাইলেশনের মাধ্যমে পুন্রায় </a:t>
            </a:r>
            <a:r>
              <a:rPr lang="en-US" sz="3200">
                <a:solidFill>
                  <a:srgbClr val="FF0000"/>
                </a:solidFill>
              </a:rPr>
              <a:t>ATP </a:t>
            </a:r>
            <a:r>
              <a:rPr lang="en-US" sz="3200">
                <a:solidFill>
                  <a:schemeClr val="tx1"/>
                </a:solidFill>
              </a:rPr>
              <a:t>তৈরি করে।প্রয়োজনে আবার ভাংগে,খাদ্য থেকে শক্তি নিয়ে আবার জোড়া লাগে,</a:t>
            </a:r>
            <a:r>
              <a:rPr lang="en-US" sz="3200">
                <a:solidFill>
                  <a:srgbClr val="00B0F0"/>
                </a:solidFill>
              </a:rPr>
              <a:t>এ যেন এক রিচার্জেবল ব্যাটারি।। </a:t>
            </a:r>
            <a:r>
              <a:rPr lang="en-US" sz="32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ATP </a:t>
            </a:r>
            <a:r>
              <a:rPr lang="en-US" sz="3200">
                <a:solidFill>
                  <a:schemeClr val="tx1"/>
                </a:solidFill>
              </a:rPr>
              <a:t>শক্তি জমা করে রাখে, প্রয়োজনে কাজে লাগায় তাই একে </a:t>
            </a:r>
            <a:r>
              <a:rPr lang="en-US" sz="3200">
                <a:solidFill>
                  <a:srgbClr val="FF0000"/>
                </a:solidFill>
              </a:rPr>
              <a:t>জৈব মুদ্রা বা শক্তি মুদ্রা </a:t>
            </a:r>
            <a:r>
              <a:rPr lang="en-US" sz="3200">
                <a:solidFill>
                  <a:schemeClr val="tx1"/>
                </a:solidFill>
              </a:rPr>
              <a:t>বলা হয়।</a:t>
            </a: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  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177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PowerPoint Presentation</vt:lpstr>
      <vt:lpstr>পরিচিতি</vt:lpstr>
      <vt:lpstr>শিখনফল</vt:lpstr>
      <vt:lpstr>নিচের ছবিটি লক্ষ্য কর  </vt:lpstr>
      <vt:lpstr>আজকের পাঠ  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nasrin9586@gmail.com</dc:creator>
  <cp:lastModifiedBy>nasrin9586@gmail.com</cp:lastModifiedBy>
  <cp:revision>23</cp:revision>
  <dcterms:created xsi:type="dcterms:W3CDTF">2020-08-21T13:57:56Z</dcterms:created>
  <dcterms:modified xsi:type="dcterms:W3CDTF">2020-08-26T04:47:52Z</dcterms:modified>
</cp:coreProperties>
</file>