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71" r:id="rId7"/>
    <p:sldId id="257" r:id="rId8"/>
    <p:sldId id="258" r:id="rId9"/>
    <p:sldId id="259" r:id="rId10"/>
    <p:sldId id="268" r:id="rId11"/>
    <p:sldId id="272" r:id="rId12"/>
    <p:sldId id="269" r:id="rId13"/>
    <p:sldId id="270" r:id="rId14"/>
    <p:sldId id="273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3812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00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7693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3702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7170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961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79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39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61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998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724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976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800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570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813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776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831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FB76D7C-0A62-C442-BED8-C7E4B3BC2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23" y="202405"/>
            <a:ext cx="11515553" cy="64531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7DEAA2-C8E8-9C4F-B3DB-89B0BDCF4A77}"/>
              </a:ext>
            </a:extLst>
          </p:cNvPr>
          <p:cNvSpPr txBox="1"/>
          <p:nvPr/>
        </p:nvSpPr>
        <p:spPr>
          <a:xfrm rot="19297377">
            <a:off x="3006328" y="2705724"/>
            <a:ext cx="6179344" cy="1446550"/>
          </a:xfrm>
          <a:prstGeom prst="rect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WELCOME </a:t>
            </a:r>
          </a:p>
        </p:txBody>
      </p:sp>
    </p:spTree>
    <p:extLst>
      <p:ext uri="{BB962C8B-B14F-4D97-AF65-F5344CB8AC3E}">
        <p14:creationId xmlns:p14="http://schemas.microsoft.com/office/powerpoint/2010/main" val="35947928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D409C85A-570E-E64E-9E85-9597E3EA75F3}"/>
              </a:ext>
            </a:extLst>
          </p:cNvPr>
          <p:cNvSpPr/>
          <p:nvPr/>
        </p:nvSpPr>
        <p:spPr>
          <a:xfrm>
            <a:off x="558553" y="410766"/>
            <a:ext cx="10697766" cy="1643061"/>
          </a:xfrm>
          <a:prstGeom prst="downArrowCallout">
            <a:avLst>
              <a:gd name="adj1" fmla="val 25000"/>
              <a:gd name="adj2" fmla="val 35775"/>
              <a:gd name="adj3" fmla="val 65254"/>
              <a:gd name="adj4" fmla="val 3904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Calibri" panose="020F0502020204030204" pitchFamily="34" charset="0"/>
              </a:rPr>
              <a:t>নিউরনের স্নায়ুতাড়নার প্রবাহ  </a:t>
            </a:r>
            <a:r>
              <a:rPr lang="en-US" sz="3600" b="1">
                <a:latin typeface="Calibri" panose="020F0502020204030204" pitchFamily="34" charset="0"/>
              </a:rPr>
              <a:t> 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CAAA73B-2BC0-174C-A7FF-1803661D1BAC}"/>
              </a:ext>
            </a:extLst>
          </p:cNvPr>
          <p:cNvSpPr/>
          <p:nvPr/>
        </p:nvSpPr>
        <p:spPr>
          <a:xfrm>
            <a:off x="558553" y="1393030"/>
            <a:ext cx="6651854" cy="521493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rgbClr val="FF0000"/>
                </a:solidFill>
              </a:rPr>
              <a:t>## 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বহুসংখ্যক </a:t>
            </a:r>
            <a:r>
              <a:rPr lang="en-US" sz="200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এক্সন ও ডেনড্রাইট 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মিলিত হয়ে স্নায়ু গঠন করে।</a:t>
            </a:r>
          </a:p>
          <a:p>
            <a:pPr algn="ctr"/>
            <a:r>
              <a:rPr lang="en-US" sz="2000">
                <a:solidFill>
                  <a:srgbClr val="FFFF00"/>
                </a:solidFill>
                <a:latin typeface="Calibri" panose="020F0502020204030204" pitchFamily="34" charset="0"/>
              </a:rPr>
              <a:t>##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১টি নিউরনের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এক্সন প্রান্ত 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অন্য নিউরনের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ডেনড্রাইট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সরাসরি যুক্ত থাকে না।এই সূক্ষ্ণ ফাঁকা সংযোগস্থল কে বলে </a:t>
            </a:r>
            <a:r>
              <a:rPr lang="en-US" sz="2000">
                <a:solidFill>
                  <a:srgbClr val="00B050"/>
                </a:solidFill>
                <a:latin typeface="Calibri" panose="020F0502020204030204" pitchFamily="34" charset="0"/>
              </a:rPr>
              <a:t>সিন্যাপস(synapse)। 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এটি হল ২টি নিউরনের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সন্ধিস্থল। </a:t>
            </a:r>
            <a:r>
              <a:rPr lang="en-US" sz="200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</a:p>
          <a:p>
            <a:pPr algn="ctr"/>
            <a:r>
              <a:rPr lang="en-US" sz="2000">
                <a:solidFill>
                  <a:srgbClr val="00B050"/>
                </a:solidFill>
                <a:latin typeface="Calibri" panose="020F0502020204030204" pitchFamily="34" charset="0"/>
              </a:rPr>
              <a:t>##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এক্সন প্রান্ত </a:t>
            </a:r>
            <a:r>
              <a:rPr lang="en-US" sz="2000">
                <a:solidFill>
                  <a:srgbClr val="00B0F0"/>
                </a:solidFill>
                <a:latin typeface="Calibri" panose="020F0502020204030204" pitchFamily="34" charset="0"/>
              </a:rPr>
              <a:t>সিন্যাপসের 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মধ্যে দিয়ে স্নায়ুতাড়না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তড়িৎ রাসায়নিক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 পদ্ধতিতে প্রবাহিত করে। এখানে </a:t>
            </a:r>
            <a:r>
              <a:rPr lang="en-US" sz="2000">
                <a:solidFill>
                  <a:schemeClr val="accent5"/>
                </a:solidFill>
                <a:latin typeface="Calibri" panose="020F0502020204030204" pitchFamily="34" charset="0"/>
              </a:rPr>
              <a:t>নিউরোহিউমার 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নামক তরল পর্দাথ থাকে।</a:t>
            </a:r>
          </a:p>
          <a:p>
            <a:pPr algn="ctr"/>
            <a:r>
              <a:rPr lang="en-US" sz="200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## 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কোন ১টি নিউরনের মধ্য দিয়ে স্নায়ুতাড়না প্রবাহিত হয়ে সিন্যাপস অতিক্রম করে পরবর্তী নিউরনে যায়।অর্থাৎ এর ভিতর দিয়ে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স্নায়ুতাড়না একদিকে প্রবাহিত 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হয়।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##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মানুষের মমস্তিষ্কে প্রায় </a:t>
            </a:r>
            <a:r>
              <a:rPr lang="en-US" sz="2000">
                <a:solidFill>
                  <a:srgbClr val="00B0F0"/>
                </a:solidFill>
                <a:latin typeface="Calibri" panose="020F0502020204030204" pitchFamily="34" charset="0"/>
              </a:rPr>
              <a:t>১০০ বিলিয়ন 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নিউরন রয়েছে। প্রতিটি নিউরন প্রায়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৭-১০ হাজার অন্য নিউরনের 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সাথে</a:t>
            </a:r>
            <a:r>
              <a:rPr lang="en-US" sz="2000">
                <a:solidFill>
                  <a:srgbClr val="00B050"/>
                </a:solidFill>
                <a:latin typeface="Calibri" panose="020F0502020204030204" pitchFamily="34" charset="0"/>
              </a:rPr>
              <a:t> সিন্যাপস 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সংযোগ করে থাকে।  </a:t>
            </a:r>
            <a:r>
              <a:rPr lang="en-US" sz="2000">
                <a:solidFill>
                  <a:srgbClr val="00B050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rgbClr val="00B0F0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  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        </a:t>
            </a:r>
            <a:r>
              <a:rPr lang="en-US" sz="20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en-US" sz="2000">
                <a:solidFill>
                  <a:schemeClr val="tx2"/>
                </a:solidFill>
                <a:latin typeface="Calibri" panose="020F0502020204030204" pitchFamily="34" charset="0"/>
              </a:rPr>
              <a:t>   </a:t>
            </a:r>
            <a:r>
              <a:rPr lang="en-US" sz="200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endParaRPr lang="en-US" sz="2000">
              <a:solidFill>
                <a:srgbClr val="00B0F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F77615B-11C8-554D-8FD9-63E3D0A59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07" y="1232297"/>
            <a:ext cx="4683937" cy="4964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487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6360F-9854-3E40-AA86-9727308C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>
                <a:latin typeface="Calibri" panose="020F0502020204030204" pitchFamily="34" charset="0"/>
              </a:rPr>
              <a:t>দলীয় কাজ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0C906-B4CD-2644-950D-A9EEFA3BF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>
                <a:latin typeface="Calibri" panose="020F0502020204030204" pitchFamily="34" charset="0"/>
              </a:rPr>
              <a:t>মানবদেহে স্নায়ুতাড়নার প্রবাহে ডেনড্রাইটের গুরুত্ব ব্যাখ্যা কর।   </a:t>
            </a:r>
          </a:p>
        </p:txBody>
      </p:sp>
    </p:spTree>
    <p:extLst>
      <p:ext uri="{BB962C8B-B14F-4D97-AF65-F5344CB8AC3E}">
        <p14:creationId xmlns:p14="http://schemas.microsoft.com/office/powerpoint/2010/main" val="1249829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D6F7B4-455F-8B47-8861-F496E54D0940}"/>
              </a:ext>
            </a:extLst>
          </p:cNvPr>
          <p:cNvSpPr/>
          <p:nvPr/>
        </p:nvSpPr>
        <p:spPr>
          <a:xfrm>
            <a:off x="1416248" y="871537"/>
            <a:ext cx="9174361" cy="45934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নিউরনের কাজ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0B050"/>
                </a:solidFill>
                <a:latin typeface="Calibri" panose="020F0502020204030204" pitchFamily="34" charset="0"/>
              </a:rPr>
              <a:t>প্রধান কাজ হল উদ্দীপনা বহন করা।  </a:t>
            </a:r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অনুভূতিবাহী নিউরন </a:t>
            </a:r>
            <a:r>
              <a:rPr lang="en-US" sz="4000">
                <a:solidFill>
                  <a:srgbClr val="00B050"/>
                </a:solidFill>
                <a:latin typeface="Calibri" panose="020F0502020204030204" pitchFamily="34" charset="0"/>
              </a:rPr>
              <a:t>গ্রাহক অংগ থেকে </a:t>
            </a:r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কেন্দ্রীয় স্নায়ুতন্ত্রে </a:t>
            </a:r>
            <a:r>
              <a:rPr lang="en-US" sz="4000">
                <a:solidFill>
                  <a:schemeClr val="tx2"/>
                </a:solidFill>
                <a:latin typeface="Calibri" panose="020F0502020204030204" pitchFamily="34" charset="0"/>
              </a:rPr>
              <a:t>উদ্দীপনা প্রেরণ করে।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2"/>
                </a:solidFill>
                <a:latin typeface="Calibri" panose="020F0502020204030204" pitchFamily="34" charset="0"/>
              </a:rPr>
              <a:t>আজ্ঞাবাহী নিউরন </a:t>
            </a:r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কেন্দ্রীয় স্নায়ুতন্ত্র </a:t>
            </a:r>
            <a:r>
              <a:rPr lang="en-US" sz="4000">
                <a:solidFill>
                  <a:schemeClr val="tx2"/>
                </a:solidFill>
                <a:latin typeface="Calibri" panose="020F0502020204030204" pitchFamily="34" charset="0"/>
              </a:rPr>
              <a:t>থেকে </a:t>
            </a:r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কার্যকরী অংগে </a:t>
            </a:r>
            <a:r>
              <a:rPr lang="en-US" sz="4000">
                <a:solidFill>
                  <a:schemeClr val="tx2"/>
                </a:solidFill>
                <a:latin typeface="Calibri" panose="020F0502020204030204" pitchFamily="34" charset="0"/>
              </a:rPr>
              <a:t>উদ্দীপনা প্রেরণ করে।  </a:t>
            </a:r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  <a:r>
              <a:rPr lang="en-US" sz="4000">
                <a:solidFill>
                  <a:schemeClr val="tx2"/>
                </a:solidFill>
                <a:latin typeface="Calibri" panose="020F0502020204030204" pitchFamily="34" charset="0"/>
              </a:rPr>
              <a:t>  </a:t>
            </a:r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3643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F8551-BF35-814C-9878-58CBF2A21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u="sng">
                <a:latin typeface="Calibri" panose="020F0502020204030204" pitchFamily="34" charset="0"/>
              </a:rPr>
              <a:t>মূল্যায়ন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D79B2E-91C7-724B-BAF5-5AA4B9CE0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1088" y="2092589"/>
            <a:ext cx="9601196" cy="3318936"/>
          </a:xfrm>
        </p:spPr>
        <p:txBody>
          <a:bodyPr>
            <a:noAutofit/>
          </a:bodyPr>
          <a:lstStyle/>
          <a:p>
            <a:pPr algn="ctr"/>
            <a:r>
              <a:rPr lang="en-US" sz="2800">
                <a:latin typeface="Calibri" panose="020F0502020204030204" pitchFamily="34" charset="0"/>
              </a:rPr>
              <a:t>স্নায়ুকলা কাকে বলে?</a:t>
            </a:r>
          </a:p>
          <a:p>
            <a:pPr algn="ctr"/>
            <a:r>
              <a:rPr lang="en-US" sz="2800">
                <a:latin typeface="Calibri" panose="020F0502020204030204" pitchFamily="34" charset="0"/>
              </a:rPr>
              <a:t>সিন্যাপসের অবস্থান ব্যাখ্যা কর।</a:t>
            </a:r>
          </a:p>
          <a:p>
            <a:pPr algn="ctr"/>
            <a:r>
              <a:rPr lang="en-US" sz="2800">
                <a:latin typeface="Calibri" panose="020F0502020204030204" pitchFamily="34" charset="0"/>
              </a:rPr>
              <a:t>নিউরনের অংশগুলোর নাম বল।</a:t>
            </a:r>
          </a:p>
          <a:p>
            <a:pPr marL="0" indent="0" algn="ctr">
              <a:buNone/>
            </a:pPr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</a:rPr>
              <a:t>বহুনির্বাচনি প্রশ্নঃ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</a:rPr>
              <a:t>মানুষের মস্তিষ্কে নিউরনের সংখ্যা কত?</a:t>
            </a:r>
          </a:p>
          <a:p>
            <a:pPr marL="0" indent="0" algn="ctr">
              <a:buNone/>
            </a:pPr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</a:rPr>
              <a:t>ক.প্রায় ১বিলিয়ন   খ.প্রায় ১০ বিলিয়ন</a:t>
            </a:r>
          </a:p>
          <a:p>
            <a:pPr marL="0" indent="0" algn="ctr">
              <a:buNone/>
            </a:pPr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</a:rPr>
              <a:t>গ.প্রায় ১০০ বিলিয়ন   ঘ.প্রায় ১১০ বিলিয়ন       </a:t>
            </a:r>
            <a:r>
              <a:rPr lang="en-US" sz="2800">
                <a:latin typeface="Calibri" panose="020F0502020204030204" pitchFamily="34" charset="0"/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911228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54A8-1DE9-CC48-B398-9C48E24C8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>
                <a:latin typeface="Calibri" panose="020F0502020204030204" pitchFamily="34" charset="0"/>
              </a:rPr>
              <a:t>বাড়ির কাজ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BC1AB-0CCD-BA48-83F1-36E551CA60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>
                <a:latin typeface="Calibri" panose="020F0502020204030204" pitchFamily="34" charset="0"/>
              </a:rPr>
              <a:t>নিউরনের চিহ্নিত চিত্র অংকন করবে এবং এটি মানবদেহের একটি ভিন্নধর্মী কোষ ব্যাখ্যা কর।     </a:t>
            </a:r>
          </a:p>
        </p:txBody>
      </p:sp>
    </p:spTree>
    <p:extLst>
      <p:ext uri="{BB962C8B-B14F-4D97-AF65-F5344CB8AC3E}">
        <p14:creationId xmlns:p14="http://schemas.microsoft.com/office/powerpoint/2010/main" val="206438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5B2581B-F0B5-0940-AA0A-067E6DC19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578" y="365154"/>
            <a:ext cx="8755690" cy="599278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20EB49F9-B7BE-D546-BD34-5388AAF10CAA}"/>
              </a:ext>
            </a:extLst>
          </p:cNvPr>
          <p:cNvSpPr/>
          <p:nvPr/>
        </p:nvSpPr>
        <p:spPr>
          <a:xfrm rot="16200000" flipH="1">
            <a:off x="-1443633" y="2128245"/>
            <a:ext cx="6893721" cy="2637232"/>
          </a:xfrm>
          <a:prstGeom prst="flowChartMultidocumen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8000">
                <a:solidFill>
                  <a:srgbClr val="FF0000"/>
                </a:solidFill>
              </a:rPr>
              <a:t>ধন্যবাদ সবাইকে 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29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4EE4-C9EB-F140-B96B-6AC5117FF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784" y="264850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US" sz="6000" b="1"/>
              <a:t>পরিচিতি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A5C8A-D8BB-2942-B3ED-A000500C1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792" y="2506662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>
                <a:solidFill>
                  <a:srgbClr val="FF0000"/>
                </a:solidFill>
              </a:rPr>
              <a:t>শিক্ষক পরিচিতি</a:t>
            </a:r>
          </a:p>
          <a:p>
            <a:pPr algn="ctr"/>
            <a:r>
              <a:rPr lang="en-US" sz="4000"/>
              <a:t>জান্নাতুল ফেরদৌস</a:t>
            </a:r>
          </a:p>
          <a:p>
            <a:pPr algn="ctr"/>
            <a:r>
              <a:rPr lang="en-US" sz="4000"/>
              <a:t>সহকারী শিক্ষক বিজ্ঞান</a:t>
            </a:r>
          </a:p>
          <a:p>
            <a:pPr algn="ctr"/>
            <a:r>
              <a:rPr lang="en-US" sz="4000"/>
              <a:t>ফেনী আলিয়া কামিল মাদ্রাসা             </a:t>
            </a:r>
            <a:r>
              <a:rPr lang="en-US" sz="40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8B28F-737C-7B45-AE54-805456145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1551" y="2524521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>
                <a:solidFill>
                  <a:srgbClr val="00B050"/>
                </a:solidFill>
              </a:rPr>
              <a:t>পাঠ পরিচিতি</a:t>
            </a:r>
          </a:p>
          <a:p>
            <a:pPr algn="ctr"/>
            <a:r>
              <a:rPr lang="en-US" sz="4000"/>
              <a:t>৯ম-১০ম শ্রেণি</a:t>
            </a:r>
          </a:p>
          <a:p>
            <a:pPr algn="ctr"/>
            <a:r>
              <a:rPr lang="en-US" sz="4000"/>
              <a:t>জীব বিজ্ঞান</a:t>
            </a:r>
          </a:p>
          <a:p>
            <a:pPr algn="ctr"/>
            <a:r>
              <a:rPr lang="en-US" sz="4000"/>
              <a:t>১০ম অধ্যায়</a:t>
            </a:r>
          </a:p>
          <a:p>
            <a:pPr marL="0" indent="0" algn="ctr">
              <a:buNone/>
            </a:pPr>
            <a:r>
              <a:rPr lang="en-US" sz="4000"/>
              <a:t>(সমন্বয়) </a:t>
            </a:r>
            <a:r>
              <a:rPr lang="en-US" sz="400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3AE66F7C-6999-0149-A7B4-2DE4634E8AF2}"/>
              </a:ext>
            </a:extLst>
          </p:cNvPr>
          <p:cNvSpPr/>
          <p:nvPr/>
        </p:nvSpPr>
        <p:spPr>
          <a:xfrm rot="5400000" flipV="1">
            <a:off x="2975669" y="3844627"/>
            <a:ext cx="5292330" cy="186333"/>
          </a:xfrm>
          <a:prstGeom prst="flowChartTerminator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>
            <a:extLst>
              <a:ext uri="{FF2B5EF4-FFF2-40B4-BE49-F238E27FC236}">
                <a16:creationId xmlns:a16="http://schemas.microsoft.com/office/drawing/2014/main" id="{8C935E40-6A3F-3B43-8F92-61296B3676D9}"/>
              </a:ext>
            </a:extLst>
          </p:cNvPr>
          <p:cNvSpPr/>
          <p:nvPr/>
        </p:nvSpPr>
        <p:spPr>
          <a:xfrm rot="5400000" flipV="1">
            <a:off x="4207393" y="3664944"/>
            <a:ext cx="3449443" cy="186336"/>
          </a:xfrm>
          <a:prstGeom prst="flowChartTermina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Terminator 8">
            <a:extLst>
              <a:ext uri="{FF2B5EF4-FFF2-40B4-BE49-F238E27FC236}">
                <a16:creationId xmlns:a16="http://schemas.microsoft.com/office/drawing/2014/main" id="{4A3B0BF8-A9E5-984F-B6C4-77479B7AF315}"/>
              </a:ext>
            </a:extLst>
          </p:cNvPr>
          <p:cNvSpPr/>
          <p:nvPr/>
        </p:nvSpPr>
        <p:spPr>
          <a:xfrm rot="5400000" flipV="1">
            <a:off x="3915446" y="3664943"/>
            <a:ext cx="4672210" cy="186338"/>
          </a:xfrm>
          <a:prstGeom prst="flowChartTermina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8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2D43EF-E04D-2947-9C2B-876B970BE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183" y="405209"/>
            <a:ext cx="9601196" cy="1303867"/>
          </a:xfrm>
        </p:spPr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rgbClr val="FF0000"/>
                </a:solidFill>
              </a:rPr>
              <a:t>শিখনফল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868008-8FE8-8844-BDF5-19B5DC360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981" y="1709076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/>
              <a:t>এই পাঠ শেষে শিক্ষার্থীরা. .. 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>
                <a:solidFill>
                  <a:schemeClr val="accent2"/>
                </a:solidFill>
              </a:rPr>
              <a:t>মেরুরজ্জু কী তা বলতে পারবে;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>
                <a:solidFill>
                  <a:schemeClr val="accent2"/>
                </a:solidFill>
              </a:rPr>
              <a:t>স্নায়ুকলার সংজ্ঞা বলতে পারবে;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>
                <a:solidFill>
                  <a:schemeClr val="accent2"/>
                </a:solidFill>
              </a:rPr>
              <a:t>নিউরনের গঠন (চিত্রসহ) ব্যাখ্যা করতে পারবে;</a:t>
            </a:r>
          </a:p>
          <a:p>
            <a:pPr marL="742950" indent="-742950" algn="ctr">
              <a:buFont typeface="+mj-lt"/>
              <a:buAutoNum type="arabicPeriod"/>
            </a:pPr>
            <a:r>
              <a:rPr lang="en-US" sz="4000">
                <a:solidFill>
                  <a:schemeClr val="accent2"/>
                </a:solidFill>
              </a:rPr>
              <a:t>নিউরনের স্নায়ুতাড়নার প্রবাহ বিশ্লেষণ করতে পারবে।।     </a:t>
            </a:r>
          </a:p>
        </p:txBody>
      </p:sp>
    </p:spTree>
    <p:extLst>
      <p:ext uri="{BB962C8B-B14F-4D97-AF65-F5344CB8AC3E}">
        <p14:creationId xmlns:p14="http://schemas.microsoft.com/office/powerpoint/2010/main" val="26612227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47C7-EA8F-F443-B517-6C605BD5D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>
                <a:solidFill>
                  <a:schemeClr val="accent6"/>
                </a:solidFill>
              </a:rPr>
              <a:t>আজকের পাঠ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7A2A1-C2B3-E445-B2F7-9800844EC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231" y="2506662"/>
            <a:ext cx="10515600" cy="3369206"/>
          </a:xfrm>
        </p:spPr>
        <p:txBody>
          <a:bodyPr>
            <a:normAutofit/>
          </a:bodyPr>
          <a:lstStyle/>
          <a:p>
            <a:pPr algn="ctr"/>
            <a:r>
              <a:rPr lang="en-US" sz="4000"/>
              <a:t>মেরুরজ্জু ও স্নায়ুকলা(নিউরনের গঠন, স্নায়ুতাড়নার প্রবাহ)</a:t>
            </a:r>
          </a:p>
        </p:txBody>
      </p:sp>
    </p:spTree>
    <p:extLst>
      <p:ext uri="{BB962C8B-B14F-4D97-AF65-F5344CB8AC3E}">
        <p14:creationId xmlns:p14="http://schemas.microsoft.com/office/powerpoint/2010/main" val="56021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llout: Down Arrow 2">
            <a:extLst>
              <a:ext uri="{FF2B5EF4-FFF2-40B4-BE49-F238E27FC236}">
                <a16:creationId xmlns:a16="http://schemas.microsoft.com/office/drawing/2014/main" id="{839AD60C-34BE-3844-87B9-A9701BC200BB}"/>
              </a:ext>
            </a:extLst>
          </p:cNvPr>
          <p:cNvSpPr/>
          <p:nvPr/>
        </p:nvSpPr>
        <p:spPr>
          <a:xfrm>
            <a:off x="3430339" y="335755"/>
            <a:ext cx="5331321" cy="1396604"/>
          </a:xfrm>
          <a:prstGeom prst="downArrowCallout">
            <a:avLst>
              <a:gd name="adj1" fmla="val 50000"/>
              <a:gd name="adj2" fmla="val 25977"/>
              <a:gd name="adj3" fmla="val 44277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>
                <a:solidFill>
                  <a:srgbClr val="FF0000"/>
                </a:solidFill>
                <a:latin typeface="Calibri" panose="020F0502020204030204" pitchFamily="34" charset="0"/>
              </a:rPr>
              <a:t>মেরুরজ্জু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C54292-168F-0845-94FE-21918BFC82AF}"/>
              </a:ext>
            </a:extLst>
          </p:cNvPr>
          <p:cNvSpPr/>
          <p:nvPr/>
        </p:nvSpPr>
        <p:spPr>
          <a:xfrm>
            <a:off x="336056" y="1066207"/>
            <a:ext cx="5611116" cy="24878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accent4"/>
                </a:solidFill>
              </a:rPr>
              <a:t>বিস্তৃতি/অবস্থানঃ  </a:t>
            </a:r>
            <a:r>
              <a:rPr lang="en-US" sz="2400"/>
              <a:t> করোটির পিছনে অবস্থিত </a:t>
            </a:r>
            <a:r>
              <a:rPr lang="en-US" sz="2400">
                <a:solidFill>
                  <a:srgbClr val="FF0000"/>
                </a:solidFill>
              </a:rPr>
              <a:t>Foramen megnum বা মহাছিদ্র </a:t>
            </a:r>
            <a:r>
              <a:rPr lang="en-US" sz="2400">
                <a:solidFill>
                  <a:schemeClr val="tx1"/>
                </a:solidFill>
              </a:rPr>
              <a:t>থেকে </a:t>
            </a:r>
            <a:r>
              <a:rPr lang="en-US" sz="2400">
                <a:solidFill>
                  <a:srgbClr val="FF0000"/>
                </a:solidFill>
              </a:rPr>
              <a:t>কটিদেশের কশেরুকা </a:t>
            </a:r>
            <a:r>
              <a:rPr lang="en-US" sz="2400">
                <a:solidFill>
                  <a:schemeClr val="tx1"/>
                </a:solidFill>
              </a:rPr>
              <a:t>পর্যন্ত। </a:t>
            </a:r>
            <a:r>
              <a:rPr lang="en-US" sz="2400">
                <a:solidFill>
                  <a:srgbClr val="FF0000"/>
                </a:solidFill>
              </a:rPr>
              <a:t> </a:t>
            </a:r>
            <a:r>
              <a:rPr lang="en-US" sz="2400"/>
              <a:t> </a:t>
            </a:r>
          </a:p>
          <a:p>
            <a:pPr algn="ctr"/>
            <a:r>
              <a:rPr lang="en-US" sz="2400"/>
              <a:t>মেরুরজ্জু বা সুষুম্নাকাণ্ড মেরুদন্ডের কশেরুকার ভিতরের ছিদ্রপথে সুরক্ষিত থাকে।।    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1D4D88-232A-A345-A193-FB0D873E07C7}"/>
              </a:ext>
            </a:extLst>
          </p:cNvPr>
          <p:cNvSpPr/>
          <p:nvPr/>
        </p:nvSpPr>
        <p:spPr>
          <a:xfrm rot="10800000" flipV="1">
            <a:off x="7053111" y="1364008"/>
            <a:ext cx="4908647" cy="5158237"/>
          </a:xfrm>
          <a:prstGeom prst="roundRect">
            <a:avLst>
              <a:gd name="adj" fmla="val 5438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accent1"/>
                </a:solidFill>
                <a:latin typeface="Calibri" panose="020F0502020204030204" pitchFamily="34" charset="0"/>
              </a:rPr>
              <a:t>গঠনঃ </a:t>
            </a:r>
            <a:r>
              <a:rPr lang="en-US" sz="2800">
                <a:solidFill>
                  <a:schemeClr val="tx1"/>
                </a:solidFill>
                <a:latin typeface="Calibri" panose="020F0502020204030204" pitchFamily="34" charset="0"/>
              </a:rPr>
              <a:t>মস্তিষ্কের মতো মেরুরজ্জুতেও শ্বেত ও ধূসর পর্দাথ থাকে তবে এদের অবস্থান মস্তিষ্কের ঠিক উল্টো। 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</a:rPr>
              <a:t>অর্থাৎ শ্বেতপর্দাথ থাকে বাহিরের দিকে আর ভিতরে থআকে  ধূসর পর্দাথ। </a:t>
            </a:r>
          </a:p>
          <a:p>
            <a:pPr algn="ctr"/>
            <a:r>
              <a:rPr lang="en-US" sz="2800">
                <a:solidFill>
                  <a:srgbClr val="FF0000"/>
                </a:solidFill>
                <a:latin typeface="Calibri" panose="020F0502020204030204" pitchFamily="34" charset="0"/>
              </a:rPr>
              <a:t>##</a:t>
            </a:r>
            <a:r>
              <a:rPr lang="en-US" sz="2800">
                <a:solidFill>
                  <a:srgbClr val="00B0F0"/>
                </a:solidFill>
                <a:latin typeface="Calibri" panose="020F0502020204030204" pitchFamily="34" charset="0"/>
              </a:rPr>
              <a:t> মেরুরজ্জু থেকে মোট ৩১ জোড়া স্নায়ু বের হয়।এগুলো হাত পা গলা পিঠ ইত্যাদির স্নায়ু।এগুলো মিশ্র প্রকৃতির।  </a:t>
            </a:r>
            <a:endParaRPr lang="en-US" sz="280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36D7CED-A5F7-7740-9997-45261549B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39" y="3429001"/>
            <a:ext cx="6717058" cy="32682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5383543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EB43-479F-234A-B574-19623A1F02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>
                <a:latin typeface="Calibri" panose="020F0502020204030204" pitchFamily="34" charset="0"/>
              </a:rPr>
              <a:t>একক কাজ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2FD3F-98E9-D54E-807E-84CFBF45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>
                <a:latin typeface="Calibri" panose="020F0502020204030204" pitchFamily="34" charset="0"/>
              </a:rPr>
              <a:t>মস্তিষ্ক ও মেরুরজ্জুর ১টি পার্থক্য লিখ।  </a:t>
            </a:r>
          </a:p>
        </p:txBody>
      </p:sp>
    </p:spTree>
    <p:extLst>
      <p:ext uri="{BB962C8B-B14F-4D97-AF65-F5344CB8AC3E}">
        <p14:creationId xmlns:p14="http://schemas.microsoft.com/office/powerpoint/2010/main" val="113386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53EFCCA-1DF6-8844-885C-4A8C36B7B6E5}"/>
              </a:ext>
            </a:extLst>
          </p:cNvPr>
          <p:cNvSpPr/>
          <p:nvPr/>
        </p:nvSpPr>
        <p:spPr>
          <a:xfrm rot="10800000" flipV="1">
            <a:off x="625073" y="625078"/>
            <a:ext cx="10358443" cy="18395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>
                <a:solidFill>
                  <a:srgbClr val="FF0000"/>
                </a:solidFill>
              </a:rPr>
              <a:t>স্নায়ুকলা/Nerbous tissue </a:t>
            </a:r>
          </a:p>
          <a:p>
            <a:pPr algn="ctr"/>
            <a:r>
              <a:rPr lang="en-US" sz="2400" b="1" i="1">
                <a:solidFill>
                  <a:schemeClr val="tx1"/>
                </a:solidFill>
              </a:rPr>
              <a:t>দেহের সবধরনের উদ্দীপনা গ্রহণ করে তা পরিবহনের  মাধ্যমে  যে কলা উপযুক্ত প্রতিবেদন সৃষ্টি করে, তাই হল স্নায়ুকলা।  </a:t>
            </a:r>
          </a:p>
          <a:p>
            <a:pPr algn="ctr"/>
            <a:r>
              <a:rPr lang="en-US" sz="2400" b="1" i="1">
                <a:solidFill>
                  <a:schemeClr val="tx1"/>
                </a:solidFill>
              </a:rPr>
              <a:t>যা অসংখ্য নিউরনের সমন্বয়ে  তৈরি।অর্থাৎ </a:t>
            </a:r>
            <a:r>
              <a:rPr lang="en-US" sz="2400" b="1" i="1">
                <a:solidFill>
                  <a:srgbClr val="FF0000"/>
                </a:solidFill>
              </a:rPr>
              <a:t>নিউরনই হল  </a:t>
            </a:r>
            <a:r>
              <a:rPr lang="en-US" sz="2400" b="1" i="1">
                <a:solidFill>
                  <a:schemeClr val="tx1"/>
                </a:solidFill>
              </a:rPr>
              <a:t>স্নায়ুতন্ত্রের গঠন ও কাজের একক।   </a:t>
            </a:r>
            <a:r>
              <a:rPr lang="en-US" sz="2400" b="1" i="1">
                <a:solidFill>
                  <a:srgbClr val="FF0000"/>
                </a:solidFill>
              </a:rPr>
              <a:t>  </a:t>
            </a:r>
            <a:r>
              <a:rPr lang="en-US" sz="2400" b="1" i="1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077868-C83A-904C-8A8D-08D7679316B4}"/>
              </a:ext>
            </a:extLst>
          </p:cNvPr>
          <p:cNvSpPr/>
          <p:nvPr/>
        </p:nvSpPr>
        <p:spPr>
          <a:xfrm>
            <a:off x="625073" y="2728912"/>
            <a:ext cx="3727251" cy="36075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Calibri" panose="020F0502020204030204" pitchFamily="34" charset="0"/>
              </a:rPr>
              <a:t>নিউরনের গঠন 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28E30E6-F38C-AF44-B8EC-4B43C93F6FA3}"/>
              </a:ext>
            </a:extLst>
          </p:cNvPr>
          <p:cNvSpPr/>
          <p:nvPr/>
        </p:nvSpPr>
        <p:spPr>
          <a:xfrm>
            <a:off x="3639744" y="4279105"/>
            <a:ext cx="2456256" cy="1839517"/>
          </a:xfrm>
          <a:prstGeom prst="roundRect">
            <a:avLst>
              <a:gd name="adj" fmla="val 6901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en-US" sz="2800">
                <a:solidFill>
                  <a:srgbClr val="00B0F0"/>
                </a:solidFill>
              </a:rPr>
              <a:t>কোষদেহ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n-US" sz="2800">
                <a:solidFill>
                  <a:srgbClr val="00B0F0"/>
                </a:solidFill>
              </a:rPr>
              <a:t>প্রলম্বিত অংশ   </a:t>
            </a:r>
          </a:p>
        </p:txBody>
      </p:sp>
      <p:sp>
        <p:nvSpPr>
          <p:cNvPr id="8" name="Arrow: Bent-Up 7">
            <a:extLst>
              <a:ext uri="{FF2B5EF4-FFF2-40B4-BE49-F238E27FC236}">
                <a16:creationId xmlns:a16="http://schemas.microsoft.com/office/drawing/2014/main" id="{96BCB4F7-D9AE-B446-8E58-FAE3DB364DCA}"/>
              </a:ext>
            </a:extLst>
          </p:cNvPr>
          <p:cNvSpPr/>
          <p:nvPr/>
        </p:nvSpPr>
        <p:spPr>
          <a:xfrm rot="16200000" flipH="1" flipV="1">
            <a:off x="909041" y="3645102"/>
            <a:ext cx="3504011" cy="2393156"/>
          </a:xfrm>
          <a:prstGeom prst="bentUpArrow">
            <a:avLst>
              <a:gd name="adj1" fmla="val 17147"/>
              <a:gd name="adj2" fmla="val 50000"/>
              <a:gd name="adj3" fmla="val 5000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Calibri" panose="020F0502020204030204" pitchFamily="34" charset="0"/>
              </a:rPr>
              <a:t>২টি অংশ নিয়ে গঠিত   </a:t>
            </a:r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F8F36002-A00A-E24B-B251-B9F991ACA02E}"/>
              </a:ext>
            </a:extLst>
          </p:cNvPr>
          <p:cNvSpPr/>
          <p:nvPr/>
        </p:nvSpPr>
        <p:spPr>
          <a:xfrm flipH="1">
            <a:off x="5982887" y="2728913"/>
            <a:ext cx="5470927" cy="3504010"/>
          </a:xfrm>
          <a:prstGeom prst="round2Diag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FF0000"/>
                </a:solidFill>
              </a:rPr>
              <a:t>কোষদেহ</a:t>
            </a:r>
          </a:p>
          <a:p>
            <a:pPr algn="ctr"/>
            <a:r>
              <a:rPr lang="en-US" sz="3600">
                <a:solidFill>
                  <a:schemeClr val="tx2"/>
                </a:solidFill>
              </a:rPr>
              <a:t>প্লাজমামেমব্রেন সাইটোপ্লাজম ও নিউক্লিয়াস নিয়ে গঠিত। বিভিন্ন আকৃতির হয়ে থাকে।সক্রিয় সেন্ট্রিওল থাকে না    </a:t>
            </a:r>
          </a:p>
        </p:txBody>
      </p:sp>
    </p:spTree>
    <p:extLst>
      <p:ext uri="{BB962C8B-B14F-4D97-AF65-F5344CB8AC3E}">
        <p14:creationId xmlns:p14="http://schemas.microsoft.com/office/powerpoint/2010/main" val="139532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95DE4603-EE45-4944-B9D3-3994E51FDF5F}"/>
              </a:ext>
            </a:extLst>
          </p:cNvPr>
          <p:cNvSpPr/>
          <p:nvPr/>
        </p:nvSpPr>
        <p:spPr>
          <a:xfrm rot="10800000" flipV="1">
            <a:off x="562570" y="678656"/>
            <a:ext cx="10816828" cy="1285875"/>
          </a:xfrm>
          <a:prstGeom prst="round2DiagRect">
            <a:avLst>
              <a:gd name="adj1" fmla="val 25000"/>
              <a:gd name="adj2" fmla="val 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rgbClr val="00B050"/>
                </a:solidFill>
              </a:rPr>
              <a:t>প্রলম্বিত অংশ </a:t>
            </a:r>
          </a:p>
          <a:p>
            <a:pPr algn="ctr"/>
            <a:r>
              <a:rPr lang="en-US" sz="3200">
                <a:solidFill>
                  <a:schemeClr val="tx2"/>
                </a:solidFill>
              </a:rPr>
              <a:t>কোষদেহ থেকে সৃষ্ট শাখাপ্রশাখা। প্রলম্বিত অংশ ২ধরণেরঃ   </a:t>
            </a: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id="{06123208-E812-6A40-9913-1256C376FB70}"/>
              </a:ext>
            </a:extLst>
          </p:cNvPr>
          <p:cNvSpPr/>
          <p:nvPr/>
        </p:nvSpPr>
        <p:spPr>
          <a:xfrm rot="10800000" flipV="1">
            <a:off x="562568" y="1964531"/>
            <a:ext cx="6259712" cy="4589859"/>
          </a:xfrm>
          <a:prstGeom prst="horizontalScroll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  <a:latin typeface="Calibri" panose="020F0502020204030204" pitchFamily="34" charset="0"/>
              </a:rPr>
              <a:t>১.ডেনড্রন </a:t>
            </a:r>
          </a:p>
          <a:p>
            <a:pPr algn="ctr"/>
            <a:r>
              <a:rPr lang="en-US" sz="3200">
                <a:solidFill>
                  <a:srgbClr val="00B0F0"/>
                </a:solidFill>
                <a:latin typeface="Calibri" panose="020F0502020204030204" pitchFamily="34" charset="0"/>
              </a:rPr>
              <a:t>কোষদেহর চারিদিকে উৎপন্ন শাখাযুক্ত অংশগুলো হল ডেনড্রন।ডেনড্রনের শাখাকে বলে ডেনড্রাইট।স্নায়ুতাড়না এক নিউরন থেকে অন্য নিউরনে নিয়ে যায়। ।         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B3D3D96-7B32-8C42-AF1E-56A7000F1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80" y="2083595"/>
            <a:ext cx="4633912" cy="40957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257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2B5976FC-A108-8049-A1B8-CB29D8D0400F}"/>
              </a:ext>
            </a:extLst>
          </p:cNvPr>
          <p:cNvSpPr/>
          <p:nvPr/>
        </p:nvSpPr>
        <p:spPr>
          <a:xfrm>
            <a:off x="66441" y="-607218"/>
            <a:ext cx="7340203" cy="7661671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B0F0"/>
                </a:solidFill>
                <a:latin typeface="Calibri" panose="020F0502020204030204" pitchFamily="34" charset="0"/>
              </a:rPr>
              <a:t>২.এক্সন</a:t>
            </a:r>
          </a:p>
          <a:p>
            <a:pPr algn="ctr"/>
            <a:r>
              <a:rPr lang="en-US" sz="3200">
                <a:solidFill>
                  <a:schemeClr val="tx2"/>
                </a:solidFill>
                <a:latin typeface="Calibri" panose="020F0502020204030204" pitchFamily="34" charset="0"/>
              </a:rPr>
              <a:t>কোষদেহ থেকে উৎপন্ন বেশ লম্বা তন্তুটির নাম এক্সন।এর চারিদিকে পাতলা আবরনকে বলে</a:t>
            </a:r>
            <a:r>
              <a:rPr lang="en-US" sz="3200">
                <a:solidFill>
                  <a:schemeClr val="accent4"/>
                </a:solidFill>
                <a:latin typeface="Calibri" panose="020F0502020204030204" pitchFamily="34" charset="0"/>
              </a:rPr>
              <a:t> নিউরেলামা।</a:t>
            </a:r>
            <a:r>
              <a:rPr lang="en-US" sz="3200">
                <a:solidFill>
                  <a:schemeClr val="tx2"/>
                </a:solidFill>
                <a:latin typeface="Calibri" panose="020F0502020204030204" pitchFamily="34" charset="0"/>
              </a:rPr>
              <a:t>এ আবরন্টি নিরবিচ্ছিন্ন নয় অর্থাৎ স্থানে স্থানে অনুপস্থিত থাকতে পারে।ঐ স্থানকে বলে র‍্যানভিয়ার পর্ব।নিউরিলেমা ও এক্সনের মধ্যবর্তী স্থানে স্নেহ পর্দাথের </a:t>
            </a:r>
            <a:r>
              <a:rPr lang="en-US" sz="320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মায়োলিন স্তর </a:t>
            </a:r>
            <a:r>
              <a:rPr lang="en-US" sz="3200">
                <a:solidFill>
                  <a:schemeClr val="tx2"/>
                </a:solidFill>
                <a:latin typeface="Calibri" panose="020F0502020204030204" pitchFamily="34" charset="0"/>
              </a:rPr>
              <a:t>থাকে।</a:t>
            </a:r>
          </a:p>
          <a:p>
            <a:pPr algn="ctr"/>
            <a:r>
              <a:rPr lang="en-US" sz="3200">
                <a:solidFill>
                  <a:schemeClr val="tx2"/>
                </a:solidFill>
                <a:latin typeface="Calibri" panose="020F0502020204030204" pitchFamily="34" charset="0"/>
              </a:rPr>
              <a:t>এটি ডেনড্রাইটের স্নায়ুতাড়না প্রেরণ করে।       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1B610E1-8765-BC44-8CDF-175268A92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03" y="670552"/>
            <a:ext cx="4690107" cy="54186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4854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Organic</vt:lpstr>
      <vt:lpstr>PowerPoint Presentation</vt:lpstr>
      <vt:lpstr>পরিচিতি</vt:lpstr>
      <vt:lpstr>শিখনফল</vt:lpstr>
      <vt:lpstr>আজকের পাঠ </vt:lpstr>
      <vt:lpstr>PowerPoint Presentation</vt:lpstr>
      <vt:lpstr>একক কাজ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PowerPoint Presentation</vt:lpstr>
      <vt:lpstr>মূল্যায়ন 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nasrin9586@gmail.com</dc:creator>
  <cp:lastModifiedBy>nasrin9586@gmail.com</cp:lastModifiedBy>
  <cp:revision>9</cp:revision>
  <dcterms:created xsi:type="dcterms:W3CDTF">2020-08-10T07:24:32Z</dcterms:created>
  <dcterms:modified xsi:type="dcterms:W3CDTF">2020-08-20T06:06:49Z</dcterms:modified>
</cp:coreProperties>
</file>