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jpe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</Types>
</file>

<file path=_rels/.rels><?xml version="1.0" encoding="UTF-8" standalone="yes"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/Relationships>
</file>

<file path=ppt/presentation.xml><?xml version="1.0" encoding="utf-8"?>
<p:presentation xmlns:p="http://schemas.openxmlformats.org/presentationml/2006/main" xmlns:r="http://schemas.openxmlformats.org/officeDocument/2006/relationships" xmlns:a="http://schemas.openxmlformats.org/drawingml/2006/main" saveSubsetFonts="1">
  <p:sldMasterIdLst>
    <p:sldMasterId id="2147483648" r:id="rId1"/>
  </p:sldMasterIdLst>
  <p:notesMasterIdLst>
    <p:notesMasterId r:id="rId2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</p:sldIdLst>
  <p:sldSz type="screen4x3" cy="6858000" cx="9144000"/>
  <p:notesSz cx="6858000" cy="9144000"/>
  <p:defaultTextStyle>
    <a:defPPr>
      <a:defRPr lang="en-US"/>
    </a:defPPr>
    <a:lvl1pPr algn="l" defTabSz="914400" eaLnBrk="1" hangingPunct="1" latinLnBrk="0" marL="0" rtl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algn="l" defTabSz="914400" eaLnBrk="1" hangingPunct="1" latinLnBrk="0" marL="457200" rtl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algn="l" defTabSz="914400" eaLnBrk="1" hangingPunct="1" latinLnBrk="0" marL="914400" rtl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algn="l" defTabSz="914400" eaLnBrk="1" hangingPunct="1" latinLnBrk="0" marL="1371600" rtl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algn="l" defTabSz="914400" eaLnBrk="1" hangingPunct="1" latinLnBrk="0" marL="1828800" rtl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algn="l" defTabSz="914400" eaLnBrk="1" hangingPunct="1" latinLnBrk="0" marL="2286000" rtl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algn="l" defTabSz="914400" eaLnBrk="1" hangingPunct="1" latinLnBrk="0" marL="2743200" rtl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algn="l" defTabSz="914400" eaLnBrk="1" hangingPunct="1" latinLnBrk="0" marL="3200400" rtl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algn="l" defTabSz="914400" eaLnBrk="1" hangingPunct="1" latinLnBrk="0" marL="3657600" rtl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p="http://schemas.openxmlformats.org/presentationml/2006/main" xmlns:r="http://schemas.openxmlformats.org/officeDocument/2006/relationships" xmlns:a="http://schemas.openxmlformats.org/drawing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p="http://schemas.openxmlformats.org/presentationml/2006/main" xmlns:r="http://schemas.openxmlformats.org/officeDocument/2006/relationships" xmlns:a="http://schemas.openxmlformats.org/drawingml/2006/main">
  <p:normalViewPr>
    <p:restoredLeft sz="15634" autoAdjust="0"/>
    <p:restoredTop sz="94580" autoAdjust="0"/>
  </p:normalViewPr>
  <p:slideViewPr>
    <p:cSldViewPr>
      <p:cViewPr>
        <p:scale>
          <a:sx n="68" d="100"/>
          <a:sy n="68" d="100"/>
        </p:scale>
        <p:origin x="-1434" y="-15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9" Type="http://schemas.openxmlformats.org/officeDocument/2006/relationships/slide" Target="slides/slide7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slide" Target="slides/slide15.xml"/><Relationship Id="rId18" Type="http://schemas.openxmlformats.org/officeDocument/2006/relationships/slide" Target="slides/slide16.xml"/><Relationship Id="rId19" Type="http://schemas.openxmlformats.org/officeDocument/2006/relationships/slide" Target="slides/slide17.xml"/><Relationship Id="rId20" Type="http://schemas.openxmlformats.org/officeDocument/2006/relationships/slide" Target="slides/slide18.xml"/><Relationship Id="rId21" Type="http://schemas.openxmlformats.org/officeDocument/2006/relationships/slide" Target="slides/slide19.xml"/><Relationship Id="rId22" Type="http://schemas.openxmlformats.org/officeDocument/2006/relationships/tableStyles" Target="tableStyles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/Relationships>
</file>

<file path=ppt/notesMasters/_rels/notesMaster1.xml.rels><?xml version="1.0" encoding="UTF-8" standalone="yes"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</p:bgPr>
    </p:bg>
    <p:spTree>
      <p:nvGrpSpPr>
        <p:cNvPr id="63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89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2" y="1"/>
            <a:ext cx="3076575" cy="512763"/>
          </a:xfrm>
          <a:prstGeom prst="rect"/>
          <a:noFill/>
          <a:ln w="9525">
            <a:noFill/>
            <a:miter lim="800000"/>
            <a:headEnd/>
            <a:tailEnd/>
          </a:ln>
          <a:effectLst/>
        </p:spPr>
        <p:txBody>
          <a:bodyPr anchor="t" anchorCtr="0" bIns="45745" compatLnSpc="1" lIns="91492" numCol="1" rIns="91492" tIns="45745" vert="horz" wrap="square">
            <a:prstTxWarp prst="textNoShape"/>
          </a:bodyPr>
          <a:lstStyle>
            <a:lvl1pPr algn="l">
              <a:defRPr sz="1100"/>
            </a:lvl1pPr>
          </a:lstStyle>
          <a:p>
            <a:endParaRPr lang="en-US"/>
          </a:p>
        </p:txBody>
      </p:sp>
      <p:sp>
        <p:nvSpPr>
          <p:cNvPr id="1048690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1139" y="1"/>
            <a:ext cx="3076575" cy="512763"/>
          </a:xfrm>
          <a:prstGeom prst="rect"/>
          <a:noFill/>
          <a:ln w="9525">
            <a:noFill/>
            <a:miter lim="800000"/>
            <a:headEnd/>
            <a:tailEnd/>
          </a:ln>
          <a:effectLst/>
        </p:spPr>
        <p:txBody>
          <a:bodyPr anchor="t" anchorCtr="0" bIns="45745" compatLnSpc="1" lIns="91492" numCol="1" rIns="91492" tIns="45745" vert="horz" wrap="square">
            <a:prstTxWarp prst="textNoShape"/>
          </a:bodyPr>
          <a:lstStyle>
            <a:lvl1pPr algn="r">
              <a:defRPr sz="1100"/>
            </a:lvl1pPr>
          </a:lstStyle>
          <a:p>
            <a:endParaRPr lang="en-US"/>
          </a:p>
        </p:txBody>
      </p:sp>
      <p:sp>
        <p:nvSpPr>
          <p:cNvPr id="1048691" name="Rectangle 4"/>
          <p:cNvSpPr>
            <a:spLocks noChangeAspect="1" noRot="1" noGrp="1" noChangeArrowheads="1" noTextEdit="1"/>
          </p:cNvSpPr>
          <p:nvPr>
            <p:ph type="sldImg" idx="2"/>
          </p:nvPr>
        </p:nvSpPr>
        <p:spPr bwMode="auto">
          <a:xfrm>
            <a:off x="990600" y="766763"/>
            <a:ext cx="5118100" cy="3838575"/>
          </a:xfrm>
          <a:prstGeom prst="rect"/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1048692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9614" y="4862514"/>
            <a:ext cx="5680075" cy="4605337"/>
          </a:xfrm>
          <a:prstGeom prst="rect"/>
          <a:noFill/>
          <a:ln w="9525">
            <a:noFill/>
            <a:miter lim="800000"/>
            <a:headEnd/>
            <a:tailEnd/>
          </a:ln>
          <a:effectLst/>
        </p:spPr>
        <p:txBody>
          <a:bodyPr anchor="t" anchorCtr="0" bIns="45745" compatLnSpc="1" lIns="91492" numCol="1" rIns="91492" tIns="45745" vert="horz" wrap="square">
            <a:prstTxWarp prst="textNoShape"/>
          </a:bodyPr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48693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2" y="9720264"/>
            <a:ext cx="3076575" cy="512762"/>
          </a:xfrm>
          <a:prstGeom prst="rect"/>
          <a:noFill/>
          <a:ln w="9525">
            <a:noFill/>
            <a:miter lim="800000"/>
            <a:headEnd/>
            <a:tailEnd/>
          </a:ln>
          <a:effectLst/>
        </p:spPr>
        <p:txBody>
          <a:bodyPr anchor="b" anchorCtr="0" bIns="45745" compatLnSpc="1" lIns="91492" numCol="1" rIns="91492" tIns="45745" vert="horz" wrap="square">
            <a:prstTxWarp prst="textNoShape"/>
          </a:bodyPr>
          <a:lstStyle>
            <a:lvl1pPr algn="l">
              <a:defRPr sz="1100"/>
            </a:lvl1pPr>
          </a:lstStyle>
          <a:p>
            <a:endParaRPr lang="en-US"/>
          </a:p>
        </p:txBody>
      </p:sp>
      <p:sp>
        <p:nvSpPr>
          <p:cNvPr id="104869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1139" y="9720264"/>
            <a:ext cx="3076575" cy="512762"/>
          </a:xfrm>
          <a:prstGeom prst="rect"/>
          <a:noFill/>
          <a:ln w="9525">
            <a:noFill/>
            <a:miter lim="800000"/>
            <a:headEnd/>
            <a:tailEnd/>
          </a:ln>
          <a:effectLst/>
        </p:spPr>
        <p:txBody>
          <a:bodyPr anchor="b" anchorCtr="0" bIns="45745" compatLnSpc="1" lIns="91492" numCol="1" rIns="91492" tIns="45745" vert="horz" wrap="square">
            <a:prstTxWarp prst="textNoShape"/>
          </a:bodyPr>
          <a:lstStyle>
            <a:lvl1pPr algn="r">
              <a:defRPr sz="1100"/>
            </a:lvl1pPr>
          </a:lstStyle>
          <a:p>
            <a:fld id="{A9A0EA98-5831-4853-B862-C702E6EB345C}" type="slidenum">
              <a:rPr lang="en-US"/>
              <a:t>‹#›</a:t>
            </a:fld>
            <a:endParaRPr lang="en-US"/>
          </a:p>
        </p:txBody>
      </p:sp>
    </p:spTree>
  </p:cSld>
  <p:clrMap accent1="accent1" accent2="accent2" accent3="accent3" accent4="accent4" accent5="accent5" accent6="accent6" bg1="lt1" bg2="lt2" tx1="dk1" tx2="dk2" hlink="hlink" folHlink="folHlink"/>
  <p:notesStyle>
    <a:lvl1pPr algn="l" fontAlgn="base" rtl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algn="l" fontAlgn="base" marL="457200" rtl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algn="l" fontAlgn="base" marL="914400" rtl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algn="l" fontAlgn="base" marL="1371600" rtl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algn="l" fontAlgn="base" marL="1828800" rtl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algn="l" defTabSz="914400" eaLnBrk="1" hangingPunct="1" latinLnBrk="0" marL="2286000" rtl="0">
      <a:defRPr sz="1200" kern="1200">
        <a:solidFill>
          <a:schemeClr val="tx1"/>
        </a:solidFill>
        <a:latin typeface="+mn-lt"/>
        <a:ea typeface="+mn-ea"/>
        <a:cs typeface="+mn-cs"/>
      </a:defRPr>
    </a:lvl6pPr>
    <a:lvl7pPr algn="l" defTabSz="914400" eaLnBrk="1" hangingPunct="1" latinLnBrk="0" marL="2743200" rtl="0">
      <a:defRPr sz="1200" kern="1200">
        <a:solidFill>
          <a:schemeClr val="tx1"/>
        </a:solidFill>
        <a:latin typeface="+mn-lt"/>
        <a:ea typeface="+mn-ea"/>
        <a:cs typeface="+mn-cs"/>
      </a:defRPr>
    </a:lvl7pPr>
    <a:lvl8pPr algn="l" defTabSz="914400" eaLnBrk="1" hangingPunct="1" latinLnBrk="0" marL="3200400" rtl="0">
      <a:defRPr sz="1200" kern="1200">
        <a:solidFill>
          <a:schemeClr val="tx1"/>
        </a:solidFill>
        <a:latin typeface="+mn-lt"/>
        <a:ea typeface="+mn-ea"/>
        <a:cs typeface="+mn-cs"/>
      </a:defRPr>
    </a:lvl8pPr>
    <a:lvl9pPr algn="l" defTabSz="914400" eaLnBrk="1" hangingPunct="1" latinLnBrk="0" marL="3657600" rtl="0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title">
  <p:cSld name="Title Slide">
    <p:spTree>
      <p:nvGrpSpPr>
        <p:cNvPr id="23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1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48582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algn="ctr" indent="0" mar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algn="ctr" indent="0" marL="457200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algn="ctr" indent="0" marL="914400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algn="ctr" indent="0" marL="1371600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algn="ctr" indent="0" marL="1828800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algn="ctr" indent="0" marL="2286000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algn="ctr" indent="0" marL="2743200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algn="ctr" indent="0" marL="3200400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algn="ctr" indent="0" marL="3657600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104858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1D8BD707-D9CF-40AE-B4C6-C98DA3205C09}" type="datetimeFigureOut">
              <a:rPr lang="en-US" smtClean="0"/>
              <a:t>11/3/2019</a:t>
            </a:fld>
            <a:endParaRPr lang="en-US"/>
          </a:p>
        </p:txBody>
      </p:sp>
      <p:sp>
        <p:nvSpPr>
          <p:cNvPr id="104858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104858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vertTx">
  <p:cSld name="Title and Vertical Text">
    <p:spTree>
      <p:nvGrpSpPr>
        <p:cNvPr id="58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67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48668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048669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1D8BD707-D9CF-40AE-B4C6-C98DA3205C09}" type="datetimeFigureOut">
              <a:rPr lang="en-US" smtClean="0"/>
              <a:t>11/3/2019</a:t>
            </a:fld>
            <a:endParaRPr lang="en-US"/>
          </a:p>
        </p:txBody>
      </p:sp>
      <p:sp>
        <p:nvSpPr>
          <p:cNvPr id="1048670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104867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vertTitleAndTx">
  <p:cSld name="Vertical Title and Text">
    <p:spTree>
      <p:nvGrpSpPr>
        <p:cNvPr id="56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56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48657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04865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1D8BD707-D9CF-40AE-B4C6-C98DA3205C09}" type="datetimeFigureOut">
              <a:rPr lang="en-US" smtClean="0"/>
              <a:t>11/3/2019</a:t>
            </a:fld>
            <a:endParaRPr lang="en-US"/>
          </a:p>
        </p:txBody>
      </p:sp>
      <p:sp>
        <p:nvSpPr>
          <p:cNvPr id="104865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104866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34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7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48588" name="Content Placeholder 2"/>
          <p:cNvSpPr>
            <a:spLocks noGrp="1"/>
          </p:cNvSpPr>
          <p:nvPr>
            <p:ph idx="1"/>
          </p:nvPr>
        </p:nvSpPr>
        <p:spPr/>
        <p:txBody>
          <a:bodyPr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048589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1D8BD707-D9CF-40AE-B4C6-C98DA3205C09}" type="datetimeFigureOut">
              <a:rPr lang="en-US" smtClean="0"/>
              <a:t>11/3/2019</a:t>
            </a:fld>
            <a:endParaRPr lang="en-US"/>
          </a:p>
        </p:txBody>
      </p:sp>
      <p:sp>
        <p:nvSpPr>
          <p:cNvPr id="1048590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104859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secHead">
  <p:cSld name="Section Header">
    <p:spTree>
      <p:nvGrpSpPr>
        <p:cNvPr id="59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7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b="1" cap="all" sz="4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4867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indent="0" marL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indent="0" marL="45720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indent="0" marL="91440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indent="0" marL="137160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indent="0" marL="182880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indent="0" marL="228600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indent="0" marL="274320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indent="0" marL="320040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indent="0" marL="365760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4867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1D8BD707-D9CF-40AE-B4C6-C98DA3205C09}" type="datetimeFigureOut">
              <a:rPr lang="en-US" smtClean="0"/>
              <a:t>11/3/2019</a:t>
            </a:fld>
            <a:endParaRPr lang="en-US"/>
          </a:p>
        </p:txBody>
      </p:sp>
      <p:sp>
        <p:nvSpPr>
          <p:cNvPr id="104867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104867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twoObj">
  <p:cSld name="Two Content">
    <p:spTree>
      <p:nvGrpSpPr>
        <p:cNvPr id="6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77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48678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048679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048680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1D8BD707-D9CF-40AE-B4C6-C98DA3205C09}" type="datetimeFigureOut">
              <a:rPr lang="en-US" smtClean="0"/>
              <a:t>11/3/2019</a:t>
            </a:fld>
            <a:endParaRPr lang="en-US"/>
          </a:p>
        </p:txBody>
      </p:sp>
      <p:sp>
        <p:nvSpPr>
          <p:cNvPr id="1048681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1048682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twoTxTwoObj">
  <p:cSld name="Comparison">
    <p:spTree>
      <p:nvGrpSpPr>
        <p:cNvPr id="5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26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48627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indent="0" marL="0">
              <a:buNone/>
              <a:defRPr b="1" sz="2400"/>
            </a:lvl1pPr>
            <a:lvl2pPr indent="0" marL="457200">
              <a:buNone/>
              <a:defRPr b="1" sz="2000"/>
            </a:lvl2pPr>
            <a:lvl3pPr indent="0" marL="914400">
              <a:buNone/>
              <a:defRPr b="1" sz="1800"/>
            </a:lvl3pPr>
            <a:lvl4pPr indent="0" marL="1371600">
              <a:buNone/>
              <a:defRPr b="1" sz="1600"/>
            </a:lvl4pPr>
            <a:lvl5pPr indent="0" marL="1828800">
              <a:buNone/>
              <a:defRPr b="1" sz="1600"/>
            </a:lvl5pPr>
            <a:lvl6pPr indent="0" marL="2286000">
              <a:buNone/>
              <a:defRPr b="1" sz="1600"/>
            </a:lvl6pPr>
            <a:lvl7pPr indent="0" marL="2743200">
              <a:buNone/>
              <a:defRPr b="1" sz="1600"/>
            </a:lvl7pPr>
            <a:lvl8pPr indent="0" marL="3200400">
              <a:buNone/>
              <a:defRPr b="1" sz="1600"/>
            </a:lvl8pPr>
            <a:lvl9pPr indent="0" marL="3657600">
              <a:buNone/>
              <a:defRPr b="1"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48628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04862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indent="0" marL="0">
              <a:buNone/>
              <a:defRPr b="1" sz="2400"/>
            </a:lvl1pPr>
            <a:lvl2pPr indent="0" marL="457200">
              <a:buNone/>
              <a:defRPr b="1" sz="2000"/>
            </a:lvl2pPr>
            <a:lvl3pPr indent="0" marL="914400">
              <a:buNone/>
              <a:defRPr b="1" sz="1800"/>
            </a:lvl3pPr>
            <a:lvl4pPr indent="0" marL="1371600">
              <a:buNone/>
              <a:defRPr b="1" sz="1600"/>
            </a:lvl4pPr>
            <a:lvl5pPr indent="0" marL="1828800">
              <a:buNone/>
              <a:defRPr b="1" sz="1600"/>
            </a:lvl5pPr>
            <a:lvl6pPr indent="0" marL="2286000">
              <a:buNone/>
              <a:defRPr b="1" sz="1600"/>
            </a:lvl6pPr>
            <a:lvl7pPr indent="0" marL="2743200">
              <a:buNone/>
              <a:defRPr b="1" sz="1600"/>
            </a:lvl7pPr>
            <a:lvl8pPr indent="0" marL="3200400">
              <a:buNone/>
              <a:defRPr b="1" sz="1600"/>
            </a:lvl8pPr>
            <a:lvl9pPr indent="0" marL="3657600">
              <a:buNone/>
              <a:defRPr b="1"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48630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048631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1D8BD707-D9CF-40AE-B4C6-C98DA3205C09}" type="datetimeFigureOut">
              <a:rPr lang="en-US" smtClean="0"/>
              <a:t>11/3/2019</a:t>
            </a:fld>
            <a:endParaRPr lang="en-US"/>
          </a:p>
        </p:txBody>
      </p:sp>
      <p:sp>
        <p:nvSpPr>
          <p:cNvPr id="1048632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1048633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titleOnly">
  <p:cSld name="Title Only">
    <p:spTree>
      <p:nvGrpSpPr>
        <p:cNvPr id="55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52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4865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1D8BD707-D9CF-40AE-B4C6-C98DA3205C09}" type="datetimeFigureOut">
              <a:rPr lang="en-US" smtClean="0"/>
              <a:t>11/3/2019</a:t>
            </a:fld>
            <a:endParaRPr lang="en-US"/>
          </a:p>
        </p:txBody>
      </p:sp>
      <p:sp>
        <p:nvSpPr>
          <p:cNvPr id="104865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104865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blank">
  <p:cSld name="Blank">
    <p:spTree>
      <p:nvGrpSpPr>
        <p:cNvPr id="36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4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1D8BD707-D9CF-40AE-B4C6-C98DA3205C09}" type="datetimeFigureOut">
              <a:rPr lang="en-US" smtClean="0"/>
              <a:t>11/3/2019</a:t>
            </a:fld>
            <a:endParaRPr lang="en-US"/>
          </a:p>
        </p:txBody>
      </p:sp>
      <p:sp>
        <p:nvSpPr>
          <p:cNvPr id="104859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104859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Tx">
  <p:cSld name="Content with Caption">
    <p:spTree>
      <p:nvGrpSpPr>
        <p:cNvPr id="6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83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b="1" sz="2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48684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048685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indent="0" marL="0">
              <a:buNone/>
              <a:defRPr sz="1400"/>
            </a:lvl1pPr>
            <a:lvl2pPr indent="0" marL="457200">
              <a:buNone/>
              <a:defRPr sz="1200"/>
            </a:lvl2pPr>
            <a:lvl3pPr indent="0" marL="914400">
              <a:buNone/>
              <a:defRPr sz="1000"/>
            </a:lvl3pPr>
            <a:lvl4pPr indent="0" marL="1371600">
              <a:buNone/>
              <a:defRPr sz="900"/>
            </a:lvl4pPr>
            <a:lvl5pPr indent="0" marL="1828800">
              <a:buNone/>
              <a:defRPr sz="900"/>
            </a:lvl5pPr>
            <a:lvl6pPr indent="0" marL="2286000">
              <a:buNone/>
              <a:defRPr sz="900"/>
            </a:lvl6pPr>
            <a:lvl7pPr indent="0" marL="2743200">
              <a:buNone/>
              <a:defRPr sz="900"/>
            </a:lvl7pPr>
            <a:lvl8pPr indent="0" marL="3200400">
              <a:buNone/>
              <a:defRPr sz="900"/>
            </a:lvl8pPr>
            <a:lvl9pPr indent="0" marL="365760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4868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1D8BD707-D9CF-40AE-B4C6-C98DA3205C09}" type="datetimeFigureOut">
              <a:rPr lang="en-US" smtClean="0"/>
              <a:t>11/3/2019</a:t>
            </a:fld>
            <a:endParaRPr lang="en-US"/>
          </a:p>
        </p:txBody>
      </p:sp>
      <p:sp>
        <p:nvSpPr>
          <p:cNvPr id="104868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104868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picTx">
  <p:cSld name="Picture with Caption">
    <p:spTree>
      <p:nvGrpSpPr>
        <p:cNvPr id="57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61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b="1" sz="2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48662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indent="0" marL="0">
              <a:buNone/>
              <a:defRPr sz="3200"/>
            </a:lvl1pPr>
            <a:lvl2pPr indent="0" marL="457200">
              <a:buNone/>
              <a:defRPr sz="2800"/>
            </a:lvl2pPr>
            <a:lvl3pPr indent="0" marL="914400">
              <a:buNone/>
              <a:defRPr sz="2400"/>
            </a:lvl3pPr>
            <a:lvl4pPr indent="0" marL="1371600">
              <a:buNone/>
              <a:defRPr sz="2000"/>
            </a:lvl4pPr>
            <a:lvl5pPr indent="0" marL="1828800">
              <a:buNone/>
              <a:defRPr sz="2000"/>
            </a:lvl5pPr>
            <a:lvl6pPr indent="0" marL="2286000">
              <a:buNone/>
              <a:defRPr sz="2000"/>
            </a:lvl6pPr>
            <a:lvl7pPr indent="0" marL="2743200">
              <a:buNone/>
              <a:defRPr sz="2000"/>
            </a:lvl7pPr>
            <a:lvl8pPr indent="0" marL="3200400">
              <a:buNone/>
              <a:defRPr sz="2000"/>
            </a:lvl8pPr>
            <a:lvl9pPr indent="0" marL="3657600">
              <a:buNone/>
              <a:defRPr sz="2000"/>
            </a:lvl9pPr>
          </a:lstStyle>
          <a:p>
            <a:endParaRPr lang="en-US"/>
          </a:p>
        </p:txBody>
      </p:sp>
      <p:sp>
        <p:nvSpPr>
          <p:cNvPr id="1048663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indent="0" marL="0">
              <a:buNone/>
              <a:defRPr sz="1400"/>
            </a:lvl1pPr>
            <a:lvl2pPr indent="0" marL="457200">
              <a:buNone/>
              <a:defRPr sz="1200"/>
            </a:lvl2pPr>
            <a:lvl3pPr indent="0" marL="914400">
              <a:buNone/>
              <a:defRPr sz="1000"/>
            </a:lvl3pPr>
            <a:lvl4pPr indent="0" marL="1371600">
              <a:buNone/>
              <a:defRPr sz="900"/>
            </a:lvl4pPr>
            <a:lvl5pPr indent="0" marL="1828800">
              <a:buNone/>
              <a:defRPr sz="900"/>
            </a:lvl5pPr>
            <a:lvl6pPr indent="0" marL="2286000">
              <a:buNone/>
              <a:defRPr sz="900"/>
            </a:lvl6pPr>
            <a:lvl7pPr indent="0" marL="2743200">
              <a:buNone/>
              <a:defRPr sz="900"/>
            </a:lvl7pPr>
            <a:lvl8pPr indent="0" marL="3200400">
              <a:buNone/>
              <a:defRPr sz="900"/>
            </a:lvl8pPr>
            <a:lvl9pPr indent="0" marL="365760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48664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1D8BD707-D9CF-40AE-B4C6-C98DA3205C09}" type="datetimeFigureOut">
              <a:rPr lang="en-US" smtClean="0"/>
              <a:t>11/3/2019</a:t>
            </a:fld>
            <a:endParaRPr lang="en-US"/>
          </a:p>
        </p:txBody>
      </p:sp>
      <p:sp>
        <p:nvSpPr>
          <p:cNvPr id="104866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104866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76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/>
        </p:spPr>
        <p:txBody>
          <a:bodyPr anchor="ctr" bIns="45720" lIns="91440" rIns="91440" rtlCol="0" tIns="45720" vert="horz">
            <a:normAutofit/>
          </a:bodyPr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48577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/>
        </p:spPr>
        <p:txBody>
          <a:bodyPr bIns="45720" lIns="91440" rIns="91440" rtlCol="0" tIns="45720" vert="horz">
            <a:normAutofit/>
          </a:bodyPr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048578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/>
        </p:spPr>
        <p:txBody>
          <a:bodyPr anchor="ctr" bIns="45720" lIns="91440" rIns="91440" rtlCol="0" tIns="45720" vert="horz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t>11/3/2019</a:t>
            </a:fld>
            <a:endParaRPr lang="en-US"/>
          </a:p>
        </p:txBody>
      </p:sp>
      <p:sp>
        <p:nvSpPr>
          <p:cNvPr id="104857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/>
        </p:spPr>
        <p:txBody>
          <a:bodyPr anchor="ctr" bIns="45720" lIns="91440" rIns="91440" rtlCol="0" tIns="45720" vert="horz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04858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/>
        </p:spPr>
        <p:txBody>
          <a:bodyPr anchor="ctr" bIns="45720" lIns="91440" rIns="91440" rtlCol="0" tIns="45720" vert="horz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 accent1="accent1" accent2="accent2" accent3="accent3" accent4="accent4" accent5="accent5" accent6="accent6" bg1="lt1" bg2="lt2" tx1="dk1" tx2="dk2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eaLnBrk="1" hangingPunct="1" latinLnBrk="0" rtl="0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algn="l" defTabSz="914400" eaLnBrk="1" hangingPunct="1" indent="-342900" latinLnBrk="0" marL="342900" rtl="0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algn="l" defTabSz="914400" eaLnBrk="1" hangingPunct="1" indent="-285750" latinLnBrk="0" marL="742950" rtl="0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algn="l" defTabSz="914400" eaLnBrk="1" hangingPunct="1" indent="-228600" latinLnBrk="0" marL="1143000" rtl="0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algn="l" defTabSz="914400" eaLnBrk="1" hangingPunct="1" indent="-228600" latinLnBrk="0" marL="1600200" rtl="0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algn="l" defTabSz="914400" eaLnBrk="1" hangingPunct="1" indent="-228600" latinLnBrk="0" marL="2057400" rtl="0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algn="l" defTabSz="914400" eaLnBrk="1" hangingPunct="1" indent="-228600" latinLnBrk="0" marL="2514600" rtl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algn="l" defTabSz="914400" eaLnBrk="1" hangingPunct="1" indent="-228600" latinLnBrk="0" marL="2971800" rtl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algn="l" defTabSz="914400" eaLnBrk="1" hangingPunct="1" indent="-228600" latinLnBrk="0" marL="3429000" rtl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algn="l" defTabSz="914400" eaLnBrk="1" hangingPunct="1" indent="-228600" latinLnBrk="0" marL="3886200" rtl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algn="l" defTabSz="914400" eaLnBrk="1" hangingPunct="1" latinLnBrk="0" marL="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algn="l" defTabSz="914400" eaLnBrk="1" hangingPunct="1" latinLnBrk="0" marL="4572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algn="l" defTabSz="914400" eaLnBrk="1" hangingPunct="1" latinLnBrk="0" marL="9144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algn="l" defTabSz="914400" eaLnBrk="1" hangingPunct="1" latinLnBrk="0" marL="13716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algn="l" defTabSz="914400" eaLnBrk="1" hangingPunct="1" latinLnBrk="0" marL="18288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algn="l" defTabSz="914400" eaLnBrk="1" hangingPunct="1" latinLnBrk="0" marL="22860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algn="l" defTabSz="914400" eaLnBrk="1" hangingPunct="1" latinLnBrk="0" marL="27432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algn="l" defTabSz="914400" eaLnBrk="1" hangingPunct="1" latinLnBrk="0" marL="32004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algn="l" defTabSz="914400" eaLnBrk="1" hangingPunct="1" latinLnBrk="0" marL="36576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slideLayout" Target="../slideLayouts/slideLayout1.xml"/></Relationships>
</file>

<file path=ppt/slides/_rels/slide10.xml.rels><?xml version="1.0" encoding="UTF-8" standalone="yes"?>
<Relationships xmlns="http://schemas.openxmlformats.org/package/2006/relationships"><Relationship Id="rId1" Type="http://schemas.openxmlformats.org/officeDocument/2006/relationships/image" Target="../media/image8.jpeg"/><Relationship Id="rId2" Type="http://schemas.openxmlformats.org/officeDocument/2006/relationships/image" Target="../media/image9.jpeg"/><Relationship Id="rId3" Type="http://schemas.openxmlformats.org/officeDocument/2006/relationships/slideLayout" Target="../slideLayouts/slideLayout7.xml"/></Relationships>
</file>

<file path=ppt/slides/_rels/slide11.xml.rels><?xml version="1.0" encoding="UTF-8" standalone="yes"?>
<Relationships xmlns="http://schemas.openxmlformats.org/package/2006/relationships"><Relationship Id="rId1" Type="http://schemas.openxmlformats.org/officeDocument/2006/relationships/image" Target="../media/image10.jpeg"/><Relationship Id="rId2" Type="http://schemas.openxmlformats.org/officeDocument/2006/relationships/image" Target="../media/image11.jpeg"/><Relationship Id="rId3" Type="http://schemas.openxmlformats.org/officeDocument/2006/relationships/slideLayout" Target="../slideLayouts/slideLayout7.xml"/></Relationships>
</file>

<file path=ppt/slides/_rels/slide12.xml.rels><?xml version="1.0" encoding="UTF-8" standalone="yes"?>
<Relationships xmlns="http://schemas.openxmlformats.org/package/2006/relationships"><Relationship Id="rId1" Type="http://schemas.openxmlformats.org/officeDocument/2006/relationships/image" Target="../media/image12.jpeg"/><Relationship Id="rId2" Type="http://schemas.openxmlformats.org/officeDocument/2006/relationships/slideLayout" Target="../slideLayouts/slideLayout7.xml"/></Relationships>
</file>

<file path=ppt/slides/_rels/slide13.xml.rels><?xml version="1.0" encoding="UTF-8" standalone="yes"?>
<Relationships xmlns="http://schemas.openxmlformats.org/package/2006/relationships"><Relationship Id="rId1" Type="http://schemas.openxmlformats.org/officeDocument/2006/relationships/image" Target="../media/image13.jpeg"/><Relationship Id="rId2" Type="http://schemas.openxmlformats.org/officeDocument/2006/relationships/slideLayout" Target="../slideLayouts/slideLayout7.xml"/></Relationships>
</file>

<file path=ppt/slides/_rels/slide14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
<Relationships xmlns="http://schemas.openxmlformats.org/package/2006/relationships"><Relationship Id="rId1" Type="http://schemas.openxmlformats.org/officeDocument/2006/relationships/image" Target="../media/image14.jpeg"/><Relationship Id="rId2" Type="http://schemas.openxmlformats.org/officeDocument/2006/relationships/slideLayout" Target="../slideLayouts/slideLayout2.xml"/></Relationships>
</file>

<file path=ppt/slides/_rels/slide16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
<Relationships xmlns="http://schemas.openxmlformats.org/package/2006/relationships"><Relationship Id="rId1" Type="http://schemas.openxmlformats.org/officeDocument/2006/relationships/image" Target="../media/image15.jpeg"/><Relationship Id="rId2" Type="http://schemas.openxmlformats.org/officeDocument/2006/relationships/slideLayout" Target="../slideLayouts/slideLayout7.xml"/></Relationships>
</file>

<file path=ppt/slides/_rels/slide19.xml.rels><?xml version="1.0" encoding="UTF-8" standalone="yes"?>
<Relationships xmlns="http://schemas.openxmlformats.org/package/2006/relationships"><Relationship Id="rId1" Type="http://schemas.openxmlformats.org/officeDocument/2006/relationships/image" Target="../media/image16.jpeg"/><Relationship Id="rId2" Type="http://schemas.openxmlformats.org/officeDocument/2006/relationships/slideLayout" Target="../slideLayouts/slideLayout7.xml"/></Relationships>
</file>

<file path=ppt/slides/_rels/slide2.xml.rels><?xml version="1.0" encoding="UTF-8" standalone="yes"?>
<Relationships xmlns="http://schemas.openxmlformats.org/package/2006/relationships"><Relationship Id="rId1" Type="http://schemas.openxmlformats.org/officeDocument/2006/relationships/image" Target="../media/image2.jpeg"/><Relationship Id="rId2" Type="http://schemas.openxmlformats.org/officeDocument/2006/relationships/slideLayout" Target="../slideLayouts/slideLayout2.xml"/></Relationships>
</file>

<file path=ppt/slides/_rels/slide3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
<Relationships xmlns="http://schemas.openxmlformats.org/package/2006/relationships"><Relationship Id="rId1" Type="http://schemas.openxmlformats.org/officeDocument/2006/relationships/image" Target="../media/image3.jpeg"/><Relationship Id="rId2" Type="http://schemas.openxmlformats.org/officeDocument/2006/relationships/slideLayout" Target="../slideLayouts/slideLayout7.xml"/></Relationships>
</file>

<file path=ppt/slides/_rels/slide5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
<Relationships xmlns="http://schemas.openxmlformats.org/package/2006/relationships"><Relationship Id="rId1" Type="http://schemas.openxmlformats.org/officeDocument/2006/relationships/image" Target="../media/image4.jpeg"/><Relationship Id="rId2" Type="http://schemas.openxmlformats.org/officeDocument/2006/relationships/slideLayout" Target="../slideLayouts/slideLayout7.xml"/></Relationships>
</file>

<file path=ppt/slides/_rels/slide7.xml.rels><?xml version="1.0" encoding="UTF-8" standalone="yes"?>
<Relationships xmlns="http://schemas.openxmlformats.org/package/2006/relationships"><Relationship Id="rId1" Type="http://schemas.openxmlformats.org/officeDocument/2006/relationships/image" Target="../media/image5.jpeg"/><Relationship Id="rId2" Type="http://schemas.openxmlformats.org/officeDocument/2006/relationships/slideLayout" Target="../slideLayouts/slideLayout7.xml"/></Relationships>
</file>

<file path=ppt/slides/_rels/slide8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
<Relationships xmlns="http://schemas.openxmlformats.org/package/2006/relationships"><Relationship Id="rId1" Type="http://schemas.openxmlformats.org/officeDocument/2006/relationships/image" Target="../media/image6.jpeg"/><Relationship Id="rId2" Type="http://schemas.openxmlformats.org/officeDocument/2006/relationships/image" Target="../media/image7.jpeg"/><Relationship Id="rId3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4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52" name="Picture 3" descr="flowers.jpg"/>
          <p:cNvPicPr>
            <a:picLocks noChangeAspect="1"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>
            <a:off x="0" y="0"/>
            <a:ext cx="9144000" cy="6858000"/>
          </a:xfrm>
          <a:prstGeom prst="rect"/>
          <a:ln w="76200">
            <a:solidFill>
              <a:srgbClr val="FFFF00"/>
            </a:solidFill>
          </a:ln>
        </p:spPr>
      </p:pic>
      <p:sp>
        <p:nvSpPr>
          <p:cNvPr id="1048586" name="TextBox 4"/>
          <p:cNvSpPr txBox="1"/>
          <p:nvPr/>
        </p:nvSpPr>
        <p:spPr>
          <a:xfrm>
            <a:off x="685800" y="0"/>
            <a:ext cx="7924800" cy="1399540"/>
          </a:xfrm>
          <a:prstGeom prst="rect"/>
          <a:noFill/>
        </p:spPr>
        <p:txBody>
          <a:bodyPr rtlCol="0" wrap="square">
            <a:spAutoFit/>
          </a:bodyPr>
          <a:p>
            <a:pPr algn="ctr"/>
            <a:r>
              <a:rPr dirty="0" sz="8800" i="1" lang="bn-IN" smtClean="0">
                <a:latin typeface="NikoshBAN" pitchFamily="2" charset="0"/>
                <a:cs typeface="NikoshBAN" pitchFamily="2" charset="0"/>
              </a:rPr>
              <a:t>শুভেচ্ছা</a:t>
            </a:r>
            <a:r>
              <a:rPr dirty="0" sz="8800" i="1" lang="en-US" smtClean="0">
                <a:latin typeface="NikoshBAN" pitchFamily="2" charset="0"/>
                <a:cs typeface="NikoshBAN" pitchFamily="2" charset="0"/>
              </a:rPr>
              <a:t> </a:t>
            </a:r>
            <a:r>
              <a:rPr dirty="0" sz="8800" i="1" lang="en-US" err="1" smtClean="0">
                <a:latin typeface="NikoshBAN" pitchFamily="2" charset="0"/>
                <a:cs typeface="NikoshBAN" pitchFamily="2" charset="0"/>
              </a:rPr>
              <a:t>স্বাগতম</a:t>
            </a:r>
            <a:endParaRPr dirty="0" sz="8800" i="1" lang="en-US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>
                      <p:stCondLst>
                        <p:cond delay="indefinite"/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clickEffect" presetClass="entr" presetID="8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dur="2000" id="7"/>
                                        <p:tgtEl>
                                          <p:spTgt spid="2097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8">
                      <p:stCondLst>
                        <p:cond delay="indefinite"/>
                      </p:stCondLst>
                      <p:childTnLst>
                        <p:par>
                          <p:cTn fill="hold" id="9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10" nodeType="clickEffect" presetClass="entr" presetID="8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dur="2000" id="12"/>
                                        <p:tgtEl>
                                          <p:spTgt spid="10485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58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44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59" name="Picture 2" descr="C:\Users\LAB-23\Desktop\sa-620160218161717.jpg"/>
          <p:cNvPicPr>
            <a:picLocks noChangeAspect="1" noChangeArrowheads="1"/>
          </p:cNvPicPr>
          <p:nvPr/>
        </p:nvPicPr>
        <p:blipFill>
          <a:blip xmlns:r="http://schemas.openxmlformats.org/officeDocument/2006/relationships" r:embed="rId1"/>
          <a:srcRect/>
          <a:stretch>
            <a:fillRect/>
          </a:stretch>
        </p:blipFill>
        <p:spPr bwMode="auto">
          <a:xfrm>
            <a:off x="104042" y="1219200"/>
            <a:ext cx="4391758" cy="5512904"/>
          </a:xfrm>
          <a:prstGeom prst="rect"/>
          <a:solidFill>
            <a:srgbClr val="FFFFFF">
              <a:shade val="85000"/>
            </a:srgbClr>
          </a:solidFill>
          <a:ln w="190500" cap="rnd">
            <a:solidFill>
              <a:srgbClr val="00B050"/>
            </a:solidFill>
          </a:ln>
          <a:effectLst>
            <a:outerShdw algn="tl" blurRad="50000" rotWithShape="0">
              <a:srgbClr val="000000">
                <a:alpha val="41000"/>
              </a:srgbClr>
            </a:outerShdw>
          </a:effectLst>
          <a:scene3d>
            <a:camera prst="orthographicFront"/>
            <a:lightRig dir="t" rig="twoP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2097160" name="Picture 3" descr="C:\Users\LAB-23\Desktop\41410.jpeg"/>
          <p:cNvPicPr>
            <a:picLocks noChangeAspect="1" noChangeArrowheads="1"/>
          </p:cNvPicPr>
          <p:nvPr/>
        </p:nvPicPr>
        <p:blipFill>
          <a:blip xmlns:r="http://schemas.openxmlformats.org/officeDocument/2006/relationships" r:embed="rId2"/>
          <a:srcRect/>
          <a:stretch>
            <a:fillRect/>
          </a:stretch>
        </p:blipFill>
        <p:spPr bwMode="auto">
          <a:xfrm>
            <a:off x="4724401" y="1219200"/>
            <a:ext cx="4343400" cy="5512904"/>
          </a:xfrm>
          <a:prstGeom prst="rect"/>
          <a:solidFill>
            <a:srgbClr val="FFFFFF">
              <a:shade val="85000"/>
            </a:srgbClr>
          </a:solidFill>
          <a:ln w="190500" cap="rnd">
            <a:solidFill>
              <a:srgbClr val="7030A0"/>
            </a:solidFill>
          </a:ln>
          <a:effectLst>
            <a:outerShdw algn="tl" blurRad="50000" rotWithShape="0">
              <a:srgbClr val="000000">
                <a:alpha val="41000"/>
              </a:srgbClr>
            </a:outerShdw>
          </a:effectLst>
          <a:scene3d>
            <a:camera prst="orthographicFront"/>
            <a:lightRig dir="t" rig="twoP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1048611" name="TextBox 3"/>
          <p:cNvSpPr txBox="1"/>
          <p:nvPr/>
        </p:nvSpPr>
        <p:spPr>
          <a:xfrm>
            <a:off x="8508" y="45493"/>
            <a:ext cx="9144000" cy="1691639"/>
          </a:xfrm>
          <a:prstGeom prst="rect"/>
          <a:solidFill>
            <a:schemeClr val="bg1"/>
          </a:solidFill>
          <a:ln w="76200">
            <a:solidFill>
              <a:srgbClr val="002060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wrap="square">
            <a:spAutoFit/>
          </a:bodyPr>
          <a:p>
            <a:pPr algn="ctr"/>
            <a:r>
              <a:rPr b="1" dirty="0" sz="5400" lang="bn-IN" spc="50" smtClean="0">
                <a:ln w="0"/>
                <a:solidFill>
                  <a:schemeClr val="tx1"/>
                </a:solidFill>
                <a:effectLst>
                  <a:innerShdw blurRad="63500" dir="13500000" dist="508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ছাগল </a:t>
            </a:r>
            <a:r>
              <a:rPr b="1" dirty="0" sz="5400" lang="en-US" spc="50">
                <a:ln w="0"/>
                <a:solidFill>
                  <a:schemeClr val="tx1"/>
                </a:solidFill>
                <a:effectLst>
                  <a:innerShdw blurRad="63500" dir="13500000" dist="508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ও</a:t>
            </a:r>
            <a:r>
              <a:rPr b="1" dirty="0" sz="5400" lang="bn-IN" spc="50" smtClean="0">
                <a:ln w="0"/>
                <a:solidFill>
                  <a:schemeClr val="tx1"/>
                </a:solidFill>
                <a:effectLst>
                  <a:innerShdw blurRad="63500" dir="13500000" dist="508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ভেড়া ৪০টি হলে </a:t>
            </a:r>
            <a:r>
              <a:rPr b="1" dirty="0" sz="5400" lang="en-US" spc="50" err="1" smtClean="0">
                <a:ln w="0"/>
                <a:solidFill>
                  <a:schemeClr val="tx1"/>
                </a:solidFill>
                <a:effectLst>
                  <a:innerShdw blurRad="63500" dir="13500000" dist="508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যা</a:t>
            </a:r>
            <a:r>
              <a:rPr b="1" dirty="0" sz="5400" lang="bn-IN" spc="50" smtClean="0">
                <a:ln w="0"/>
                <a:solidFill>
                  <a:schemeClr val="tx1"/>
                </a:solidFill>
                <a:effectLst>
                  <a:innerShdw blurRad="63500" dir="13500000" dist="508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কাত ফরজ।</a:t>
            </a:r>
            <a:endParaRPr b="1" dirty="0" sz="5400" lang="en-US" spc="50">
              <a:ln w="0"/>
              <a:solidFill>
                <a:schemeClr val="tx1"/>
              </a:solidFill>
              <a:effectLst>
                <a:innerShdw blurRad="63500" dir="13500000" dist="50800">
                  <a:srgbClr val="000000">
                    <a:alpha val="50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>
                      <p:stCondLst>
                        <p:cond delay="indefinite"/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clickEffect" presetClass="entr" presetID="8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dur="2000" id="7"/>
                                        <p:tgtEl>
                                          <p:spTgt spid="2097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8">
                      <p:stCondLst>
                        <p:cond delay="indefinite"/>
                      </p:stCondLst>
                      <p:childTnLst>
                        <p:par>
                          <p:cTn fill="hold" id="9">
                            <p:stCondLst>
                              <p:cond delay="0"/>
                            </p:stCondLst>
                            <p:childTnLst>
                              <p:par>
                                <p:cTn fill="hold" id="10" nodeType="clickEffect" presetClass="entr" presetID="8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dur="2000" id="12"/>
                                        <p:tgtEl>
                                          <p:spTgt spid="2097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3">
                      <p:stCondLst>
                        <p:cond delay="indefinite"/>
                      </p:stCondLst>
                      <p:childTnLst>
                        <p:par>
                          <p:cTn fill="hold" id="14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15" nodeType="clickEffect" presetClass="entr" presetID="1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dur="500" id="17"/>
                                        <p:tgtEl>
                                          <p:spTgt spid="10486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61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45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61" name="Picture 2" descr="C:\Users\LAB-23\Desktop\2015_09_17_08_49_50_GTwaQUiieM0ePL031rGAGkYTJqMP7U_original.jpg"/>
          <p:cNvPicPr>
            <a:picLocks noChangeAspect="1" noChangeArrowheads="1"/>
          </p:cNvPicPr>
          <p:nvPr/>
        </p:nvPicPr>
        <p:blipFill>
          <a:blip xmlns:r="http://schemas.openxmlformats.org/officeDocument/2006/relationships" r:embed="rId1"/>
          <a:srcRect/>
          <a:stretch>
            <a:fillRect/>
          </a:stretch>
        </p:blipFill>
        <p:spPr bwMode="auto">
          <a:xfrm>
            <a:off x="138357" y="152400"/>
            <a:ext cx="4446895" cy="5257800"/>
          </a:xfrm>
          <a:prstGeom prst="rect"/>
          <a:solidFill>
            <a:srgbClr val="FFFFFF">
              <a:shade val="85000"/>
            </a:srgbClr>
          </a:solidFill>
          <a:ln w="190500" cap="rnd">
            <a:solidFill>
              <a:srgbClr val="7030A0"/>
            </a:solidFill>
          </a:ln>
          <a:effectLst>
            <a:outerShdw algn="tl" blurRad="50000" rotWithShape="0">
              <a:srgbClr val="000000">
                <a:alpha val="41000"/>
              </a:srgbClr>
            </a:outerShdw>
          </a:effectLst>
          <a:scene3d>
            <a:camera prst="orthographicFront"/>
            <a:lightRig dir="t" rig="twoP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2097162" name="Picture 3" descr="C:\Users\LAB-23\Desktop\7b8f2efd88c888b84b2a4ccb163969f9.jpg"/>
          <p:cNvPicPr>
            <a:picLocks noChangeAspect="1" noChangeArrowheads="1"/>
          </p:cNvPicPr>
          <p:nvPr/>
        </p:nvPicPr>
        <p:blipFill>
          <a:blip xmlns:r="http://schemas.openxmlformats.org/officeDocument/2006/relationships" r:embed="rId2" cstate="print"/>
          <a:srcRect/>
          <a:stretch>
            <a:fillRect/>
          </a:stretch>
        </p:blipFill>
        <p:spPr bwMode="auto">
          <a:xfrm>
            <a:off x="4585252" y="152400"/>
            <a:ext cx="4482548" cy="5257799"/>
          </a:xfrm>
          <a:prstGeom prst="rect"/>
          <a:noFill/>
          <a:ln w="76200">
            <a:solidFill>
              <a:srgbClr val="7030A0"/>
            </a:solidFill>
          </a:ln>
        </p:spPr>
      </p:pic>
      <p:sp>
        <p:nvSpPr>
          <p:cNvPr id="1048612" name="TextBox 3"/>
          <p:cNvSpPr txBox="1"/>
          <p:nvPr/>
        </p:nvSpPr>
        <p:spPr>
          <a:xfrm>
            <a:off x="138357" y="5867400"/>
            <a:ext cx="4267200" cy="1412240"/>
          </a:xfrm>
          <a:prstGeom prst="rect"/>
          <a:noFill/>
        </p:spPr>
        <p:txBody>
          <a:bodyPr rtlCol="0" wrap="square">
            <a:spAutoFit/>
          </a:bodyPr>
          <a:p>
            <a:pPr algn="ctr"/>
            <a:r>
              <a:rPr dirty="0" sz="4400" lang="bn-IN" smtClean="0">
                <a:latin typeface="NikoshBAN" pitchFamily="2" charset="0"/>
                <a:cs typeface="NikoshBAN" pitchFamily="2" charset="0"/>
              </a:rPr>
              <a:t>স্বর্ণ ৭.৫ তোলা হলে।</a:t>
            </a:r>
            <a:endParaRPr dirty="0" sz="4400" lang="en-US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48613" name="TextBox 5"/>
          <p:cNvSpPr txBox="1"/>
          <p:nvPr/>
        </p:nvSpPr>
        <p:spPr>
          <a:xfrm>
            <a:off x="4548858" y="5928954"/>
            <a:ext cx="4114800" cy="1285240"/>
          </a:xfrm>
          <a:prstGeom prst="rect"/>
          <a:noFill/>
        </p:spPr>
        <p:txBody>
          <a:bodyPr rtlCol="0" wrap="square">
            <a:spAutoFit/>
          </a:bodyPr>
          <a:p>
            <a:pPr algn="ctr"/>
            <a:r>
              <a:rPr dirty="0" sz="4000" lang="bn-IN" smtClean="0">
                <a:latin typeface="NikoshBAN" pitchFamily="2" charset="0"/>
                <a:cs typeface="NikoshBAN" pitchFamily="2" charset="0"/>
              </a:rPr>
              <a:t>রৌপ্য ৫২.৫ তোলা হলে।</a:t>
            </a:r>
            <a:endParaRPr dirty="0" sz="4000" lang="en-US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>
                      <p:stCondLst>
                        <p:cond delay="indefinite"/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clickEffect" presetClass="entr" presetID="8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dur="2000" id="7"/>
                                        <p:tgtEl>
                                          <p:spTgt spid="2097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8">
                      <p:stCondLst>
                        <p:cond delay="indefinite"/>
                      </p:stCondLst>
                      <p:childTnLst>
                        <p:par>
                          <p:cTn fill="hold" id="9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10" nodeType="clickEffect" presetClass="entr" presetID="1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dur="500" id="12"/>
                                        <p:tgtEl>
                                          <p:spTgt spid="10486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3">
                      <p:stCondLst>
                        <p:cond delay="indefinite"/>
                      </p:stCondLst>
                      <p:childTnLst>
                        <p:par>
                          <p:cTn fill="hold" id="14">
                            <p:stCondLst>
                              <p:cond delay="0"/>
                            </p:stCondLst>
                            <p:childTnLst>
                              <p:par>
                                <p:cTn fill="hold" id="15" nodeType="clickEffect" presetClass="entr" presetID="8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dur="2000" id="17"/>
                                        <p:tgtEl>
                                          <p:spTgt spid="2097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8">
                      <p:stCondLst>
                        <p:cond delay="indefinite"/>
                      </p:stCondLst>
                      <p:childTnLst>
                        <p:par>
                          <p:cTn fill="hold" id="19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20" nodeType="clickEffect" presetClass="entr" presetID="1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dur="500" id="22"/>
                                        <p:tgtEl>
                                          <p:spTgt spid="10486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612" grpId="0"/>
      <p:bldP spid="104861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46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63" name="Picture 2" descr="C:\Users\LAB-23\Desktop\Taka-326x159.jpg"/>
          <p:cNvPicPr>
            <a:picLocks noChangeAspect="1" noChangeArrowheads="1"/>
          </p:cNvPicPr>
          <p:nvPr/>
        </p:nvPicPr>
        <p:blipFill>
          <a:blip xmlns:r="http://schemas.openxmlformats.org/officeDocument/2006/relationships" r:embed="rId1"/>
          <a:srcRect/>
          <a:stretch>
            <a:fillRect/>
          </a:stretch>
        </p:blipFill>
        <p:spPr bwMode="auto">
          <a:xfrm>
            <a:off x="59709" y="0"/>
            <a:ext cx="9029700" cy="5672456"/>
          </a:xfrm>
          <a:prstGeom prst="rect"/>
          <a:noFill/>
          <a:ln w="76200">
            <a:solidFill>
              <a:srgbClr val="00B050"/>
            </a:solidFill>
          </a:ln>
        </p:spPr>
      </p:pic>
      <p:sp>
        <p:nvSpPr>
          <p:cNvPr id="1048614" name="TextBox 2"/>
          <p:cNvSpPr txBox="1"/>
          <p:nvPr/>
        </p:nvSpPr>
        <p:spPr>
          <a:xfrm>
            <a:off x="509516" y="5672456"/>
            <a:ext cx="8153400" cy="1158240"/>
          </a:xfrm>
          <a:prstGeom prst="rect"/>
          <a:noFill/>
        </p:spPr>
        <p:txBody>
          <a:bodyPr rtlCol="0" wrap="square">
            <a:spAutoFit/>
          </a:bodyPr>
          <a:p>
            <a:pPr algn="ctr"/>
            <a:r>
              <a:rPr dirty="0" sz="3600" lang="bn-IN" smtClean="0">
                <a:latin typeface="NikoshBAN" pitchFamily="2" charset="0"/>
                <a:cs typeface="NikoshBAN" pitchFamily="2" charset="0"/>
              </a:rPr>
              <a:t>বছর শেষে উদ্বৃত্ত সম্পদ টাকার হিসাব করে ২.৫% যাকাত দিতে হয়।</a:t>
            </a:r>
            <a:endParaRPr dirty="0" sz="3600" lang="en-US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>
                      <p:stCondLst>
                        <p:cond delay="indefinite"/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clickEffect" presetClass="entr" presetID="8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dur="2000" id="7"/>
                                        <p:tgtEl>
                                          <p:spTgt spid="2097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8">
                      <p:stCondLst>
                        <p:cond delay="indefinite"/>
                      </p:stCondLst>
                      <p:childTnLst>
                        <p:par>
                          <p:cTn fill="hold" id="9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10" nodeType="clickEffect" presetClass="entr" presetID="1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dur="500" id="12"/>
                                        <p:tgtEl>
                                          <p:spTgt spid="10486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61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47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5" name="TextBox 1"/>
          <p:cNvSpPr txBox="1"/>
          <p:nvPr/>
        </p:nvSpPr>
        <p:spPr>
          <a:xfrm>
            <a:off x="304800" y="15922"/>
            <a:ext cx="8458200" cy="891540"/>
          </a:xfrm>
          <a:prstGeom prst="rect"/>
          <a:noFill/>
        </p:spPr>
        <p:txBody>
          <a:bodyPr rtlCol="0" wrap="square">
            <a:spAutoFit/>
          </a:bodyPr>
          <a:p>
            <a:pPr algn="ctr"/>
            <a:r>
              <a:rPr dirty="0" sz="5400" lang="bn-IN" smtClean="0">
                <a:latin typeface="NikoshBAN" pitchFamily="2" charset="0"/>
                <a:cs typeface="NikoshBAN" pitchFamily="2" charset="0"/>
              </a:rPr>
              <a:t>যাকাত আদায়ের উদ্দেশ্য</a:t>
            </a:r>
            <a:endParaRPr dirty="0" sz="5400" lang="en-US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097164" name="Picture 2"/>
          <p:cNvPicPr>
            <a:picLocks noChangeAspect="1"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>
            <a:off x="76200" y="939251"/>
            <a:ext cx="9035955" cy="5098913"/>
          </a:xfrm>
          <a:prstGeom prst="rect"/>
          <a:ln w="76200">
            <a:solidFill>
              <a:srgbClr val="00B050"/>
            </a:solidFill>
          </a:ln>
        </p:spPr>
      </p:pic>
      <p:sp>
        <p:nvSpPr>
          <p:cNvPr id="1048616" name="TextBox 3"/>
          <p:cNvSpPr txBox="1"/>
          <p:nvPr/>
        </p:nvSpPr>
        <p:spPr>
          <a:xfrm>
            <a:off x="609600" y="6038165"/>
            <a:ext cx="7848600" cy="1285240"/>
          </a:xfrm>
          <a:prstGeom prst="rect"/>
          <a:noFill/>
        </p:spPr>
        <p:txBody>
          <a:bodyPr rtlCol="0" wrap="square">
            <a:spAutoFit/>
          </a:bodyPr>
          <a:p>
            <a:pPr algn="ctr"/>
            <a:r>
              <a:rPr dirty="0" sz="4000" lang="bn-IN" smtClean="0">
                <a:latin typeface="NikoshBAN" pitchFamily="2" charset="0"/>
                <a:cs typeface="NikoshBAN" pitchFamily="2" charset="0"/>
              </a:rPr>
              <a:t>ধনিরা যাকাত দিয়ে গরীবদের স্বাবলম্বি করছে।</a:t>
            </a:r>
            <a:endParaRPr dirty="0" sz="4000" lang="en-US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>
                      <p:stCondLst>
                        <p:cond delay="indefinite"/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clickEffect" presetClass="entr" presetID="8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dur="2000" id="7"/>
                                        <p:tgtEl>
                                          <p:spTgt spid="10486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8">
                      <p:stCondLst>
                        <p:cond delay="indefinite"/>
                      </p:stCondLst>
                      <p:childTnLst>
                        <p:par>
                          <p:cTn fill="hold" id="9">
                            <p:stCondLst>
                              <p:cond delay="0"/>
                            </p:stCondLst>
                            <p:childTnLst>
                              <p:par>
                                <p:cTn fill="hold" id="10" nodeType="clickEffect" presetClass="entr" presetID="8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dur="2000" id="12"/>
                                        <p:tgtEl>
                                          <p:spTgt spid="2097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3">
                      <p:stCondLst>
                        <p:cond delay="indefinite"/>
                      </p:stCondLst>
                      <p:childTnLst>
                        <p:par>
                          <p:cTn fill="hold" id="14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15" nodeType="clickEffect" presetClass="entr" presetID="8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dur="2000" id="17"/>
                                        <p:tgtEl>
                                          <p:spTgt spid="10486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615" grpId="0"/>
      <p:bldP spid="104861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48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7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808038"/>
          </a:xfrm>
        </p:spPr>
        <p:txBody>
          <a:bodyPr>
            <a:noAutofit/>
          </a:bodyPr>
          <a:p>
            <a:r>
              <a:rPr dirty="0" sz="6600" lang="bn-BD" smtClean="0">
                <a:latin typeface="NikoshBAN" pitchFamily="2" charset="0"/>
                <a:cs typeface="NikoshBAN" pitchFamily="2" charset="0"/>
              </a:rPr>
              <a:t>যা</a:t>
            </a:r>
            <a:r>
              <a:rPr dirty="0" sz="6600" lang="bn-IN" smtClean="0">
                <a:latin typeface="NikoshBAN" pitchFamily="2" charset="0"/>
                <a:cs typeface="NikoshBAN" pitchFamily="2" charset="0"/>
              </a:rPr>
              <a:t>কাত আদায়ের উদ্দেশ্য</a:t>
            </a:r>
            <a:endParaRPr dirty="0" sz="6600" lang="en-US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48618" name="TextBox 3"/>
          <p:cNvSpPr txBox="1"/>
          <p:nvPr/>
        </p:nvSpPr>
        <p:spPr>
          <a:xfrm>
            <a:off x="609600" y="2209800"/>
            <a:ext cx="8229600" cy="646331"/>
          </a:xfrm>
          <a:prstGeom prst="rect"/>
          <a:noFill/>
        </p:spPr>
        <p:txBody>
          <a:bodyPr rtlCol="0" wrap="square">
            <a:spAutoFit/>
          </a:bodyPr>
          <a:p>
            <a:r>
              <a:rPr dirty="0" sz="3600" lang="bn-IN" smtClean="0">
                <a:latin typeface="NikoshBAN" pitchFamily="2" charset="0"/>
                <a:cs typeface="NikoshBAN" pitchFamily="2" charset="0"/>
              </a:rPr>
              <a:t>১। কৃপনতা </a:t>
            </a:r>
            <a:r>
              <a:rPr dirty="0" sz="3600" lang="en-US" smtClean="0">
                <a:latin typeface="NikoshBAN" pitchFamily="2" charset="0"/>
                <a:cs typeface="NikoshBAN" pitchFamily="2" charset="0"/>
              </a:rPr>
              <a:t>ও</a:t>
            </a:r>
            <a:r>
              <a:rPr dirty="0" sz="3600" lang="bn-BD" smtClean="0">
                <a:latin typeface="NikoshBAN" pitchFamily="2" charset="0"/>
                <a:cs typeface="NikoshBAN" pitchFamily="2" charset="0"/>
              </a:rPr>
              <a:t> </a:t>
            </a:r>
            <a:r>
              <a:rPr dirty="0" sz="3600" lang="bn-IN" smtClean="0">
                <a:latin typeface="NikoshBAN" pitchFamily="2" charset="0"/>
                <a:cs typeface="NikoshBAN" pitchFamily="2" charset="0"/>
              </a:rPr>
              <a:t>লোভ থেকে মনকে পবিত্র করা।</a:t>
            </a:r>
            <a:endParaRPr dirty="0" sz="3600" lang="en-US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48619" name="TextBox 4"/>
          <p:cNvSpPr txBox="1"/>
          <p:nvPr/>
        </p:nvSpPr>
        <p:spPr>
          <a:xfrm>
            <a:off x="533400" y="2819400"/>
            <a:ext cx="7848600" cy="1158239"/>
          </a:xfrm>
          <a:prstGeom prst="rect"/>
          <a:noFill/>
        </p:spPr>
        <p:txBody>
          <a:bodyPr rtlCol="0" wrap="square">
            <a:spAutoFit/>
          </a:bodyPr>
          <a:p>
            <a:r>
              <a:rPr dirty="0" sz="3600" lang="bn-IN" smtClean="0">
                <a:latin typeface="NikoshBAN" pitchFamily="2" charset="0"/>
                <a:cs typeface="NikoshBAN" pitchFamily="2" charset="0"/>
              </a:rPr>
              <a:t>২। দরিদ্র </a:t>
            </a:r>
            <a:r>
              <a:rPr dirty="0" sz="3600" lang="en-US">
                <a:latin typeface="NikoshBAN" pitchFamily="2" charset="0"/>
                <a:cs typeface="NikoshBAN" pitchFamily="2" charset="0"/>
              </a:rPr>
              <a:t>ও</a:t>
            </a:r>
            <a:r>
              <a:rPr dirty="0" sz="3600" lang="bn-IN" smtClean="0">
                <a:latin typeface="NikoshBAN" pitchFamily="2" charset="0"/>
                <a:cs typeface="NikoshBAN" pitchFamily="2" charset="0"/>
              </a:rPr>
              <a:t> অসহায়দের প্রতি সহানুভূতি প্রকাশ।</a:t>
            </a:r>
            <a:endParaRPr dirty="0" sz="3600" lang="en-US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48620" name="TextBox 5"/>
          <p:cNvSpPr txBox="1"/>
          <p:nvPr/>
        </p:nvSpPr>
        <p:spPr>
          <a:xfrm rot="10800000" flipV="1">
            <a:off x="533400" y="3348787"/>
            <a:ext cx="7315200" cy="646331"/>
          </a:xfrm>
          <a:prstGeom prst="rect"/>
          <a:noFill/>
        </p:spPr>
        <p:txBody>
          <a:bodyPr rtlCol="0" wrap="square">
            <a:spAutoFit/>
          </a:bodyPr>
          <a:p>
            <a:r>
              <a:rPr dirty="0" sz="3600" lang="bn-IN" smtClean="0">
                <a:latin typeface="NikoshBAN" pitchFamily="2" charset="0"/>
                <a:cs typeface="NikoshBAN" pitchFamily="2" charset="0"/>
              </a:rPr>
              <a:t>৩। তাদের প্রয়োজন পুরণ করা।</a:t>
            </a:r>
            <a:endParaRPr dirty="0" sz="3600" lang="en-US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48621" name="TextBox 6"/>
          <p:cNvSpPr txBox="1"/>
          <p:nvPr/>
        </p:nvSpPr>
        <p:spPr>
          <a:xfrm>
            <a:off x="609600" y="3886200"/>
            <a:ext cx="7239000" cy="1158239"/>
          </a:xfrm>
          <a:prstGeom prst="rect"/>
          <a:noFill/>
        </p:spPr>
        <p:txBody>
          <a:bodyPr rtlCol="0" wrap="square">
            <a:spAutoFit/>
          </a:bodyPr>
          <a:p>
            <a:r>
              <a:rPr dirty="0" sz="3600" lang="bn-IN" smtClean="0">
                <a:latin typeface="NikoshBAN" pitchFamily="2" charset="0"/>
                <a:cs typeface="NikoshBAN" pitchFamily="2" charset="0"/>
              </a:rPr>
              <a:t>৪। সাধারণ জনগনের মধ্যে আর্থিক সমতা বিধান।</a:t>
            </a:r>
            <a:endParaRPr dirty="0" sz="3600" lang="en-US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48622" name="TextBox 7"/>
          <p:cNvSpPr txBox="1"/>
          <p:nvPr/>
        </p:nvSpPr>
        <p:spPr>
          <a:xfrm>
            <a:off x="609600" y="4419600"/>
            <a:ext cx="7543800" cy="1158239"/>
          </a:xfrm>
          <a:prstGeom prst="rect"/>
          <a:noFill/>
        </p:spPr>
        <p:txBody>
          <a:bodyPr rtlCol="0" wrap="square">
            <a:spAutoFit/>
          </a:bodyPr>
          <a:p>
            <a:r>
              <a:rPr dirty="0" sz="3600" lang="bn-IN" smtClean="0">
                <a:latin typeface="NikoshBAN" pitchFamily="2" charset="0"/>
                <a:cs typeface="NikoshBAN" pitchFamily="2" charset="0"/>
              </a:rPr>
              <a:t>৫। ধনীদের হাতে সম্পদ পুন্জিভূত হত্তয়া রোধ করা। </a:t>
            </a:r>
            <a:endParaRPr dirty="0" sz="3600" lang="en-US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48623" name="TextBox 8"/>
          <p:cNvSpPr txBox="1"/>
          <p:nvPr/>
        </p:nvSpPr>
        <p:spPr>
          <a:xfrm>
            <a:off x="609600" y="4953000"/>
            <a:ext cx="8153400" cy="646331"/>
          </a:xfrm>
          <a:prstGeom prst="rect"/>
          <a:noFill/>
        </p:spPr>
        <p:txBody>
          <a:bodyPr rtlCol="0" wrap="square">
            <a:spAutoFit/>
          </a:bodyPr>
          <a:p>
            <a:r>
              <a:rPr dirty="0" sz="3600" lang="bn-IN" smtClean="0">
                <a:latin typeface="NikoshBAN" pitchFamily="2" charset="0"/>
                <a:cs typeface="NikoshBAN" pitchFamily="2" charset="0"/>
              </a:rPr>
              <a:t>৬।সম্পদের সুষম ব্যাবহার নিশ্চিত করা। </a:t>
            </a:r>
            <a:endParaRPr dirty="0" sz="3600" lang="en-US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>
                      <p:stCondLst>
                        <p:cond delay="indefinite"/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clickEffect" presetClass="entr" presetID="8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dur="2000" id="7"/>
                                        <p:tgtEl>
                                          <p:spTgt spid="10486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8">
                      <p:stCondLst>
                        <p:cond delay="indefinite"/>
                      </p:stCondLst>
                      <p:childTnLst>
                        <p:par>
                          <p:cTn fill="hold" id="9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10" nodeType="clickEffect" presetClass="entr" presetID="8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dur="2000" id="12"/>
                                        <p:tgtEl>
                                          <p:spTgt spid="10486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3">
                      <p:stCondLst>
                        <p:cond delay="indefinite"/>
                      </p:stCondLst>
                      <p:childTnLst>
                        <p:par>
                          <p:cTn fill="hold" id="14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15" nodeType="clickEffect" presetClass="entr" presetID="8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dur="2000" id="17"/>
                                        <p:tgtEl>
                                          <p:spTgt spid="10486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8">
                      <p:stCondLst>
                        <p:cond delay="indefinite"/>
                      </p:stCondLst>
                      <p:childTnLst>
                        <p:par>
                          <p:cTn fill="hold" id="19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20" nodeType="clickEffect" presetClass="entr" presetID="8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dur="2000" id="22"/>
                                        <p:tgtEl>
                                          <p:spTgt spid="10486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23">
                      <p:stCondLst>
                        <p:cond delay="indefinite"/>
                      </p:stCondLst>
                      <p:childTnLst>
                        <p:par>
                          <p:cTn fill="hold" id="24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25" nodeType="clickEffect" presetClass="entr" presetID="8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dur="2000" id="27"/>
                                        <p:tgtEl>
                                          <p:spTgt spid="10486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28">
                      <p:stCondLst>
                        <p:cond delay="indefinite"/>
                      </p:stCondLst>
                      <p:childTnLst>
                        <p:par>
                          <p:cTn fill="hold" id="29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30" nodeType="clickEffect" presetClass="entr" presetID="8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dur="2000" id="32"/>
                                        <p:tgtEl>
                                          <p:spTgt spid="10486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33">
                      <p:stCondLst>
                        <p:cond delay="indefinite"/>
                      </p:stCondLst>
                      <p:childTnLst>
                        <p:par>
                          <p:cTn fill="hold" id="34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35" nodeType="clickEffect" presetClass="entr" presetID="8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dur="2000" id="37"/>
                                        <p:tgtEl>
                                          <p:spTgt spid="10486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617" grpId="0"/>
      <p:bldP spid="1048618" grpId="0"/>
      <p:bldP spid="1048619" grpId="0"/>
      <p:bldP spid="1048620" grpId="0"/>
      <p:bldP spid="1048621" grpId="0"/>
      <p:bldP spid="1048622" grpId="0"/>
      <p:bldP spid="104862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49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24" name="Title 1"/>
          <p:cNvSpPr>
            <a:spLocks noGrp="1"/>
          </p:cNvSpPr>
          <p:nvPr>
            <p:ph type="title"/>
          </p:nvPr>
        </p:nvSpPr>
        <p:spPr>
          <a:xfrm>
            <a:off x="533400" y="15922"/>
            <a:ext cx="8077200" cy="914400"/>
          </a:xfrm>
        </p:spPr>
        <p:txBody>
          <a:bodyPr>
            <a:noAutofit/>
          </a:bodyPr>
          <a:p>
            <a:r>
              <a:rPr dirty="0" sz="6000" lang="bn-IN" smtClean="0">
                <a:latin typeface="NikoshBAN" pitchFamily="2" charset="0"/>
                <a:cs typeface="NikoshBAN" pitchFamily="2" charset="0"/>
              </a:rPr>
              <a:t>ব্যায়ের খাত সমুহ</a:t>
            </a:r>
            <a:endParaRPr dirty="0" sz="6000" lang="en-US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48625" name="Content Placeholder 2"/>
          <p:cNvSpPr>
            <a:spLocks noGrp="1"/>
          </p:cNvSpPr>
          <p:nvPr>
            <p:ph idx="1"/>
          </p:nvPr>
        </p:nvSpPr>
        <p:spPr>
          <a:xfrm>
            <a:off x="609600" y="861218"/>
            <a:ext cx="8229600" cy="4983163"/>
          </a:xfrm>
        </p:spPr>
        <p:txBody>
          <a:bodyPr>
            <a:normAutofit/>
          </a:bodyPr>
          <a:p>
            <a:pPr>
              <a:buNone/>
            </a:pPr>
            <a:r>
              <a:rPr dirty="0" sz="4800" lang="bn-IN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  </a:t>
            </a:r>
            <a:r>
              <a:rPr dirty="0" sz="4400" lang="bn-IN" smtClean="0">
                <a:latin typeface="NikoshBAN" pitchFamily="2" charset="0"/>
                <a:cs typeface="NikoshBAN" pitchFamily="2" charset="0"/>
              </a:rPr>
              <a:t>১। ফকির, ২। মিসকিন, ৩। </a:t>
            </a:r>
            <a:r>
              <a:rPr dirty="0" sz="4400" lang="bn-IN" smtClean="0">
                <a:latin typeface="NikoshBAN" pitchFamily="2" charset="0"/>
                <a:cs typeface="NikoshBAN" pitchFamily="2" charset="0"/>
              </a:rPr>
              <a:t>ম</a:t>
            </a:r>
            <a:r>
              <a:rPr dirty="0" sz="4400" lang="en-US" smtClean="0">
                <a:latin typeface="NikoshBAN" pitchFamily="2" charset="0"/>
                <a:cs typeface="NikoshBAN" pitchFamily="2" charset="0"/>
              </a:rPr>
              <a:t>ু</a:t>
            </a:r>
            <a:r>
              <a:rPr dirty="0" sz="4400" lang="bn-IN" smtClean="0">
                <a:latin typeface="NikoshBAN" pitchFamily="2" charset="0"/>
                <a:cs typeface="NikoshBAN" pitchFamily="2" charset="0"/>
              </a:rPr>
              <a:t>সাফির</a:t>
            </a:r>
            <a:r>
              <a:rPr dirty="0" sz="4400" lang="bn-IN" smtClean="0">
                <a:latin typeface="NikoshBAN" pitchFamily="2" charset="0"/>
                <a:cs typeface="NikoshBAN" pitchFamily="2" charset="0"/>
              </a:rPr>
              <a:t>, ৪। কর্মচারী, ৫। মন আকৃষ্টকরণ, ৬। দাস মুক্তি, ৭। ঋন মুক্তি  ৮। আল্লাহর রাস্তায় </a:t>
            </a:r>
            <a:endParaRPr dirty="0" sz="4400" lang="en-US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097165" name="Picture 3"/>
          <p:cNvPicPr>
            <a:picLocks noChangeAspect="1"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>
            <a:off x="0" y="2971800"/>
            <a:ext cx="9144000" cy="3886200"/>
          </a:xfrm>
          <a:prstGeom prst="rect"/>
        </p:spPr>
      </p:pic>
    </p:spTree>
  </p:cSld>
  <p:clrMapOvr>
    <a:masterClrMapping/>
  </p:clrMapOvr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>
                      <p:stCondLst>
                        <p:cond delay="indefinite"/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clickEffect" presetClass="entr" presetID="8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dur="2000" id="7"/>
                                        <p:tgtEl>
                                          <p:spTgt spid="10486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8">
                      <p:stCondLst>
                        <p:cond delay="indefinite"/>
                      </p:stCondLst>
                      <p:childTnLst>
                        <p:par>
                          <p:cTn fill="hold" id="9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10" nodeType="clickEffect" presetClass="entr" presetID="8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dur="2000" id="12"/>
                                        <p:tgtEl>
                                          <p:spTgt spid="10486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3">
                      <p:stCondLst>
                        <p:cond delay="indefinite"/>
                      </p:stCondLst>
                      <p:childTnLst>
                        <p:par>
                          <p:cTn fill="hold" id="14">
                            <p:stCondLst>
                              <p:cond delay="0"/>
                            </p:stCondLst>
                            <p:childTnLst>
                              <p:par>
                                <p:cTn fill="hold" id="15" nodeType="clickEffect" presetClass="entr" presetID="8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dur="2000" id="17"/>
                                        <p:tgtEl>
                                          <p:spTgt spid="2097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624" grpId="0"/>
      <p:bldP spid="1048625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5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34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>
            <a:noAutofit/>
          </a:bodyPr>
          <a:p>
            <a:r>
              <a:rPr dirty="0" sz="9600" lang="bn-IN" smtClean="0">
                <a:latin typeface="NikoshBAN" pitchFamily="2" charset="0"/>
                <a:cs typeface="NikoshBAN" pitchFamily="2" charset="0"/>
              </a:rPr>
              <a:t>পার্থক্য</a:t>
            </a:r>
            <a:endParaRPr dirty="0" sz="9600" lang="en-US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48635" name="Text Placeholder 2"/>
          <p:cNvSpPr>
            <a:spLocks noGrp="1"/>
          </p:cNvSpPr>
          <p:nvPr>
            <p:ph type="body" idx="1"/>
          </p:nvPr>
        </p:nvSpPr>
        <p:spPr>
          <a:xfrm>
            <a:off x="533400" y="1447800"/>
            <a:ext cx="4040188" cy="639762"/>
          </a:xfrm>
        </p:spPr>
        <p:txBody>
          <a:bodyPr>
            <a:noAutofit/>
          </a:bodyPr>
          <a:p>
            <a:pPr algn="ctr"/>
            <a:r>
              <a:rPr dirty="0" sz="4800" lang="bn-BD" smtClean="0">
                <a:latin typeface="NikoshBAN" pitchFamily="2" charset="0"/>
                <a:cs typeface="NikoshBAN" pitchFamily="2" charset="0"/>
              </a:rPr>
              <a:t>যা</a:t>
            </a:r>
            <a:r>
              <a:rPr dirty="0" sz="4800" lang="bn-IN" smtClean="0">
                <a:latin typeface="NikoshBAN" pitchFamily="2" charset="0"/>
                <a:cs typeface="NikoshBAN" pitchFamily="2" charset="0"/>
              </a:rPr>
              <a:t>কাত</a:t>
            </a:r>
            <a:endParaRPr dirty="0" sz="4800" lang="en-US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48636" name="Text Placeholder 4"/>
          <p:cNvSpPr>
            <a:spLocks noGrp="1"/>
          </p:cNvSpPr>
          <p:nvPr>
            <p:ph type="body" sz="quarter" idx="3"/>
          </p:nvPr>
        </p:nvSpPr>
        <p:spPr/>
        <p:txBody>
          <a:bodyPr>
            <a:noAutofit/>
          </a:bodyPr>
          <a:p>
            <a:pPr algn="ctr"/>
            <a:r>
              <a:rPr dirty="0" sz="4800" lang="bn-IN" smtClean="0">
                <a:latin typeface="NikoshBAN" pitchFamily="2" charset="0"/>
                <a:cs typeface="NikoshBAN" pitchFamily="2" charset="0"/>
              </a:rPr>
              <a:t>ট্যাক্স</a:t>
            </a:r>
            <a:endParaRPr dirty="0" sz="3600" lang="en-US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48637" name="TextBox 8"/>
          <p:cNvSpPr txBox="1"/>
          <p:nvPr/>
        </p:nvSpPr>
        <p:spPr>
          <a:xfrm>
            <a:off x="533400" y="2362200"/>
            <a:ext cx="3733800" cy="1691640"/>
          </a:xfrm>
          <a:prstGeom prst="rect"/>
          <a:noFill/>
        </p:spPr>
        <p:txBody>
          <a:bodyPr rtlCol="0" wrap="square">
            <a:spAutoFit/>
          </a:bodyPr>
          <a:p>
            <a:r>
              <a:rPr dirty="0" sz="3600" lang="bn-IN" smtClean="0">
                <a:latin typeface="NikoshBAN" pitchFamily="2" charset="0"/>
                <a:cs typeface="NikoshBAN" pitchFamily="2" charset="0"/>
              </a:rPr>
              <a:t>১। আল্লাহ কতৃক নির্ধিত ত্ত ফরজ বিধান।</a:t>
            </a:r>
            <a:endParaRPr dirty="0" sz="3600" lang="en-US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48638" name="TextBox 9"/>
          <p:cNvSpPr txBox="1"/>
          <p:nvPr/>
        </p:nvSpPr>
        <p:spPr>
          <a:xfrm>
            <a:off x="533400" y="3657600"/>
            <a:ext cx="3733800" cy="1691640"/>
          </a:xfrm>
          <a:prstGeom prst="rect"/>
          <a:noFill/>
        </p:spPr>
        <p:txBody>
          <a:bodyPr rtlCol="0" wrap="square">
            <a:spAutoFit/>
          </a:bodyPr>
          <a:p>
            <a:r>
              <a:rPr dirty="0" sz="3600" lang="bn-IN" smtClean="0">
                <a:latin typeface="NikoshBAN" pitchFamily="2" charset="0"/>
                <a:cs typeface="NikoshBAN" pitchFamily="2" charset="0"/>
              </a:rPr>
              <a:t>২। যা নির্ধারিত খাতে ব্যায় করতে হয়।</a:t>
            </a:r>
            <a:endParaRPr dirty="0" sz="3600" lang="en-US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48639" name="TextBox 10"/>
          <p:cNvSpPr txBox="1"/>
          <p:nvPr/>
        </p:nvSpPr>
        <p:spPr>
          <a:xfrm>
            <a:off x="533400" y="5029200"/>
            <a:ext cx="3429000" cy="1158240"/>
          </a:xfrm>
          <a:prstGeom prst="rect"/>
          <a:noFill/>
        </p:spPr>
        <p:txBody>
          <a:bodyPr rtlCol="0" wrap="square">
            <a:spAutoFit/>
          </a:bodyPr>
          <a:p>
            <a:r>
              <a:rPr dirty="0" sz="3600" lang="bn-IN" smtClean="0">
                <a:latin typeface="NikoshBAN" pitchFamily="2" charset="0"/>
                <a:cs typeface="NikoshBAN" pitchFamily="2" charset="0"/>
              </a:rPr>
              <a:t>৩। যার পরিমান। নির্ধারিত</a:t>
            </a:r>
            <a:endParaRPr dirty="0" sz="3600" lang="en-US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48640" name="TextBox 12"/>
          <p:cNvSpPr txBox="1"/>
          <p:nvPr/>
        </p:nvSpPr>
        <p:spPr>
          <a:xfrm>
            <a:off x="4724400" y="2362200"/>
            <a:ext cx="3962400" cy="2758440"/>
          </a:xfrm>
          <a:prstGeom prst="rect"/>
          <a:noFill/>
        </p:spPr>
        <p:txBody>
          <a:bodyPr rtlCol="0" wrap="square">
            <a:spAutoFit/>
          </a:bodyPr>
          <a:p>
            <a:r>
              <a:rPr dirty="0" sz="3600" lang="bn-IN" smtClean="0">
                <a:latin typeface="NikoshBAN" pitchFamily="2" charset="0"/>
                <a:cs typeface="NikoshBAN" pitchFamily="2" charset="0"/>
              </a:rPr>
              <a:t>১। রাষ্ঠ্রিয় কতৃপক্ষের নির্দেশ অনুযায়ী। আদায়যোগ্য চান্দা বা কর</a:t>
            </a:r>
            <a:endParaRPr dirty="0" sz="3600" lang="en-US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48641" name="TextBox 13"/>
          <p:cNvSpPr txBox="1"/>
          <p:nvPr/>
        </p:nvSpPr>
        <p:spPr>
          <a:xfrm>
            <a:off x="4724400" y="5105400"/>
            <a:ext cx="3581400" cy="1158240"/>
          </a:xfrm>
          <a:prstGeom prst="rect"/>
          <a:noFill/>
        </p:spPr>
        <p:txBody>
          <a:bodyPr rtlCol="0" wrap="square">
            <a:spAutoFit/>
          </a:bodyPr>
          <a:p>
            <a:r>
              <a:rPr dirty="0" sz="3600" lang="en-US">
                <a:latin typeface="NikoshBAN" pitchFamily="2" charset="0"/>
                <a:cs typeface="NikoshBAN" pitchFamily="2" charset="0"/>
              </a:rPr>
              <a:t>৩</a:t>
            </a:r>
            <a:r>
              <a:rPr dirty="0" sz="3600" lang="bn-IN" smtClean="0">
                <a:latin typeface="NikoshBAN" pitchFamily="2" charset="0"/>
                <a:cs typeface="NikoshBAN" pitchFamily="2" charset="0"/>
              </a:rPr>
              <a:t>। যার পরিমান পরিবর্তন যোগ্য।</a:t>
            </a:r>
            <a:endParaRPr dirty="0" sz="3600" lang="en-US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48642" name="TextBox 11"/>
          <p:cNvSpPr txBox="1"/>
          <p:nvPr/>
        </p:nvSpPr>
        <p:spPr>
          <a:xfrm>
            <a:off x="4631709" y="4116526"/>
            <a:ext cx="4114800" cy="1158240"/>
          </a:xfrm>
          <a:prstGeom prst="rect"/>
          <a:noFill/>
        </p:spPr>
        <p:txBody>
          <a:bodyPr rtlCol="0" wrap="square">
            <a:spAutoFit/>
          </a:bodyPr>
          <a:p>
            <a:r>
              <a:rPr dirty="0" sz="3600" lang="en-US" smtClean="0">
                <a:latin typeface="NikoshBAN" pitchFamily="2" charset="0"/>
                <a:cs typeface="NikoshBAN" pitchFamily="2" charset="0"/>
              </a:rPr>
              <a:t>২। </a:t>
            </a:r>
            <a:r>
              <a:rPr dirty="0" sz="3600" lang="bn-IN" smtClean="0">
                <a:latin typeface="NikoshBAN" pitchFamily="2" charset="0"/>
                <a:cs typeface="NikoshBAN" pitchFamily="2" charset="0"/>
              </a:rPr>
              <a:t>যার নির্ধারিত কোন খাত নাই।</a:t>
            </a:r>
            <a:endParaRPr dirty="0" sz="3600" lang="en-US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>
                      <p:stCondLst>
                        <p:cond delay="indefinite"/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clickEffect" presetClass="entr" presetID="8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dur="2000" id="7"/>
                                        <p:tgtEl>
                                          <p:spTgt spid="10486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8">
                      <p:stCondLst>
                        <p:cond delay="indefinite"/>
                      </p:stCondLst>
                      <p:childTnLst>
                        <p:par>
                          <p:cTn fill="hold" id="9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10" nodeType="clickEffect" presetClass="entr" presetID="8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dur="2000" id="12"/>
                                        <p:tgtEl>
                                          <p:spTgt spid="10486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3">
                      <p:stCondLst>
                        <p:cond delay="indefinite"/>
                      </p:stCondLst>
                      <p:childTnLst>
                        <p:par>
                          <p:cTn fill="hold" id="14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15" nodeType="clickEffect" presetClass="entr" presetID="8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dur="2000" id="17"/>
                                        <p:tgtEl>
                                          <p:spTgt spid="10486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8">
                      <p:stCondLst>
                        <p:cond delay="indefinite"/>
                      </p:stCondLst>
                      <p:childTnLst>
                        <p:par>
                          <p:cTn fill="hold" id="19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20" nodeType="clickEffect" presetClass="entr" presetID="8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dur="2000" id="22"/>
                                        <p:tgtEl>
                                          <p:spTgt spid="10486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23">
                      <p:stCondLst>
                        <p:cond delay="indefinite"/>
                      </p:stCondLst>
                      <p:childTnLst>
                        <p:par>
                          <p:cTn fill="hold" id="24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25" nodeType="clickEffect" presetClass="entr" presetID="8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dur="2000" id="27"/>
                                        <p:tgtEl>
                                          <p:spTgt spid="10486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28">
                      <p:stCondLst>
                        <p:cond delay="indefinite"/>
                      </p:stCondLst>
                      <p:childTnLst>
                        <p:par>
                          <p:cTn fill="hold" id="29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30" nodeType="clickEffect" presetClass="entr" presetID="8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dur="2000" id="32"/>
                                        <p:tgtEl>
                                          <p:spTgt spid="10486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33">
                      <p:stCondLst>
                        <p:cond delay="indefinite"/>
                      </p:stCondLst>
                      <p:childTnLst>
                        <p:par>
                          <p:cTn fill="hold" id="34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35" nodeType="clickEffect" presetClass="entr" presetID="8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dur="2000" id="37"/>
                                        <p:tgtEl>
                                          <p:spTgt spid="10486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38">
                      <p:stCondLst>
                        <p:cond delay="indefinite"/>
                      </p:stCondLst>
                      <p:childTnLst>
                        <p:par>
                          <p:cTn fill="hold" id="39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40" nodeType="clickEffect" presetClass="entr" presetID="8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dur="2000" id="42"/>
                                        <p:tgtEl>
                                          <p:spTgt spid="10486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43">
                      <p:stCondLst>
                        <p:cond delay="indefinite"/>
                      </p:stCondLst>
                      <p:childTnLst>
                        <p:par>
                          <p:cTn fill="hold" id="44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45" nodeType="clickEffect" presetClass="entr" presetID="8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dur="2000" id="47"/>
                                        <p:tgtEl>
                                          <p:spTgt spid="10486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634" grpId="0"/>
      <p:bldP spid="1048635" grpId="0" build="p"/>
      <p:bldP spid="1048636" grpId="0" build="p"/>
      <p:bldP spid="1048637" grpId="0"/>
      <p:bldP spid="1048638" grpId="0"/>
      <p:bldP spid="1048639" grpId="0"/>
      <p:bldP spid="1048640" grpId="0"/>
      <p:bldP spid="1048641" grpId="0"/>
      <p:bldP spid="104864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5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43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p>
            <a:r>
              <a:rPr dirty="0" sz="6000" lang="bn-IN" smtClean="0">
                <a:latin typeface="NikoshBAN" pitchFamily="2" charset="0"/>
                <a:cs typeface="NikoshBAN" pitchFamily="2" charset="0"/>
              </a:rPr>
              <a:t>মুল্যায়ন</a:t>
            </a:r>
            <a:endParaRPr dirty="0" sz="6000" lang="en-US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48644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p>
            <a:pPr>
              <a:buNone/>
            </a:pPr>
            <a:r>
              <a:rPr dirty="0" sz="3600" lang="bn-IN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dirty="0" sz="4000" lang="bn-IN" smtClean="0">
                <a:latin typeface="NikoshBAN" pitchFamily="2" charset="0"/>
                <a:cs typeface="NikoshBAN" pitchFamily="2" charset="0"/>
              </a:rPr>
              <a:t>১। </a:t>
            </a:r>
            <a:r>
              <a:rPr dirty="0" sz="4000" lang="en-US" err="1" smtClean="0">
                <a:latin typeface="NikoshBAN" pitchFamily="2" charset="0"/>
                <a:cs typeface="NikoshBAN" pitchFamily="2" charset="0"/>
              </a:rPr>
              <a:t>যা</a:t>
            </a:r>
            <a:r>
              <a:rPr dirty="0" sz="4000" lang="bn-IN" smtClean="0">
                <a:latin typeface="NikoshBAN" pitchFamily="2" charset="0"/>
                <a:cs typeface="NikoshBAN" pitchFamily="2" charset="0"/>
              </a:rPr>
              <a:t>কাত আদায়ের হুকুম কি ?</a:t>
            </a:r>
            <a:endParaRPr dirty="0" sz="4000" lang="en-US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48645" name="TextBox 3"/>
          <p:cNvSpPr txBox="1"/>
          <p:nvPr/>
        </p:nvSpPr>
        <p:spPr>
          <a:xfrm>
            <a:off x="533400" y="2286000"/>
            <a:ext cx="8153400" cy="707886"/>
          </a:xfrm>
          <a:prstGeom prst="rect"/>
          <a:noFill/>
        </p:spPr>
        <p:txBody>
          <a:bodyPr rtlCol="0" wrap="square">
            <a:spAutoFit/>
          </a:bodyPr>
          <a:p>
            <a:r>
              <a:rPr dirty="0" sz="4000" lang="bn-IN" smtClean="0">
                <a:latin typeface="NikoshBAN" pitchFamily="2" charset="0"/>
                <a:cs typeface="NikoshBAN" pitchFamily="2" charset="0"/>
              </a:rPr>
              <a:t>২। </a:t>
            </a:r>
            <a:r>
              <a:rPr dirty="0" sz="4000" lang="en-US" err="1" smtClean="0">
                <a:latin typeface="NikoshBAN" pitchFamily="2" charset="0"/>
                <a:cs typeface="NikoshBAN" pitchFamily="2" charset="0"/>
              </a:rPr>
              <a:t>যা</a:t>
            </a:r>
            <a:r>
              <a:rPr dirty="0" sz="4000" lang="bn-IN" smtClean="0">
                <a:latin typeface="NikoshBAN" pitchFamily="2" charset="0"/>
                <a:cs typeface="NikoshBAN" pitchFamily="2" charset="0"/>
              </a:rPr>
              <a:t>কাত কাদের অধিকার ?</a:t>
            </a:r>
            <a:endParaRPr dirty="0" sz="4000" lang="en-US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48646" name="TextBox 4"/>
          <p:cNvSpPr txBox="1"/>
          <p:nvPr/>
        </p:nvSpPr>
        <p:spPr>
          <a:xfrm>
            <a:off x="457200" y="2971800"/>
            <a:ext cx="7315200" cy="1285240"/>
          </a:xfrm>
          <a:prstGeom prst="rect"/>
          <a:noFill/>
        </p:spPr>
        <p:txBody>
          <a:bodyPr rtlCol="0" wrap="square">
            <a:spAutoFit/>
          </a:bodyPr>
          <a:p>
            <a:r>
              <a:rPr dirty="0" sz="3600" lang="bn-IN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dirty="0" sz="4000" lang="bn-IN" smtClean="0">
                <a:latin typeface="NikoshBAN" pitchFamily="2" charset="0"/>
                <a:cs typeface="NikoshBAN" pitchFamily="2" charset="0"/>
              </a:rPr>
              <a:t>৩। ধনীদের প্রতি </a:t>
            </a:r>
            <a:r>
              <a:rPr dirty="0" sz="4000" lang="en-US" err="1" smtClean="0">
                <a:latin typeface="NikoshBAN" pitchFamily="2" charset="0"/>
                <a:cs typeface="NikoshBAN" pitchFamily="2" charset="0"/>
              </a:rPr>
              <a:t>যা</a:t>
            </a:r>
            <a:r>
              <a:rPr dirty="0" sz="4000" lang="bn-IN" smtClean="0">
                <a:latin typeface="NikoshBAN" pitchFamily="2" charset="0"/>
                <a:cs typeface="NikoshBAN" pitchFamily="2" charset="0"/>
              </a:rPr>
              <a:t>কাত ফরজ করার </a:t>
            </a:r>
            <a:r>
              <a:rPr dirty="0" sz="4000" lang="bn-IN" smtClean="0">
                <a:latin typeface="NikoshBAN" pitchFamily="2" charset="0"/>
                <a:cs typeface="NikoshBAN" pitchFamily="2" charset="0"/>
              </a:rPr>
              <a:t>ক</a:t>
            </a:r>
            <a:r>
              <a:rPr dirty="0" sz="4000" lang="en-US" smtClean="0">
                <a:latin typeface="NikoshBAN" pitchFamily="2" charset="0"/>
                <a:cs typeface="NikoshBAN" pitchFamily="2" charset="0"/>
              </a:rPr>
              <a:t>া</a:t>
            </a:r>
            <a:r>
              <a:rPr dirty="0" sz="4000" lang="bn-IN" smtClean="0">
                <a:latin typeface="NikoshBAN" pitchFamily="2" charset="0"/>
                <a:cs typeface="NikoshBAN" pitchFamily="2" charset="0"/>
              </a:rPr>
              <a:t>রণ </a:t>
            </a:r>
            <a:r>
              <a:rPr dirty="0" sz="4000" lang="en-US" smtClean="0">
                <a:latin typeface="NikoshBAN" pitchFamily="2" charset="0"/>
                <a:cs typeface="NikoshBAN" pitchFamily="2" charset="0"/>
              </a:rPr>
              <a:t>  </a:t>
            </a:r>
            <a:r>
              <a:rPr dirty="0" sz="4000" lang="bn-IN" smtClean="0">
                <a:latin typeface="NikoshBAN" pitchFamily="2" charset="0"/>
                <a:cs typeface="NikoshBAN" pitchFamily="2" charset="0"/>
              </a:rPr>
              <a:t>কি ?</a:t>
            </a:r>
            <a:endParaRPr dirty="0" sz="4000" lang="en-US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48647" name="TextBox 5"/>
          <p:cNvSpPr txBox="1"/>
          <p:nvPr/>
        </p:nvSpPr>
        <p:spPr>
          <a:xfrm>
            <a:off x="457200" y="4287051"/>
            <a:ext cx="7696200" cy="707886"/>
          </a:xfrm>
          <a:prstGeom prst="rect"/>
          <a:noFill/>
        </p:spPr>
        <p:txBody>
          <a:bodyPr rtlCol="0" wrap="square">
            <a:spAutoFit/>
          </a:bodyPr>
          <a:p>
            <a:r>
              <a:rPr dirty="0" sz="3600" lang="bn-IN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dirty="0" sz="4000" lang="bn-IN" smtClean="0">
                <a:latin typeface="NikoshBAN" pitchFamily="2" charset="0"/>
                <a:cs typeface="NikoshBAN" pitchFamily="2" charset="0"/>
              </a:rPr>
              <a:t>৪। </a:t>
            </a:r>
            <a:r>
              <a:rPr dirty="0" sz="4000" lang="en-US" err="1" smtClean="0">
                <a:latin typeface="NikoshBAN" pitchFamily="2" charset="0"/>
                <a:cs typeface="NikoshBAN" pitchFamily="2" charset="0"/>
              </a:rPr>
              <a:t>যা</a:t>
            </a:r>
            <a:r>
              <a:rPr dirty="0" sz="4000" lang="bn-IN" smtClean="0">
                <a:latin typeface="NikoshBAN" pitchFamily="2" charset="0"/>
                <a:cs typeface="NikoshBAN" pitchFamily="2" charset="0"/>
              </a:rPr>
              <a:t>কাতের খাত সমুহ কয়টি ?</a:t>
            </a:r>
            <a:endParaRPr dirty="0" sz="4000" lang="en-US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>
                      <p:stCondLst>
                        <p:cond delay="indefinite"/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clickEffect" presetClass="entr" presetID="9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dur="500" id="7"/>
                                        <p:tgtEl>
                                          <p:spTgt spid="10486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8">
                      <p:stCondLst>
                        <p:cond delay="indefinite"/>
                      </p:stCondLst>
                      <p:childTnLst>
                        <p:par>
                          <p:cTn fill="hold" id="9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10" nodeType="clickEffect" presetClass="entr" presetID="8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dur="2000" id="12"/>
                                        <p:tgtEl>
                                          <p:spTgt spid="10486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3">
                      <p:stCondLst>
                        <p:cond delay="indefinite"/>
                      </p:stCondLst>
                      <p:childTnLst>
                        <p:par>
                          <p:cTn fill="hold" id="14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15" nodeType="clickEffect" presetClass="entr" presetID="8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dur="2000" id="17"/>
                                        <p:tgtEl>
                                          <p:spTgt spid="10486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8">
                      <p:stCondLst>
                        <p:cond delay="indefinite"/>
                      </p:stCondLst>
                      <p:childTnLst>
                        <p:par>
                          <p:cTn fill="hold" id="19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20" nodeType="clickEffect" presetClass="entr" presetID="8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dur="2000" id="22"/>
                                        <p:tgtEl>
                                          <p:spTgt spid="10486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23">
                      <p:stCondLst>
                        <p:cond delay="indefinite"/>
                      </p:stCondLst>
                      <p:childTnLst>
                        <p:par>
                          <p:cTn fill="hold" id="24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25" nodeType="clickEffect" presetClass="entr" presetID="8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dur="2000" id="27"/>
                                        <p:tgtEl>
                                          <p:spTgt spid="10486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643" grpId="0"/>
      <p:bldP spid="1048644" grpId="0" build="p"/>
      <p:bldP spid="1048645" grpId="0"/>
      <p:bldP spid="1048646" grpId="0"/>
      <p:bldP spid="104864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53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48" name="TextBox 1"/>
          <p:cNvSpPr txBox="1"/>
          <p:nvPr/>
        </p:nvSpPr>
        <p:spPr>
          <a:xfrm>
            <a:off x="685800" y="76200"/>
            <a:ext cx="8229600" cy="1170940"/>
          </a:xfrm>
          <a:prstGeom prst="rect"/>
          <a:noFill/>
        </p:spPr>
        <p:txBody>
          <a:bodyPr rtlCol="0" wrap="square">
            <a:spAutoFit/>
          </a:bodyPr>
          <a:p>
            <a:pPr algn="ctr"/>
            <a:r>
              <a:rPr dirty="0" sz="7200" lang="en-US" err="1" smtClean="0">
                <a:latin typeface="NikoshBAN" pitchFamily="2" charset="0"/>
                <a:cs typeface="NikoshBAN" pitchFamily="2" charset="0"/>
              </a:rPr>
              <a:t>বাড়ীর</a:t>
            </a:r>
            <a:r>
              <a:rPr dirty="0" sz="7200" lang="en-US" smtClean="0">
                <a:latin typeface="NikoshBAN" pitchFamily="2" charset="0"/>
                <a:cs typeface="NikoshBAN" pitchFamily="2" charset="0"/>
              </a:rPr>
              <a:t> </a:t>
            </a:r>
            <a:r>
              <a:rPr dirty="0" sz="7200" lang="en-US" err="1" smtClean="0">
                <a:latin typeface="NikoshBAN" pitchFamily="2" charset="0"/>
                <a:cs typeface="NikoshBAN" pitchFamily="2" charset="0"/>
              </a:rPr>
              <a:t>কাজ</a:t>
            </a:r>
            <a:endParaRPr dirty="0" sz="7200" lang="en-US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48649" name="TextBox 2"/>
          <p:cNvSpPr txBox="1"/>
          <p:nvPr/>
        </p:nvSpPr>
        <p:spPr>
          <a:xfrm>
            <a:off x="-304800" y="5287273"/>
            <a:ext cx="9448800" cy="769441"/>
          </a:xfrm>
          <a:prstGeom prst="rect"/>
          <a:noFill/>
        </p:spPr>
        <p:txBody>
          <a:bodyPr rtlCol="0" wrap="square">
            <a:spAutoFit/>
          </a:bodyPr>
          <a:p>
            <a:pPr algn="ctr"/>
            <a:r>
              <a:rPr dirty="0" sz="3600" lang="en-US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  </a:t>
            </a:r>
            <a:r>
              <a:rPr dirty="0" sz="4400" lang="en-US" smtClean="0">
                <a:latin typeface="NikoshBAN" pitchFamily="2" charset="0"/>
                <a:cs typeface="NikoshBAN" pitchFamily="2" charset="0"/>
              </a:rPr>
              <a:t>1।</a:t>
            </a:r>
            <a:r>
              <a:rPr dirty="0" sz="4400" lang="en-US">
                <a:latin typeface="NikoshBAN" pitchFamily="2" charset="0"/>
                <a:cs typeface="NikoshBAN" pitchFamily="2" charset="0"/>
              </a:rPr>
              <a:t> </a:t>
            </a:r>
            <a:r>
              <a:rPr dirty="0" sz="4400" lang="en-US" err="1" smtClean="0">
                <a:latin typeface="NikoshBAN" pitchFamily="2" charset="0"/>
                <a:cs typeface="NikoshBAN" pitchFamily="2" charset="0"/>
              </a:rPr>
              <a:t>যাকাত</a:t>
            </a:r>
            <a:r>
              <a:rPr dirty="0" sz="4400" lang="en-US" smtClean="0">
                <a:latin typeface="NikoshBAN" pitchFamily="2" charset="0"/>
                <a:cs typeface="NikoshBAN" pitchFamily="2" charset="0"/>
              </a:rPr>
              <a:t> </a:t>
            </a:r>
            <a:r>
              <a:rPr dirty="0" sz="4400" lang="en-US" err="1" smtClean="0">
                <a:latin typeface="NikoshBAN" pitchFamily="2" charset="0"/>
                <a:cs typeface="NikoshBAN" pitchFamily="2" charset="0"/>
              </a:rPr>
              <a:t>আদায়</a:t>
            </a:r>
            <a:r>
              <a:rPr dirty="0" sz="4400" lang="en-US" smtClean="0">
                <a:latin typeface="NikoshBAN" pitchFamily="2" charset="0"/>
                <a:cs typeface="NikoshBAN" pitchFamily="2" charset="0"/>
              </a:rPr>
              <a:t> </a:t>
            </a:r>
            <a:r>
              <a:rPr dirty="0" sz="4400" lang="en-US" err="1" smtClean="0">
                <a:latin typeface="NikoshBAN" pitchFamily="2" charset="0"/>
                <a:cs typeface="NikoshBAN" pitchFamily="2" charset="0"/>
              </a:rPr>
              <a:t>না</a:t>
            </a:r>
            <a:r>
              <a:rPr dirty="0" sz="4400" lang="en-US" smtClean="0">
                <a:latin typeface="NikoshBAN" pitchFamily="2" charset="0"/>
                <a:cs typeface="NikoshBAN" pitchFamily="2" charset="0"/>
              </a:rPr>
              <a:t> </a:t>
            </a:r>
            <a:r>
              <a:rPr dirty="0" sz="4400" lang="en-US" err="1" smtClean="0">
                <a:latin typeface="NikoshBAN" pitchFamily="2" charset="0"/>
                <a:cs typeface="NikoshBAN" pitchFamily="2" charset="0"/>
              </a:rPr>
              <a:t>করার</a:t>
            </a:r>
            <a:r>
              <a:rPr dirty="0" sz="4400" lang="en-US" smtClean="0">
                <a:latin typeface="NikoshBAN" pitchFamily="2" charset="0"/>
                <a:cs typeface="NikoshBAN" pitchFamily="2" charset="0"/>
              </a:rPr>
              <a:t> </a:t>
            </a:r>
            <a:r>
              <a:rPr dirty="0" sz="4400" lang="en-US" err="1" smtClean="0">
                <a:latin typeface="NikoshBAN" pitchFamily="2" charset="0"/>
                <a:cs typeface="NikoshBAN" pitchFamily="2" charset="0"/>
              </a:rPr>
              <a:t>পরিনতি</a:t>
            </a:r>
            <a:r>
              <a:rPr dirty="0" sz="4400" lang="bn-BD">
                <a:latin typeface="NikoshBAN" pitchFamily="2" charset="0"/>
                <a:cs typeface="NikoshBAN" pitchFamily="2" charset="0"/>
              </a:rPr>
              <a:t> </a:t>
            </a:r>
            <a:r>
              <a:rPr dirty="0" sz="4400" lang="bn-BD" smtClean="0">
                <a:latin typeface="NikoshBAN" pitchFamily="2" charset="0"/>
                <a:cs typeface="NikoshBAN" pitchFamily="2" charset="0"/>
              </a:rPr>
              <a:t>কি?</a:t>
            </a:r>
            <a:endParaRPr dirty="0" sz="4400" lang="en-US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48650" name="TextBox 5"/>
          <p:cNvSpPr txBox="1"/>
          <p:nvPr/>
        </p:nvSpPr>
        <p:spPr>
          <a:xfrm>
            <a:off x="133066" y="6019800"/>
            <a:ext cx="8763000" cy="1412240"/>
          </a:xfrm>
          <a:prstGeom prst="rect"/>
          <a:noFill/>
        </p:spPr>
        <p:txBody>
          <a:bodyPr rtlCol="0" wrap="square">
            <a:spAutoFit/>
          </a:bodyPr>
          <a:p>
            <a:pPr algn="ctr"/>
            <a:r>
              <a:rPr dirty="0" sz="4400" lang="en-US" smtClean="0">
                <a:latin typeface="NikoshBAN" pitchFamily="2" charset="0"/>
                <a:cs typeface="NikoshBAN" pitchFamily="2" charset="0"/>
              </a:rPr>
              <a:t>২।</a:t>
            </a:r>
            <a:r>
              <a:rPr dirty="0" sz="4400" lang="bn-IN" smtClean="0">
                <a:latin typeface="NikoshBAN" pitchFamily="2" charset="0"/>
                <a:cs typeface="NikoshBAN" pitchFamily="2" charset="0"/>
              </a:rPr>
              <a:t> আদর্শ সমাজ গঠনে যাকাতের ভূমিকা।</a:t>
            </a:r>
            <a:endParaRPr dirty="0" sz="4400" lang="en-US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097166" name="Picture 2" descr="E:\All Photo\New folder\IMG_20170403_181633.jpg"/>
          <p:cNvPicPr>
            <a:picLocks noChangeAspect="1" noChangeArrowheads="1"/>
          </p:cNvPicPr>
          <p:nvPr/>
        </p:nvPicPr>
        <p:blipFill>
          <a:blip xmlns:r="http://schemas.openxmlformats.org/officeDocument/2006/relationships" r:embed="rId1" cstate="print"/>
          <a:srcRect/>
          <a:stretch>
            <a:fillRect/>
          </a:stretch>
        </p:blipFill>
        <p:spPr bwMode="auto">
          <a:xfrm>
            <a:off x="712763" y="1140268"/>
            <a:ext cx="7848600" cy="4169279"/>
          </a:xfrm>
          <a:prstGeom prst="rect"/>
          <a:noFill/>
          <a:ln w="76200">
            <a:solidFill>
              <a:schemeClr val="accent6">
                <a:lumMod val="50000"/>
              </a:schemeClr>
            </a:solidFill>
          </a:ln>
        </p:spPr>
      </p:pic>
    </p:spTree>
  </p:cSld>
  <p:clrMapOvr>
    <a:masterClrMapping/>
  </p:clrMapOvr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>
                      <p:stCondLst>
                        <p:cond delay="indefinite"/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clickEffect" presetClass="entr" presetID="1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dur="500" id="7"/>
                                        <p:tgtEl>
                                          <p:spTgt spid="10486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8">
                      <p:stCondLst>
                        <p:cond delay="indefinite"/>
                      </p:stCondLst>
                      <p:childTnLst>
                        <p:par>
                          <p:cTn fill="hold" id="9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10" nodeType="clickEffect" presetClass="entr" presetID="1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dur="500" id="12"/>
                                        <p:tgtEl>
                                          <p:spTgt spid="10486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3">
                      <p:stCondLst>
                        <p:cond delay="indefinite"/>
                      </p:stCondLst>
                      <p:childTnLst>
                        <p:par>
                          <p:cTn fill="hold" id="14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15" nodeType="clickEffect" presetClass="entr" presetID="1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dur="500" id="17"/>
                                        <p:tgtEl>
                                          <p:spTgt spid="10486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648" grpId="0"/>
      <p:bldP spid="1048649" grpId="0"/>
      <p:bldP spid="1048650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54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67" name="Picture 2"/>
          <p:cNvPicPr>
            <a:picLocks noChangeAspect="1"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>
            <a:off x="76200" y="76200"/>
            <a:ext cx="8991600" cy="6705600"/>
          </a:xfrm>
          <a:prstGeom prst="rect"/>
          <a:solidFill>
            <a:srgbClr val="FFFFFF">
              <a:shade val="85000"/>
            </a:srgbClr>
          </a:solidFill>
          <a:ln w="190500" cap="rnd">
            <a:solidFill>
              <a:srgbClr val="00B050"/>
            </a:solidFill>
          </a:ln>
          <a:effectLst>
            <a:outerShdw algn="tl" blurRad="50000" rotWithShape="0">
              <a:srgbClr val="000000">
                <a:alpha val="41000"/>
              </a:srgbClr>
            </a:outerShdw>
          </a:effectLst>
          <a:scene3d>
            <a:camera prst="orthographicFront"/>
            <a:lightRig dir="t" rig="twoP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1048651" name="Rectangle 3"/>
          <p:cNvSpPr/>
          <p:nvPr/>
        </p:nvSpPr>
        <p:spPr>
          <a:xfrm>
            <a:off x="152400" y="914400"/>
            <a:ext cx="8763000" cy="3429000"/>
          </a:xfrm>
          <a:prstGeom prst="rect"/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pPr algn="ctr"/>
            <a:r>
              <a:rPr b="1" dirty="0" sz="28700" lang="en-US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002060"/>
                </a:solidFill>
                <a:effectLst>
                  <a:outerShdw algn="tl" dir="2700000" dist="38100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endParaRPr dirty="0" sz="28700" lang="en-US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p14="http://schemas.microsoft.com/office/powerpoint/2010/main" spd="slow" p14:dur="1300">
        <p14:pan dir="u"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>
                      <p:stCondLst>
                        <p:cond delay="indefinite"/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clickEffect" presetClass="entr" presetID="6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dur="2000" id="7"/>
                                        <p:tgtEl>
                                          <p:spTgt spid="2097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8">
                      <p:stCondLst>
                        <p:cond delay="indefinite"/>
                      </p:stCondLst>
                      <p:childTnLst>
                        <p:par>
                          <p:cTn fill="hold" id="9">
                            <p:stCondLst>
                              <p:cond delay="0"/>
                            </p:stCondLst>
                            <p:childTnLst>
                              <p:par>
                                <p:cTn fill="hold" id="10" nodeType="clickEffect" presetClass="entr" presetID="26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dur="580" id="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822" id="13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664" id="1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-sin(pi*$)/3"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.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664" id="15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48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-sin(pi*$)/9"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fltVal val="1.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332" id="16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48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-sin(pi*$)/27"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fltVal val="1.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64" id="17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48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-sin(pi*$)/81"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fltVal val="1.0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dur="26" id="18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48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decel="50000" dur="166" id="19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48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dur="26" id="20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48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decel="50000" dur="166" id="21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48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dur="26" id="22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48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decel="50000" dur="166" id="23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48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dur="26" id="24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48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decel="50000" dur="166" id="25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48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35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2" name="TextBox 3"/>
          <p:cNvSpPr txBox="1"/>
          <p:nvPr/>
        </p:nvSpPr>
        <p:spPr>
          <a:xfrm>
            <a:off x="0" y="152400"/>
            <a:ext cx="9144000" cy="1170940"/>
          </a:xfrm>
          <a:prstGeom prst="rect"/>
          <a:solidFill>
            <a:schemeClr val="bg1"/>
          </a:solidFill>
          <a:ln w="57150">
            <a:solidFill>
              <a:srgbClr val="7030A0"/>
            </a:solidFill>
          </a:ln>
        </p:spPr>
        <p:txBody>
          <a:bodyPr rtlCol="0" wrap="square">
            <a:spAutoFit/>
          </a:bodyPr>
          <a:p>
            <a:pPr algn="ctr"/>
            <a:r>
              <a:rPr dirty="0" sz="7200" i="1" lang="bn-BD" smtClean="0">
                <a:latin typeface="NikoshBAN" pitchFamily="2" charset="0"/>
                <a:cs typeface="NikoshBAN" pitchFamily="2" charset="0"/>
              </a:rPr>
              <a:t>শিক্ষক </a:t>
            </a:r>
            <a:r>
              <a:rPr dirty="0" sz="7200" i="1" lang="bn-IN" smtClean="0">
                <a:latin typeface="NikoshBAN" pitchFamily="2" charset="0"/>
                <a:cs typeface="NikoshBAN" pitchFamily="2" charset="0"/>
              </a:rPr>
              <a:t>পরিচিতি</a:t>
            </a:r>
            <a:endParaRPr dirty="0" sz="7200" i="1" lang="en-US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48593" name="Rounded Rectangle 1"/>
          <p:cNvSpPr/>
          <p:nvPr/>
        </p:nvSpPr>
        <p:spPr>
          <a:xfrm>
            <a:off x="0" y="1447800"/>
            <a:ext cx="9144000" cy="5410200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 w="762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r>
              <a:rPr altLang="en-US" b="1" dirty="0" sz="4800" lang="en-IN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মোঃমুন</a:t>
            </a:r>
            <a:r>
              <a:rPr altLang="en-US" b="1" dirty="0" sz="4800" lang="en-IN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ছ</a:t>
            </a:r>
            <a:r>
              <a:rPr altLang="en-US" b="1" dirty="0" sz="4800" lang="en-IN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ু</a:t>
            </a:r>
            <a:r>
              <a:rPr altLang="en-US" b="1" dirty="0" sz="4800" lang="en-IN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র</a:t>
            </a:r>
            <a:r>
              <a:rPr altLang="en-US" b="1" dirty="0" sz="4800" lang="en-US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altLang="en-US" b="1" dirty="0" sz="4800" lang="en-IN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র</a:t>
            </a:r>
            <a:r>
              <a:rPr altLang="en-US" b="1" dirty="0" sz="4800" lang="en-IN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হ</a:t>
            </a:r>
            <a:r>
              <a:rPr altLang="en-US" b="1" dirty="0" sz="4800" lang="en-IN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মান</a:t>
            </a:r>
            <a:r>
              <a:rPr altLang="en-US" b="1" dirty="0" sz="4800" lang="en-US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altLang="en-US" lang="zh-CN"/>
          </a:p>
          <a:p>
            <a:r>
              <a:rPr dirty="0" sz="3600" lang="bn-BD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সহকারি মৌলভি শিক্ষক</a:t>
            </a:r>
          </a:p>
          <a:p>
            <a:r>
              <a:rPr altLang="en-US" dirty="0" sz="3600" lang="en-IN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</a:t>
            </a:r>
            <a:r>
              <a:rPr altLang="en-US" dirty="0" sz="3600" lang="en-IN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া</a:t>
            </a:r>
            <a:r>
              <a:rPr altLang="en-US" dirty="0" sz="3600" lang="en-IN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</a:t>
            </a:r>
            <a:r>
              <a:rPr altLang="en-US" dirty="0" sz="3600" lang="en-IN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্তাহার</a:t>
            </a:r>
            <a:r>
              <a:rPr altLang="en-US" dirty="0" sz="3600" lang="en-US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altLang="en-US" dirty="0" sz="3600" lang="en-IN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ইসলামিয়া</a:t>
            </a:r>
            <a:r>
              <a:rPr altLang="en-US" dirty="0" sz="3600" lang="en-US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altLang="en-US" dirty="0" sz="3600" lang="en-IN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দাখ</a:t>
            </a:r>
            <a:r>
              <a:rPr altLang="en-US" dirty="0" sz="3600" lang="en-IN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ি</a:t>
            </a:r>
            <a:r>
              <a:rPr altLang="en-US" dirty="0" sz="3600" lang="en-IN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ল</a:t>
            </a:r>
            <a:r>
              <a:rPr altLang="en-US" dirty="0" sz="3600" lang="en-US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altLang="en-US" dirty="0" sz="3600" lang="en-IN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মাদ্রাস</a:t>
            </a:r>
            <a:r>
              <a:rPr altLang="en-US" dirty="0" sz="3600" lang="en-IN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া</a:t>
            </a:r>
            <a:r>
              <a:rPr dirty="0" sz="3600" lang="bn-BD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altLang="en-US" dirty="0" sz="3600" lang="en-IN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</a:t>
            </a:r>
            <a:r>
              <a:rPr altLang="en-US" dirty="0" sz="3600" lang="en-IN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</a:t>
            </a:r>
            <a:r>
              <a:rPr altLang="en-US" dirty="0" sz="3600" lang="en-IN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</a:t>
            </a:r>
            <a:r>
              <a:rPr altLang="en-US" dirty="0" sz="3600" lang="en-IN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</a:t>
            </a:r>
            <a:r>
              <a:rPr altLang="en-US" dirty="0" sz="3600" lang="en-IN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ি</a:t>
            </a:r>
            <a:r>
              <a:rPr altLang="en-US" dirty="0" sz="3600" lang="en-IN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ক্ষ</a:t>
            </a:r>
            <a:r>
              <a:rPr altLang="en-US" dirty="0" sz="3600" lang="en-IN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ি</a:t>
            </a:r>
            <a:r>
              <a:rPr altLang="en-US" dirty="0" sz="3600" lang="en-US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altLang="en-US" lang="zh-CN"/>
          </a:p>
          <a:p>
            <a:r>
              <a:rPr altLang="en-US" dirty="0" sz="3600" lang="en-IN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</a:t>
            </a:r>
            <a:r>
              <a:rPr altLang="en-US" dirty="0" sz="3600" lang="en-IN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ু</a:t>
            </a:r>
            <a:r>
              <a:rPr altLang="en-US" dirty="0" sz="3600" lang="en-IN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গ</a:t>
            </a:r>
            <a:r>
              <a:rPr altLang="en-US" dirty="0" sz="3600" lang="en-IN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ু</a:t>
            </a:r>
            <a:r>
              <a:rPr altLang="en-US" dirty="0" sz="3600" lang="en-IN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ড</a:t>
            </a:r>
            <a:r>
              <a:rPr altLang="en-US" dirty="0" sz="3600" lang="en-IN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া</a:t>
            </a:r>
            <a:r>
              <a:rPr altLang="en-US" dirty="0" sz="3600" lang="en-IN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</a:t>
            </a:r>
            <a:r>
              <a:rPr altLang="en-US" dirty="0" sz="3600" lang="en-US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altLang="en-US" lang="zh-CN"/>
          </a:p>
          <a:p>
            <a:r>
              <a:rPr dirty="0" sz="3600" lang="bn-BD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মোবাইল </a:t>
            </a:r>
            <a:r>
              <a:rPr dirty="0" sz="3600" lang="bn-BD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নং</a:t>
            </a:r>
            <a:r>
              <a:rPr dirty="0" sz="3600" lang="en-US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:-</a:t>
            </a:r>
            <a:r>
              <a:rPr dirty="0" sz="3600" lang="bn-BD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০১</a:t>
            </a:r>
            <a:r>
              <a:rPr altLang="en-US" dirty="0" sz="3600" lang="en-IN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৭</a:t>
            </a:r>
            <a:r>
              <a:rPr altLang="en-US" dirty="0" sz="3600" lang="en-IN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২</a:t>
            </a:r>
            <a:r>
              <a:rPr altLang="en-US" dirty="0" sz="3600" lang="en-IN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১</a:t>
            </a:r>
            <a:r>
              <a:rPr altLang="en-US" dirty="0" sz="3600" lang="en-IN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৫</a:t>
            </a:r>
            <a:r>
              <a:rPr altLang="en-US" dirty="0" sz="3600" lang="en-IN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৪</a:t>
            </a:r>
            <a:r>
              <a:rPr altLang="en-US" dirty="0" sz="3600" lang="en-IN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৫</a:t>
            </a:r>
            <a:r>
              <a:rPr altLang="en-US" dirty="0" sz="3600" lang="en-IN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৪</a:t>
            </a:r>
            <a:r>
              <a:rPr altLang="en-US" dirty="0" sz="3600" lang="en-IN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৩</a:t>
            </a:r>
            <a:r>
              <a:rPr altLang="en-US" dirty="0" sz="3600" lang="en-IN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৬</a:t>
            </a:r>
            <a:endParaRPr dirty="0" sz="3600" lang="bn-BD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endParaRPr dirty="0" sz="3200" lang="en-US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097168" name=""/>
          <p:cNvPicPr>
            <a:picLocks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 rot="0">
            <a:off x="5965664" y="0"/>
            <a:ext cx="2544620" cy="3366726"/>
          </a:xfrm>
          <a:prstGeom prst="rect"/>
        </p:spPr>
      </p:pic>
    </p:spTree>
  </p:cSld>
  <p:clrMapOvr>
    <a:masterClrMapping/>
  </p:clrMapOvr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>
                      <p:stCondLst>
                        <p:cond delay="indefinite"/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clickEffect" presetClass="entr" presetID="56" presetSubtype="0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5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autoRev="1" dur="500" fill="hold" id="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5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autoRev="1" decel="50000" dur="500" fill="hold" id="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5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calcmode="lin" from="(-#ppt_h/2)" to="(#ppt_y)" valueType="num">
                                      <p:cBhvr>
                                        <p:cTn dur="1000" fill="hold" id="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5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dur="1000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59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23">
                      <p:stCondLst>
                        <p:cond delay="indefinite"/>
                      </p:stCondLst>
                      <p:childTnLst>
                        <p:par>
                          <p:cTn fill="hold" id="24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25" nodeType="clickEffect" presetClass="entr" presetID="2" presetSubtype="3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5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27"/>
                                        <p:tgtEl>
                                          <p:spTgt spid="10485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28"/>
                                        <p:tgtEl>
                                          <p:spTgt spid="10485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592" grpId="0" animBg="1"/>
      <p:bldP spid="104859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37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7" name="TextBox 1"/>
          <p:cNvSpPr txBox="1"/>
          <p:nvPr/>
        </p:nvSpPr>
        <p:spPr>
          <a:xfrm>
            <a:off x="-10236" y="57233"/>
            <a:ext cx="9144000" cy="1513840"/>
          </a:xfrm>
          <a:prstGeom prst="rect"/>
          <a:solidFill>
            <a:schemeClr val="bg1"/>
          </a:solidFill>
          <a:ln w="57150">
            <a:solidFill>
              <a:srgbClr val="7030A0"/>
            </a:solidFill>
          </a:ln>
        </p:spPr>
        <p:txBody>
          <a:bodyPr rtlCol="0" wrap="square">
            <a:spAutoFit/>
          </a:bodyPr>
          <a:p>
            <a:pPr algn="ctr"/>
            <a:r>
              <a:rPr dirty="0" sz="9600" i="1" lang="bn-IN" smtClean="0">
                <a:latin typeface="NikoshBAN" pitchFamily="2" charset="0"/>
                <a:cs typeface="NikoshBAN" pitchFamily="2" charset="0"/>
              </a:rPr>
              <a:t>পাঠ</a:t>
            </a:r>
            <a:r>
              <a:rPr dirty="0" sz="9600" i="1" lang="bn-BD" smtClean="0">
                <a:latin typeface="NikoshBAN" pitchFamily="2" charset="0"/>
                <a:cs typeface="NikoshBAN" pitchFamily="2" charset="0"/>
              </a:rPr>
              <a:t>পরিচিতি</a:t>
            </a:r>
            <a:endParaRPr dirty="0" sz="9600" i="1" lang="en-US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48598" name="Rounded Rectangle 6"/>
          <p:cNvSpPr/>
          <p:nvPr/>
        </p:nvSpPr>
        <p:spPr>
          <a:xfrm>
            <a:off x="0" y="1828800"/>
            <a:ext cx="9144000" cy="5029200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 w="762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pPr algn="ctr"/>
            <a:r>
              <a:rPr dirty="0" sz="6600" lang="en-US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শ্রেণী</a:t>
            </a:r>
            <a:r>
              <a:rPr dirty="0" sz="6600" lang="bn-BD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ঃ-</a:t>
            </a:r>
            <a:r>
              <a:rPr dirty="0" sz="6600" lang="en-US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dirty="0" sz="6600" lang="en-US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দাখিল</a:t>
            </a:r>
            <a:r>
              <a:rPr dirty="0" sz="6600" lang="en-US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৮ম</a:t>
            </a:r>
          </a:p>
          <a:p>
            <a:pPr algn="ctr"/>
            <a:r>
              <a:rPr dirty="0" sz="5400" lang="en-US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বিষয়</a:t>
            </a:r>
            <a:r>
              <a:rPr dirty="0" sz="5400" lang="bn-BD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ঃ-</a:t>
            </a:r>
            <a:r>
              <a:rPr dirty="0" sz="5400" lang="en-US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dirty="0" sz="5400" lang="en-US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আকাইদ</a:t>
            </a:r>
            <a:r>
              <a:rPr dirty="0" sz="5400" lang="en-US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dirty="0" sz="5400" lang="en-US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ফিকহ</a:t>
            </a:r>
            <a:endParaRPr dirty="0" sz="5400" lang="en-US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dirty="0" sz="5400" lang="en-US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অধ্যায়</a:t>
            </a:r>
            <a:r>
              <a:rPr dirty="0" sz="5400" lang="bn-BD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ঃ-</a:t>
            </a:r>
            <a:r>
              <a:rPr dirty="0" sz="5400" lang="en-US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৫ম   ( </a:t>
            </a:r>
            <a:r>
              <a:rPr dirty="0" sz="5400" lang="en-US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যাকাত</a:t>
            </a:r>
            <a:r>
              <a:rPr dirty="0" sz="5400" lang="en-US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)</a:t>
            </a:r>
          </a:p>
          <a:p>
            <a:pPr algn="ctr"/>
            <a:r>
              <a:rPr dirty="0" sz="5400" lang="en-US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প্রথম</a:t>
            </a:r>
            <a:r>
              <a:rPr dirty="0" sz="5400" lang="en-US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dirty="0" sz="5400" lang="en-US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পাঠ</a:t>
            </a:r>
            <a:endParaRPr dirty="0" sz="5400" lang="en-US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>
                      <p:stCondLst>
                        <p:cond delay="indefinite"/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clickEffect" presetClass="entr" presetID="21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5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dur="2000" id="7"/>
                                        <p:tgtEl>
                                          <p:spTgt spid="10485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8">
                      <p:stCondLst>
                        <p:cond delay="indefinite"/>
                      </p:stCondLst>
                      <p:childTnLst>
                        <p:par>
                          <p:cTn fill="hold" id="9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10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5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2"/>
                                        <p:tgtEl>
                                          <p:spTgt spid="10485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3"/>
                                        <p:tgtEl>
                                          <p:spTgt spid="10485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597" grpId="0" animBg="1"/>
      <p:bldP spid="104859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38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54" name="Picture 1"/>
          <p:cNvPicPr>
            <a:picLocks noChangeAspect="1"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>
            <a:off x="152400" y="152400"/>
            <a:ext cx="8839200" cy="5410200"/>
          </a:xfrm>
          <a:prstGeom prst="rect"/>
          <a:solidFill>
            <a:srgbClr val="FFFFFF">
              <a:shade val="85000"/>
            </a:srgbClr>
          </a:solidFill>
          <a:ln w="190500" cap="rnd">
            <a:solidFill>
              <a:srgbClr val="7030A0"/>
            </a:solidFill>
          </a:ln>
          <a:effectLst>
            <a:outerShdw algn="tl" blurRad="50000" rotWithShape="0">
              <a:srgbClr val="000000">
                <a:alpha val="41000"/>
              </a:srgbClr>
            </a:outerShdw>
          </a:effectLst>
          <a:scene3d>
            <a:camera prst="orthographicFront"/>
            <a:lightRig dir="t" rig="twoP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1048599" name="TextBox 2"/>
          <p:cNvSpPr txBox="1"/>
          <p:nvPr/>
        </p:nvSpPr>
        <p:spPr>
          <a:xfrm>
            <a:off x="210972" y="5811629"/>
            <a:ext cx="8763000" cy="1015663"/>
          </a:xfrm>
          <a:prstGeom prst="rect"/>
          <a:solidFill>
            <a:schemeClr val="bg1"/>
          </a:solidFill>
          <a:ln w="76200">
            <a:solidFill>
              <a:srgbClr val="002060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wrap="square">
            <a:spAutoFit/>
          </a:bodyPr>
          <a:p>
            <a:pPr algn="ctr"/>
            <a:r>
              <a:rPr b="1" dirty="0" sz="6000" lang="en-US" spc="50" err="1" smtClean="0">
                <a:ln w="0"/>
                <a:solidFill>
                  <a:schemeClr val="tx1"/>
                </a:solidFill>
                <a:effectLst>
                  <a:innerShdw blurRad="63500" dir="13500000" dist="508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itchFamily="2" charset="0"/>
              </a:rPr>
              <a:t>উপরের</a:t>
            </a:r>
            <a:r>
              <a:rPr b="1" dirty="0" sz="6000" lang="en-US" spc="50" smtClean="0">
                <a:ln w="0"/>
                <a:solidFill>
                  <a:schemeClr val="tx1"/>
                </a:solidFill>
                <a:effectLst>
                  <a:innerShdw blurRad="63500" dir="13500000" dist="508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b="1" dirty="0" sz="6000" lang="en-US" spc="50" err="1" smtClean="0">
                <a:ln w="0"/>
                <a:solidFill>
                  <a:schemeClr val="tx1"/>
                </a:solidFill>
                <a:effectLst>
                  <a:innerShdw blurRad="63500" dir="13500000" dist="508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ছবিটি</a:t>
            </a:r>
            <a:r>
              <a:rPr b="1" dirty="0" sz="6000" lang="en-US" spc="50" smtClean="0">
                <a:ln w="0"/>
                <a:solidFill>
                  <a:schemeClr val="tx1"/>
                </a:solidFill>
                <a:effectLst>
                  <a:innerShdw blurRad="63500" dir="13500000" dist="508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b="1" dirty="0" sz="6000" lang="en-US" spc="50" err="1" smtClean="0">
                <a:ln w="0"/>
                <a:solidFill>
                  <a:schemeClr val="tx1"/>
                </a:solidFill>
                <a:effectLst>
                  <a:innerShdw blurRad="63500" dir="13500000" dist="508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দেখ</a:t>
            </a:r>
            <a:endParaRPr b="1" dirty="0" sz="6000" lang="en-US" spc="50">
              <a:ln w="0"/>
              <a:solidFill>
                <a:schemeClr val="tx1"/>
              </a:solidFill>
              <a:effectLst>
                <a:innerShdw blurRad="63500" dir="13500000" dist="50800">
                  <a:srgbClr val="000000">
                    <a:alpha val="50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p14="http://schemas.microsoft.com/office/powerpoint/2010/main"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>
                      <p:stCondLst>
                        <p:cond delay="indefinite"/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clickEffect" presetClass="entr" presetID="9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dur="500" id="7"/>
                                        <p:tgtEl>
                                          <p:spTgt spid="2097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8">
                      <p:stCondLst>
                        <p:cond delay="indefinite"/>
                      </p:stCondLst>
                      <p:childTnLst>
                        <p:par>
                          <p:cTn fill="hold" id="9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10" nodeType="clickEffect" presetClass="entr" presetID="45" presetSubtype="0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5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2000" id="12"/>
                                        <p:tgtEl>
                                          <p:spTgt spid="10485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2000" fill="hold" id="13"/>
                                        <p:tgtEl>
                                          <p:spTgt spid="10485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#ppt_w*sin(2.5*pi*$)"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fltVal val="1.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000" fill="hold" id="14"/>
                                        <p:tgtEl>
                                          <p:spTgt spid="10485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59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39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0" name="Title 1"/>
          <p:cNvSpPr>
            <a:spLocks noGrp="1"/>
          </p:cNvSpPr>
          <p:nvPr>
            <p:ph type="title"/>
          </p:nvPr>
        </p:nvSpPr>
        <p:spPr>
          <a:xfrm>
            <a:off x="114300" y="152400"/>
            <a:ext cx="8915400" cy="1828800"/>
          </a:xfrm>
          <a:solidFill>
            <a:schemeClr val="bg1"/>
          </a:solidFill>
          <a:ln w="76200">
            <a:solidFill>
              <a:srgbClr val="7030A0"/>
            </a:solidFill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noAutofit/>
          </a:bodyPr>
          <a:p>
            <a:r>
              <a:rPr b="1" dirty="0" sz="8800" lang="bn-IN" spc="50" smtClean="0">
                <a:ln w="0"/>
                <a:solidFill>
                  <a:schemeClr val="tx1"/>
                </a:solidFill>
                <a:effectLst>
                  <a:innerShdw blurRad="63500" dir="13500000" dist="508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আজকের পাঠের বিষয়</a:t>
            </a:r>
            <a:endParaRPr b="1" dirty="0" sz="8800" lang="en-US" spc="50">
              <a:ln w="0"/>
              <a:solidFill>
                <a:schemeClr val="tx1"/>
              </a:solidFill>
              <a:effectLst>
                <a:innerShdw blurRad="63500" dir="13500000" dist="50800">
                  <a:srgbClr val="000000">
                    <a:alpha val="50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48601" name="Content Placeholder 2"/>
          <p:cNvSpPr>
            <a:spLocks noGrp="1"/>
          </p:cNvSpPr>
          <p:nvPr>
            <p:ph idx="1"/>
          </p:nvPr>
        </p:nvSpPr>
        <p:spPr>
          <a:xfrm>
            <a:off x="114300" y="2743200"/>
            <a:ext cx="8801100" cy="3505200"/>
          </a:xfrm>
          <a:solidFill>
            <a:schemeClr val="bg1"/>
          </a:solidFill>
          <a:ln w="76200">
            <a:solidFill>
              <a:schemeClr val="tx1"/>
            </a:solidFill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>
            <a:noAutofit/>
          </a:bodyPr>
          <a:p>
            <a:pPr algn="ctr"/>
            <a:r>
              <a:rPr b="1" dirty="0" sz="8800" lang="bn-BD" spc="50" smtClean="0">
                <a:ln w="0"/>
                <a:solidFill>
                  <a:schemeClr val="tx1"/>
                </a:solidFill>
                <a:effectLst>
                  <a:innerShdw blurRad="63500" dir="13500000" dist="508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যা</a:t>
            </a:r>
            <a:r>
              <a:rPr b="1" dirty="0" sz="8800" lang="bn-IN" spc="50" smtClean="0">
                <a:ln w="0"/>
                <a:solidFill>
                  <a:schemeClr val="tx1"/>
                </a:solidFill>
                <a:effectLst>
                  <a:innerShdw blurRad="63500" dir="13500000" dist="508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কাতের আহকাম </a:t>
            </a:r>
            <a:r>
              <a:rPr b="1" dirty="0" sz="8800" lang="en-US" spc="50" smtClean="0">
                <a:ln w="0"/>
                <a:solidFill>
                  <a:schemeClr val="tx1"/>
                </a:solidFill>
                <a:effectLst>
                  <a:innerShdw blurRad="63500" dir="13500000" dist="508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ও</a:t>
            </a:r>
            <a:r>
              <a:rPr b="1" dirty="0" sz="8800" lang="bn-IN" spc="50" smtClean="0">
                <a:ln w="0"/>
                <a:solidFill>
                  <a:schemeClr val="tx1"/>
                </a:solidFill>
                <a:effectLst>
                  <a:innerShdw blurRad="63500" dir="13500000" dist="508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উপকারিতা</a:t>
            </a:r>
            <a:endParaRPr b="1" dirty="0" sz="8800" lang="en-US" spc="50">
              <a:ln w="0"/>
              <a:solidFill>
                <a:schemeClr val="tx1"/>
              </a:solidFill>
              <a:effectLst>
                <a:innerShdw blurRad="63500" dir="13500000" dist="50800">
                  <a:srgbClr val="000000">
                    <a:alpha val="50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>
                      <p:stCondLst>
                        <p:cond delay="indefinite"/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clickEffect" presetClass="entr" presetID="8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dur="2000" id="7"/>
                                        <p:tgtEl>
                                          <p:spTgt spid="10486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8">
                      <p:stCondLst>
                        <p:cond delay="indefinite"/>
                      </p:stCondLst>
                      <p:childTnLst>
                        <p:par>
                          <p:cTn fill="hold" id="9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10" nodeType="clickEffect" presetClass="entr" presetID="8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0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dur="2000" id="12"/>
                                        <p:tgtEl>
                                          <p:spTgt spid="1048601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3">
                      <p:stCondLst>
                        <p:cond delay="indefinite"/>
                      </p:stCondLst>
                      <p:childTnLst>
                        <p:par>
                          <p:cTn fill="hold" id="14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15" nodeType="clickEffect" presetClass="entr" presetID="8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dur="2000" id="17"/>
                                        <p:tgtEl>
                                          <p:spTgt spid="10486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600" grpId="0" animBg="1"/>
      <p:bldP spid="1048601" grpId="0" build="p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4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55" name="Picture 2" descr="C:\Users\LAB-23\Desktop\Zakat2-495x300.jpg"/>
          <p:cNvPicPr>
            <a:picLocks noChangeAspect="1" noChangeArrowheads="1"/>
          </p:cNvPicPr>
          <p:nvPr/>
        </p:nvPicPr>
        <p:blipFill>
          <a:blip xmlns:r="http://schemas.openxmlformats.org/officeDocument/2006/relationships" r:embed="rId1"/>
          <a:srcRect/>
          <a:stretch>
            <a:fillRect/>
          </a:stretch>
        </p:blipFill>
        <p:spPr bwMode="auto">
          <a:xfrm>
            <a:off x="152400" y="1066800"/>
            <a:ext cx="8839200" cy="5645426"/>
          </a:xfrm>
          <a:prstGeom prst="rect"/>
          <a:solidFill>
            <a:srgbClr val="FFFFFF">
              <a:shade val="85000"/>
            </a:srgbClr>
          </a:solidFill>
          <a:ln w="190500" cap="rnd">
            <a:solidFill>
              <a:srgbClr val="00B050"/>
            </a:solidFill>
          </a:ln>
          <a:effectLst>
            <a:outerShdw algn="tl" blurRad="50000" rotWithShape="0">
              <a:srgbClr val="000000">
                <a:alpha val="41000"/>
              </a:srgbClr>
            </a:outerShdw>
          </a:effectLst>
          <a:scene3d>
            <a:camera prst="orthographicFront"/>
            <a:lightRig dir="t" rig="twoP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1048602" name="TextBox 2"/>
          <p:cNvSpPr txBox="1"/>
          <p:nvPr/>
        </p:nvSpPr>
        <p:spPr>
          <a:xfrm>
            <a:off x="152400" y="76200"/>
            <a:ext cx="8839200" cy="1539239"/>
          </a:xfrm>
          <a:prstGeom prst="rect"/>
          <a:solidFill>
            <a:schemeClr val="bg1"/>
          </a:solidFill>
          <a:ln w="76200">
            <a:solidFill>
              <a:srgbClr val="0070C0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wrap="square">
            <a:spAutoFit/>
          </a:bodyPr>
          <a:p>
            <a:pPr algn="ctr"/>
            <a:r>
              <a:rPr b="1" dirty="0" sz="4800" lang="bn-IN" spc="50" smtClean="0">
                <a:ln w="0"/>
                <a:solidFill>
                  <a:schemeClr val="tx1">
                    <a:lumMod val="85000"/>
                    <a:lumOff val="15000"/>
                  </a:schemeClr>
                </a:solidFill>
                <a:effectLst>
                  <a:innerShdw blurRad="63500" dir="13500000" dist="508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ধনিরা গরীবদের মাঝে যাকাত বিতরন করছে।</a:t>
            </a:r>
            <a:endParaRPr b="1" dirty="0" sz="4800" lang="en-US" spc="50">
              <a:ln w="0"/>
              <a:solidFill>
                <a:schemeClr val="tx1">
                  <a:lumMod val="85000"/>
                  <a:lumOff val="15000"/>
                </a:schemeClr>
              </a:solidFill>
              <a:effectLst>
                <a:innerShdw blurRad="63500" dir="13500000" dist="50800">
                  <a:srgbClr val="000000">
                    <a:alpha val="50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>
                      <p:stCondLst>
                        <p:cond delay="indefinite"/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clickEffect" presetClass="entr" presetID="8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dur="2000" id="7"/>
                                        <p:tgtEl>
                                          <p:spTgt spid="2097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8">
                      <p:stCondLst>
                        <p:cond delay="indefinite"/>
                      </p:stCondLst>
                      <p:childTnLst>
                        <p:par>
                          <p:cTn fill="hold" id="9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10" nodeType="clickEffect" presetClass="entr" presetID="21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dur="2000" id="12"/>
                                        <p:tgtEl>
                                          <p:spTgt spid="10486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60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4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56" name="Picture 2"/>
          <p:cNvPicPr>
            <a:picLocks noChangeAspect="1"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>
            <a:off x="97765" y="1143000"/>
            <a:ext cx="8980271" cy="5715000"/>
          </a:xfrm>
          <a:prstGeom prst="rect"/>
          <a:solidFill>
            <a:srgbClr val="FFFFFF">
              <a:shade val="85000"/>
            </a:srgbClr>
          </a:solidFill>
          <a:ln w="190500" cap="rnd">
            <a:solidFill>
              <a:srgbClr val="7030A0"/>
            </a:solidFill>
          </a:ln>
          <a:effectLst>
            <a:outerShdw algn="tl" blurRad="50000" rotWithShape="0">
              <a:srgbClr val="000000">
                <a:alpha val="41000"/>
              </a:srgbClr>
            </a:outerShdw>
          </a:effectLst>
          <a:scene3d>
            <a:camera prst="orthographicFront"/>
            <a:lightRig dir="t" rig="twoP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1048603" name="TextBox 3"/>
          <p:cNvSpPr txBox="1"/>
          <p:nvPr/>
        </p:nvSpPr>
        <p:spPr>
          <a:xfrm>
            <a:off x="97765" y="76200"/>
            <a:ext cx="8980271" cy="891540"/>
          </a:xfrm>
          <a:prstGeom prst="rect"/>
          <a:solidFill>
            <a:schemeClr val="bg1"/>
          </a:solidFill>
          <a:ln w="76200">
            <a:solidFill>
              <a:srgbClr val="0070C0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wrap="square">
            <a:spAutoFit/>
          </a:bodyPr>
          <a:p>
            <a:pPr algn="ctr"/>
            <a:r>
              <a:rPr b="1" dirty="0" sz="5400" lang="bn-IN" spc="50" smtClean="0">
                <a:ln w="0"/>
                <a:solidFill>
                  <a:schemeClr val="tx1">
                    <a:lumMod val="85000"/>
                    <a:lumOff val="15000"/>
                  </a:schemeClr>
                </a:solidFill>
                <a:effectLst>
                  <a:innerShdw blurRad="63500" dir="13500000" dist="508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যাকাতের মাল পেয়ে সবাই খুশি।</a:t>
            </a:r>
            <a:endParaRPr b="1" dirty="0" sz="5400" lang="en-US" spc="50">
              <a:ln w="0"/>
              <a:solidFill>
                <a:schemeClr val="tx1">
                  <a:lumMod val="85000"/>
                  <a:lumOff val="15000"/>
                </a:schemeClr>
              </a:solidFill>
              <a:effectLst>
                <a:innerShdw blurRad="63500" dir="13500000" dist="50800">
                  <a:srgbClr val="000000">
                    <a:alpha val="50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>
                      <p:stCondLst>
                        <p:cond delay="indefinite"/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clickEffect" presetClass="entr" presetID="8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dur="2000" id="7"/>
                                        <p:tgtEl>
                                          <p:spTgt spid="2097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8">
                      <p:stCondLst>
                        <p:cond delay="indefinite"/>
                      </p:stCondLst>
                      <p:childTnLst>
                        <p:par>
                          <p:cTn fill="hold" id="9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10" nodeType="clickEffect" presetClass="entr" presetID="1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dur="500" id="12"/>
                                        <p:tgtEl>
                                          <p:spTgt spid="10486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60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4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4" name="TextBox 1"/>
          <p:cNvSpPr txBox="1"/>
          <p:nvPr/>
        </p:nvSpPr>
        <p:spPr>
          <a:xfrm>
            <a:off x="152400" y="76200"/>
            <a:ext cx="8839200" cy="1015663"/>
          </a:xfrm>
          <a:prstGeom prst="rect"/>
          <a:solidFill>
            <a:schemeClr val="bg1"/>
          </a:solidFill>
          <a:ln w="76200">
            <a:solidFill>
              <a:schemeClr val="tx1"/>
            </a:solidFill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wrap="square">
            <a:spAutoFit/>
          </a:bodyPr>
          <a:p>
            <a:pPr algn="ctr"/>
            <a:r>
              <a:rPr dirty="0" sz="6000" lang="bn-IN" smtClean="0">
                <a:solidFill>
                  <a:schemeClr val="tx1">
                    <a:lumMod val="85000"/>
                    <a:lumOff val="15000"/>
                  </a:schemeClr>
                </a:solidFill>
                <a:latin typeface="NikoshBAN" pitchFamily="2" charset="0"/>
                <a:cs typeface="NikoshBAN" pitchFamily="2" charset="0"/>
              </a:rPr>
              <a:t>পাঠ শেষে শিক্ষার্থীরা</a:t>
            </a:r>
            <a:r>
              <a:rPr dirty="0" sz="6000" lang="en-US" smtClean="0">
                <a:solidFill>
                  <a:schemeClr val="tx1">
                    <a:lumMod val="85000"/>
                    <a:lumOff val="15000"/>
                  </a:schemeClr>
                </a:solidFill>
                <a:latin typeface="NikoshBAN" pitchFamily="2" charset="0"/>
                <a:cs typeface="NikoshBAN" pitchFamily="2" charset="0"/>
              </a:rPr>
              <a:t>…</a:t>
            </a:r>
            <a:endParaRPr dirty="0" sz="6000" lang="en-US">
              <a:solidFill>
                <a:schemeClr val="tx1">
                  <a:lumMod val="85000"/>
                  <a:lumOff val="1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48605" name="TextBox 2"/>
          <p:cNvSpPr txBox="1"/>
          <p:nvPr/>
        </p:nvSpPr>
        <p:spPr>
          <a:xfrm>
            <a:off x="152400" y="1447800"/>
            <a:ext cx="8839200" cy="1539240"/>
          </a:xfrm>
          <a:prstGeom prst="rect"/>
          <a:solidFill>
            <a:schemeClr val="bg1"/>
          </a:solidFill>
          <a:ln w="76200">
            <a:solidFill>
              <a:srgbClr val="002060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wrap="square">
            <a:spAutoFit/>
          </a:bodyPr>
          <a:p>
            <a:pPr algn="ctr"/>
            <a:r>
              <a:rPr b="1" dirty="0" sz="4800" lang="bn-IN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algn="tl" blurRad="12700" dir="2700000" dist="38100" rotWithShape="0">
                    <a:schemeClr val="bg1">
                      <a:lumMod val="5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১। যেসব সম্পদের </a:t>
            </a:r>
            <a:r>
              <a:rPr b="1" dirty="0" sz="4800" lang="bn-BD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algn="tl" blurRad="12700" dir="2700000" dist="38100" rotWithShape="0">
                    <a:schemeClr val="bg1">
                      <a:lumMod val="5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যা</a:t>
            </a:r>
            <a:r>
              <a:rPr b="1" dirty="0" sz="4800" lang="bn-IN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algn="tl" blurRad="12700" dir="2700000" dist="38100" rotWithShape="0">
                    <a:schemeClr val="bg1">
                      <a:lumMod val="5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কাত ফরজ তা বলতে পারবে।</a:t>
            </a:r>
            <a:endParaRPr b="1" dirty="0" sz="4800" lang="en-US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algn="tl" blurRad="12700" dir="2700000" dist="38100" rotWithShape="0">
                  <a:schemeClr val="bg1">
                    <a:lumMod val="5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48606" name="TextBox 3"/>
          <p:cNvSpPr txBox="1"/>
          <p:nvPr/>
        </p:nvSpPr>
        <p:spPr>
          <a:xfrm>
            <a:off x="211540" y="3352800"/>
            <a:ext cx="8839200" cy="2263140"/>
          </a:xfrm>
          <a:prstGeom prst="rect"/>
          <a:solidFill>
            <a:schemeClr val="bg1"/>
          </a:solidFill>
          <a:ln w="76200">
            <a:solidFill>
              <a:srgbClr val="002060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wrap="square">
            <a:spAutoFit/>
            <a:scene3d>
              <a:camera prst="orthographicFront"/>
              <a:lightRig dir="t" rig="harsh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p>
            <a:pPr algn="ctr"/>
            <a:r>
              <a:rPr b="1" dirty="0" sz="4800" lang="bn-IN" smtClean="0">
                <a:solidFill>
                  <a:schemeClr val="tx1">
                    <a:lumMod val="85000"/>
                    <a:lumOff val="15000"/>
                  </a:schemeClr>
                </a:solidFill>
                <a:latin typeface="NikoshBAN" pitchFamily="2" charset="0"/>
                <a:cs typeface="NikoshBAN" pitchFamily="2" charset="0"/>
              </a:rPr>
              <a:t>২। </a:t>
            </a:r>
            <a:r>
              <a:rPr b="1" dirty="0" sz="4800" lang="bn-BD" smtClean="0">
                <a:solidFill>
                  <a:schemeClr val="tx1">
                    <a:lumMod val="85000"/>
                    <a:lumOff val="15000"/>
                  </a:schemeClr>
                </a:solidFill>
                <a:latin typeface="NikoshBAN" pitchFamily="2" charset="0"/>
                <a:cs typeface="NikoshBAN" pitchFamily="2" charset="0"/>
              </a:rPr>
              <a:t>যা</a:t>
            </a:r>
            <a:r>
              <a:rPr b="1" dirty="0" sz="4800" lang="bn-IN" smtClean="0">
                <a:solidFill>
                  <a:schemeClr val="tx1">
                    <a:lumMod val="85000"/>
                    <a:lumOff val="15000"/>
                  </a:schemeClr>
                </a:solidFill>
                <a:latin typeface="NikoshBAN" pitchFamily="2" charset="0"/>
                <a:cs typeface="NikoshBAN" pitchFamily="2" charset="0"/>
              </a:rPr>
              <a:t>কাত আদায়ের উদ্দেশ্য ত্ত ব্যায়ের খাত সমুহ বর্ণনা করতে পারবে। </a:t>
            </a:r>
            <a:endParaRPr b="1" dirty="0" sz="4800" lang="en-US">
              <a:solidFill>
                <a:schemeClr val="tx1">
                  <a:lumMod val="85000"/>
                  <a:lumOff val="1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48607" name="TextBox 4"/>
          <p:cNvSpPr txBox="1"/>
          <p:nvPr/>
        </p:nvSpPr>
        <p:spPr>
          <a:xfrm>
            <a:off x="152400" y="5310669"/>
            <a:ext cx="8839200" cy="1412240"/>
          </a:xfrm>
          <a:prstGeom prst="rect"/>
          <a:solidFill>
            <a:schemeClr val="bg1"/>
          </a:solidFill>
          <a:ln w="76200">
            <a:solidFill>
              <a:srgbClr val="00206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wrap="square">
            <a:spAutoFit/>
          </a:bodyPr>
          <a:p>
            <a:pPr algn="ctr"/>
            <a:r>
              <a:rPr b="1" dirty="0" sz="4400" lang="bn-IN" spc="50" smtClean="0">
                <a:ln w="0"/>
                <a:solidFill>
                  <a:schemeClr val="tx1"/>
                </a:solidFill>
                <a:effectLst>
                  <a:innerShdw blurRad="63500" dir="13500000" dist="508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৩। </a:t>
            </a:r>
            <a:r>
              <a:rPr b="1" dirty="0" sz="4400" lang="bn-BD" spc="50" smtClean="0">
                <a:ln w="0"/>
                <a:solidFill>
                  <a:schemeClr val="tx1"/>
                </a:solidFill>
                <a:effectLst>
                  <a:innerShdw blurRad="63500" dir="13500000" dist="508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যা</a:t>
            </a:r>
            <a:r>
              <a:rPr b="1" dirty="0" sz="4400" lang="bn-IN" spc="50" smtClean="0">
                <a:ln w="0"/>
                <a:solidFill>
                  <a:schemeClr val="tx1"/>
                </a:solidFill>
                <a:effectLst>
                  <a:innerShdw blurRad="63500" dir="13500000" dist="508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কাত </a:t>
            </a:r>
            <a:r>
              <a:rPr b="1" dirty="0" sz="4400" lang="en-US" spc="50">
                <a:ln w="0"/>
                <a:solidFill>
                  <a:schemeClr val="tx1"/>
                </a:solidFill>
                <a:effectLst>
                  <a:innerShdw blurRad="63500" dir="13500000" dist="508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ও</a:t>
            </a:r>
            <a:r>
              <a:rPr b="1" dirty="0" sz="4400" lang="bn-IN" spc="50" smtClean="0">
                <a:ln w="0"/>
                <a:solidFill>
                  <a:schemeClr val="tx1"/>
                </a:solidFill>
                <a:effectLst>
                  <a:innerShdw blurRad="63500" dir="13500000" dist="508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ট্যাক্সের মধ্যে পার্থক্য নির্ণয় করতে পারবে।</a:t>
            </a:r>
            <a:endParaRPr b="1" dirty="0" sz="4400" lang="en-US" spc="50">
              <a:ln w="0"/>
              <a:solidFill>
                <a:schemeClr val="tx1"/>
              </a:solidFill>
              <a:effectLst>
                <a:innerShdw blurRad="63500" dir="13500000" dist="50800">
                  <a:srgbClr val="000000">
                    <a:alpha val="50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>
                      <p:stCondLst>
                        <p:cond delay="indefinite"/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clickEffect" presetClass="entr" presetID="8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dur="2000" id="7"/>
                                        <p:tgtEl>
                                          <p:spTgt spid="10486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8">
                      <p:stCondLst>
                        <p:cond delay="indefinite"/>
                      </p:stCondLst>
                      <p:childTnLst>
                        <p:par>
                          <p:cTn fill="hold" id="9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10" nodeType="clickEffect" presetClass="entr" presetID="8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dur="2000" id="12"/>
                                        <p:tgtEl>
                                          <p:spTgt spid="10486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3">
                      <p:stCondLst>
                        <p:cond delay="indefinite"/>
                      </p:stCondLst>
                      <p:childTnLst>
                        <p:par>
                          <p:cTn fill="hold" id="14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15" nodeType="clickEffect" presetClass="entr" presetID="8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dur="2000" id="17"/>
                                        <p:tgtEl>
                                          <p:spTgt spid="10486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8">
                      <p:stCondLst>
                        <p:cond delay="indefinite"/>
                      </p:stCondLst>
                      <p:childTnLst>
                        <p:par>
                          <p:cTn fill="hold" id="19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20" nodeType="clickEffect" presetClass="entr" presetID="8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dur="2000" id="22"/>
                                        <p:tgtEl>
                                          <p:spTgt spid="10486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604" grpId="0" animBg="1"/>
      <p:bldP spid="1048605" grpId="0" animBg="1"/>
      <p:bldP spid="1048606" grpId="0" animBg="1"/>
      <p:bldP spid="104860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43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57" name="Picture 2" descr="C:\Users\LAB-23\Desktop\ut.jpg"/>
          <p:cNvPicPr>
            <a:picLocks noChangeAspect="1" noChangeArrowheads="1"/>
          </p:cNvPicPr>
          <p:nvPr/>
        </p:nvPicPr>
        <p:blipFill>
          <a:blip xmlns:r="http://schemas.openxmlformats.org/officeDocument/2006/relationships" r:embed="rId1"/>
          <a:srcRect/>
          <a:stretch>
            <a:fillRect/>
          </a:stretch>
        </p:blipFill>
        <p:spPr bwMode="auto">
          <a:xfrm>
            <a:off x="77980" y="1349976"/>
            <a:ext cx="4479236" cy="5418572"/>
          </a:xfrm>
          <a:prstGeom prst="rect"/>
          <a:solidFill>
            <a:srgbClr val="FFFFFF">
              <a:shade val="85000"/>
            </a:srgbClr>
          </a:solidFill>
          <a:ln w="190500" cap="rnd">
            <a:solidFill>
              <a:srgbClr val="00B050"/>
            </a:solidFill>
          </a:ln>
          <a:effectLst>
            <a:outerShdw algn="tl" blurRad="50000" rotWithShape="0">
              <a:srgbClr val="000000">
                <a:alpha val="41000"/>
              </a:srgbClr>
            </a:outerShdw>
          </a:effectLst>
          <a:scene3d>
            <a:camera prst="orthographicFront"/>
            <a:lightRig dir="t" rig="twoP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2097158" name="Picture 3" descr="C:\Users\LAB-23\Desktop\6_28323.jpg"/>
          <p:cNvPicPr>
            <a:picLocks noChangeAspect="1" noChangeArrowheads="1"/>
          </p:cNvPicPr>
          <p:nvPr/>
        </p:nvPicPr>
        <p:blipFill>
          <a:blip xmlns:r="http://schemas.openxmlformats.org/officeDocument/2006/relationships" r:embed="rId2"/>
          <a:srcRect/>
          <a:stretch>
            <a:fillRect/>
          </a:stretch>
        </p:blipFill>
        <p:spPr bwMode="auto">
          <a:xfrm>
            <a:off x="4740965" y="1349976"/>
            <a:ext cx="4343400" cy="5418572"/>
          </a:xfrm>
          <a:prstGeom prst="rect"/>
          <a:solidFill>
            <a:srgbClr val="FFFFFF">
              <a:shade val="85000"/>
            </a:srgbClr>
          </a:solidFill>
          <a:ln w="190500" cap="rnd">
            <a:solidFill>
              <a:srgbClr val="7030A0"/>
            </a:solidFill>
          </a:ln>
          <a:effectLst>
            <a:outerShdw algn="tl" blurRad="50000" rotWithShape="0">
              <a:srgbClr val="000000">
                <a:alpha val="41000"/>
              </a:srgbClr>
            </a:outerShdw>
          </a:effectLst>
          <a:scene3d>
            <a:camera prst="orthographicFront"/>
            <a:lightRig dir="t" rig="twoP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1048608" name="TextBox 4"/>
          <p:cNvSpPr txBox="1"/>
          <p:nvPr/>
        </p:nvSpPr>
        <p:spPr>
          <a:xfrm>
            <a:off x="10879" y="74607"/>
            <a:ext cx="9133121" cy="1170940"/>
          </a:xfrm>
          <a:prstGeom prst="rect"/>
          <a:solidFill>
            <a:schemeClr val="bg1"/>
          </a:solidFill>
          <a:ln w="76200">
            <a:solidFill>
              <a:schemeClr val="tx1"/>
            </a:solidFill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wrap="square">
            <a:spAutoFit/>
          </a:bodyPr>
          <a:p>
            <a:pPr algn="ctr"/>
            <a:r>
              <a:rPr b="1" dirty="0" sz="7200" lang="bn-IN" spc="50" smtClean="0">
                <a:ln w="0"/>
                <a:solidFill>
                  <a:schemeClr val="tx1"/>
                </a:solidFill>
                <a:effectLst>
                  <a:innerShdw blurRad="63500" dir="13500000" dist="508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যাকাতের নেছাব</a:t>
            </a:r>
            <a:endParaRPr b="1" dirty="0" sz="7200" lang="en-US" spc="50">
              <a:ln w="0"/>
              <a:solidFill>
                <a:schemeClr val="tx1"/>
              </a:solidFill>
              <a:effectLst>
                <a:innerShdw blurRad="63500" dir="13500000" dist="50800">
                  <a:srgbClr val="000000">
                    <a:alpha val="50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48609" name="TextBox 5"/>
          <p:cNvSpPr txBox="1"/>
          <p:nvPr/>
        </p:nvSpPr>
        <p:spPr>
          <a:xfrm>
            <a:off x="92765" y="4707838"/>
            <a:ext cx="4648200" cy="1539240"/>
          </a:xfrm>
          <a:prstGeom prst="rect"/>
          <a:noFill/>
        </p:spPr>
        <p:txBody>
          <a:bodyPr rtlCol="0" wrap="square">
            <a:spAutoFit/>
          </a:bodyPr>
          <a:p>
            <a:pPr algn="ctr"/>
            <a:r>
              <a:rPr b="1" dirty="0" sz="4800" lang="en-US" err="1" smtClean="0">
                <a:ln w="6600">
                  <a:solidFill>
                    <a:srgbClr val="C00000"/>
                  </a:solidFill>
                  <a:prstDash val="solid"/>
                </a:ln>
                <a:effectLst>
                  <a:outerShdw algn="tl" dir="2700000" dist="38100" rotWithShape="0">
                    <a:schemeClr val="accent2"/>
                  </a:outerShdw>
                </a:effectLst>
                <a:latin typeface="NikoshBAN" pitchFamily="2" charset="0"/>
                <a:cs typeface="NikoshBAN" pitchFamily="2" charset="0"/>
              </a:rPr>
              <a:t>উট</a:t>
            </a:r>
            <a:r>
              <a:rPr b="1" dirty="0" sz="4800" lang="en-US" smtClean="0">
                <a:ln w="6600">
                  <a:solidFill>
                    <a:srgbClr val="C00000"/>
                  </a:solidFill>
                  <a:prstDash val="solid"/>
                </a:ln>
                <a:effectLst>
                  <a:outerShdw algn="tl" dir="2700000" dist="38100" rotWithShape="0">
                    <a:schemeClr val="accent2"/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b="1" dirty="0" sz="4800" lang="bn-IN" smtClean="0">
                <a:ln w="6600">
                  <a:solidFill>
                    <a:srgbClr val="C00000"/>
                  </a:solidFill>
                  <a:prstDash val="solid"/>
                </a:ln>
                <a:effectLst>
                  <a:outerShdw algn="tl" dir="2700000" dist="38100" rotWithShape="0">
                    <a:schemeClr val="accent2"/>
                  </a:outerShdw>
                </a:effectLst>
                <a:latin typeface="NikoshBAN" pitchFamily="2" charset="0"/>
                <a:cs typeface="NikoshBAN" pitchFamily="2" charset="0"/>
              </a:rPr>
              <a:t>৫টি হলে যাকাত দিতে হয়।</a:t>
            </a:r>
            <a:endParaRPr b="1" dirty="0" sz="4800" lang="en-US">
              <a:ln w="6600">
                <a:solidFill>
                  <a:srgbClr val="C00000"/>
                </a:solidFill>
                <a:prstDash val="solid"/>
              </a:ln>
              <a:effectLst>
                <a:outerShdw algn="tl" dir="2700000" dist="38100" rotWithShape="0">
                  <a:schemeClr val="accent2"/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48610" name="TextBox 6"/>
          <p:cNvSpPr txBox="1"/>
          <p:nvPr/>
        </p:nvSpPr>
        <p:spPr>
          <a:xfrm>
            <a:off x="4855265" y="4800600"/>
            <a:ext cx="4114800" cy="2491739"/>
          </a:xfrm>
          <a:prstGeom prst="rect"/>
          <a:noFill/>
        </p:spPr>
        <p:txBody>
          <a:bodyPr rtlCol="0" wrap="square">
            <a:spAutoFit/>
            <a:scene3d>
              <a:camera prst="orthographicFront"/>
              <a:lightRig dir="t" rig="harsh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p>
            <a:pPr algn="ctr"/>
            <a:r>
              <a:rPr b="1" dirty="0" sz="5400" lang="en-US" smtClean="0">
                <a:latin typeface="NikoshBAN" pitchFamily="2" charset="0"/>
                <a:cs typeface="NikoshBAN" pitchFamily="2" charset="0"/>
              </a:rPr>
              <a:t> </a:t>
            </a:r>
            <a:r>
              <a:rPr b="1" dirty="0" sz="5400" lang="en-US" err="1" smtClean="0">
                <a:latin typeface="NikoshBAN" pitchFamily="2" charset="0"/>
                <a:cs typeface="NikoshBAN" pitchFamily="2" charset="0"/>
              </a:rPr>
              <a:t>গরু</a:t>
            </a:r>
            <a:r>
              <a:rPr b="1" dirty="0" sz="5400" lang="en-US" smtClean="0">
                <a:latin typeface="NikoshBAN" pitchFamily="2" charset="0"/>
                <a:cs typeface="NikoshBAN" pitchFamily="2" charset="0"/>
              </a:rPr>
              <a:t> </a:t>
            </a:r>
            <a:r>
              <a:rPr b="1" dirty="0" sz="5400" lang="bn-IN" smtClean="0">
                <a:latin typeface="NikoshBAN" pitchFamily="2" charset="0"/>
                <a:cs typeface="NikoshBAN" pitchFamily="2" charset="0"/>
              </a:rPr>
              <a:t>৩০টি হলে যাকাত ফরজ।</a:t>
            </a:r>
            <a:endParaRPr b="1" dirty="0" sz="5400" lang="en-US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p14="http://schemas.microsoft.com/office/powerpoint/2010/main"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>
                      <p:stCondLst>
                        <p:cond delay="indefinite"/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clickEffect" presetClass="entr" presetID="8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dur="2000" id="7"/>
                                        <p:tgtEl>
                                          <p:spTgt spid="2097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8">
                      <p:stCondLst>
                        <p:cond delay="indefinite"/>
                      </p:stCondLst>
                      <p:childTnLst>
                        <p:par>
                          <p:cTn fill="hold" id="9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10" nodeType="clickEffect" presetClass="entr" presetID="1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dur="500" id="12"/>
                                        <p:tgtEl>
                                          <p:spTgt spid="10486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3">
                      <p:stCondLst>
                        <p:cond delay="indefinite"/>
                      </p:stCondLst>
                      <p:childTnLst>
                        <p:par>
                          <p:cTn fill="hold" id="14">
                            <p:stCondLst>
                              <p:cond delay="0"/>
                            </p:stCondLst>
                            <p:childTnLst>
                              <p:par>
                                <p:cTn fill="hold" id="15" nodeType="clickEffect" presetClass="entr" presetID="8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dur="2000" id="17"/>
                                        <p:tgtEl>
                                          <p:spTgt spid="2097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8">
                      <p:stCondLst>
                        <p:cond delay="indefinite"/>
                      </p:stCondLst>
                      <p:childTnLst>
                        <p:par>
                          <p:cTn fill="hold" id="19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20" nodeType="clickEffect" presetClass="entr" presetID="1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dur="500" id="22"/>
                                        <p:tgtEl>
                                          <p:spTgt spid="10486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609" grpId="0"/>
      <p:bldP spid="1048610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lastClr="000000" val="windowText"/>
      </a:dk1>
      <a:lt1>
        <a:sysClr lastClr="FFFFFF" val="window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r="5400000" dist="2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dir="t" rig="threeP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主题">
  <a:themeElements>
    <a:clrScheme name="Office">
      <a:dk1>
        <a:sysClr lastClr="000000" val="windowText"/>
      </a:dk1>
      <a:lt1>
        <a:sysClr lastClr="FFFFFF" val="window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algn="ctr" blurRad="57150" dir="5400000" dist="19050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</a:theme>
</file>

<file path=docProps/app.xml><?xml version="1.0" encoding="utf-8"?>
<Properties xmlns="http://schemas.openxmlformats.org/officeDocument/2006/extended-properties">
  <Application>Microsoft Office PowerPoint</Application>
  <ScaleCrop>0</ScaleCrop>
  <LinksUpToDate>0</LinksUpToDate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:title>Slide 1</dc:title>
  <dc:creator>LAB-23</dc:creator>
  <cp:lastModifiedBy>USER</cp:lastModifiedBy>
  <dcterms:created xsi:type="dcterms:W3CDTF">2006-08-15T12:00:00Z</dcterms:created>
  <dcterms:modified xsi:type="dcterms:W3CDTF">2020-08-26T00:47:22Z</dcterms:modified>
</cp:coreProperties>
</file>