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81" r:id="rId4"/>
    <p:sldId id="282" r:id="rId5"/>
    <p:sldId id="260" r:id="rId6"/>
    <p:sldId id="290" r:id="rId7"/>
    <p:sldId id="305" r:id="rId8"/>
    <p:sldId id="295" r:id="rId9"/>
    <p:sldId id="284" r:id="rId10"/>
    <p:sldId id="303" r:id="rId11"/>
    <p:sldId id="261" r:id="rId12"/>
    <p:sldId id="285" r:id="rId13"/>
    <p:sldId id="259" r:id="rId14"/>
    <p:sldId id="289" r:id="rId15"/>
    <p:sldId id="276" r:id="rId16"/>
    <p:sldId id="302" r:id="rId17"/>
    <p:sldId id="274" r:id="rId18"/>
    <p:sldId id="277" r:id="rId19"/>
    <p:sldId id="270"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894" autoAdjust="0"/>
  </p:normalViewPr>
  <p:slideViewPr>
    <p:cSldViewPr snapToGrid="0">
      <p:cViewPr varScale="1">
        <p:scale>
          <a:sx n="66" d="100"/>
          <a:sy n="66" d="100"/>
        </p:scale>
        <p:origin x="1530" y="4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gs" Target="tags/tag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FBB5A-B9B0-4DCC-BFD6-B955520617AB}" type="datetimeFigureOut">
              <a:rPr lang="en-US" smtClean="0"/>
              <a:t>8/26/2020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A22A9-A0C6-438D-8B1F-5BB9CA8FD493}" type="slidenum">
              <a:rPr lang="en-US" smtClean="0"/>
              <a:t>‹#›</a:t>
            </a:fld>
            <a:endParaRPr lang="en-US"/>
          </a:p>
        </p:txBody>
      </p:sp>
    </p:spTree>
    <p:extLst>
      <p:ext uri="{BB962C8B-B14F-4D97-AF65-F5344CB8AC3E}">
        <p14:creationId xmlns:p14="http://schemas.microsoft.com/office/powerpoint/2010/main" val="128280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ছবিগুলো</a:t>
            </a:r>
            <a:r>
              <a:rPr lang="bn-BD" baseline="0" dirty="0"/>
              <a:t> দেখিয়ে প্র</a:t>
            </a:r>
            <a:r>
              <a:rPr lang="bn-IN" baseline="0" dirty="0"/>
              <a:t>শ্নো</a:t>
            </a:r>
            <a:r>
              <a:rPr lang="bn-BD" baseline="0" dirty="0"/>
              <a:t>ত্তরের মাধ্যমে পাঠশিরোনাম ঘোষনা </a:t>
            </a:r>
            <a:r>
              <a:rPr lang="bn-BD" baseline="0"/>
              <a:t>করবে ।</a:t>
            </a:r>
            <a:endParaRPr lang="en-US" dirty="0"/>
          </a:p>
        </p:txBody>
      </p:sp>
      <p:sp>
        <p:nvSpPr>
          <p:cNvPr id="4" name="Slide Number Placeholder 3"/>
          <p:cNvSpPr>
            <a:spLocks noGrp="1"/>
          </p:cNvSpPr>
          <p:nvPr>
            <p:ph type="sldNum" sz="quarter" idx="10"/>
          </p:nvPr>
        </p:nvSpPr>
        <p:spPr/>
        <p:txBody>
          <a:bodyPr/>
          <a:lstStyle/>
          <a:p>
            <a:fld id="{414A22A9-A0C6-438D-8B1F-5BB9CA8FD493}" type="slidenum">
              <a:rPr lang="en-US" smtClean="0"/>
              <a:t>3</a:t>
            </a:fld>
            <a:endParaRPr lang="en-US"/>
          </a:p>
        </p:txBody>
      </p:sp>
    </p:spTree>
    <p:extLst>
      <p:ext uri="{BB962C8B-B14F-4D97-AF65-F5344CB8AC3E}">
        <p14:creationId xmlns:p14="http://schemas.microsoft.com/office/powerpoint/2010/main" val="122077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বাংলাদেশের মানচিত্রে প্রাচীন জনপদের অবস্থান চিহ্নিত</a:t>
            </a:r>
            <a:r>
              <a:rPr lang="bn-BD" sz="1200" baseline="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করতে পারবে । </a:t>
            </a:r>
            <a:endParaRPr lang="en-US" sz="1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414A22A9-A0C6-438D-8B1F-5BB9CA8FD493}" type="slidenum">
              <a:rPr lang="en-US" smtClean="0"/>
              <a:t>8</a:t>
            </a:fld>
            <a:endParaRPr lang="en-US"/>
          </a:p>
        </p:txBody>
      </p:sp>
    </p:spTree>
    <p:extLst>
      <p:ext uri="{BB962C8B-B14F-4D97-AF65-F5344CB8AC3E}">
        <p14:creationId xmlns:p14="http://schemas.microsoft.com/office/powerpoint/2010/main" val="301984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১/২ </a:t>
            </a:r>
            <a:r>
              <a:rPr lang="en-US" b="1" dirty="0" err="1">
                <a:latin typeface="NikoshBAN" panose="02000000000000000000" pitchFamily="2" charset="0"/>
                <a:cs typeface="NikoshBAN" panose="02000000000000000000" pitchFamily="2" charset="0"/>
              </a:rPr>
              <a:t>টি</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জোড়ার</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কাজ</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উপস্থাপন</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করে</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অন্যদেরকে</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তাদের</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খাতায়</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মিলিয়ে</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যাওয়া</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পয়েন্টগুলো</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কেটে</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নিতে</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বলা</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যেতে</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পারে</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এর</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পর</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কারো</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কাছ</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থেকে</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কোন</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নতুন</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পয়েন্ট</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আছে</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কিনা</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জানতে</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চাওয়া</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যেতে</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পারে</a:t>
            </a:r>
            <a:r>
              <a:rPr lang="en-US" b="1" baseline="0" dirty="0">
                <a:latin typeface="NikoshBAN" panose="02000000000000000000" pitchFamily="2" charset="0"/>
                <a:cs typeface="NikoshBAN" panose="02000000000000000000" pitchFamily="2" charset="0"/>
              </a:rPr>
              <a:t> । </a:t>
            </a:r>
            <a:r>
              <a:rPr lang="en-US" b="1" baseline="0" dirty="0" err="1">
                <a:latin typeface="NikoshBAN" panose="02000000000000000000" pitchFamily="2" charset="0"/>
                <a:cs typeface="NikoshBAN" panose="02000000000000000000" pitchFamily="2" charset="0"/>
              </a:rPr>
              <a:t>আশাকরি</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এতে</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সময়</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নিয়ন্ত্রন</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করা</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সম্ভব</a:t>
            </a:r>
            <a:r>
              <a:rPr lang="en-US" b="1" baseline="0" dirty="0">
                <a:latin typeface="NikoshBAN" panose="02000000000000000000" pitchFamily="2" charset="0"/>
                <a:cs typeface="NikoshBAN" panose="02000000000000000000" pitchFamily="2" charset="0"/>
              </a:rPr>
              <a:t> </a:t>
            </a:r>
            <a:r>
              <a:rPr lang="en-US" b="1" baseline="0" dirty="0" err="1">
                <a:latin typeface="NikoshBAN" panose="02000000000000000000" pitchFamily="2" charset="0"/>
                <a:cs typeface="NikoshBAN" panose="02000000000000000000" pitchFamily="2" charset="0"/>
              </a:rPr>
              <a:t>হবে</a:t>
            </a:r>
            <a:r>
              <a:rPr lang="en-US" b="1" baseline="0" dirty="0">
                <a:latin typeface="NikoshBAN" panose="02000000000000000000" pitchFamily="2" charset="0"/>
                <a:cs typeface="NikoshBAN" panose="02000000000000000000" pitchFamily="2" charset="0"/>
              </a:rPr>
              <a:t> ।</a:t>
            </a:r>
            <a:endParaRPr lang="en-GB" b="1" dirty="0"/>
          </a:p>
          <a:p>
            <a:endParaRPr lang="en-GB" dirty="0"/>
          </a:p>
        </p:txBody>
      </p:sp>
      <p:sp>
        <p:nvSpPr>
          <p:cNvPr id="4" name="Slide Number Placeholder 3"/>
          <p:cNvSpPr>
            <a:spLocks noGrp="1"/>
          </p:cNvSpPr>
          <p:nvPr>
            <p:ph type="sldNum" sz="quarter" idx="10"/>
          </p:nvPr>
        </p:nvSpPr>
        <p:spPr/>
        <p:txBody>
          <a:bodyPr/>
          <a:lstStyle/>
          <a:p>
            <a:fld id="{414A22A9-A0C6-438D-8B1F-5BB9CA8FD493}" type="slidenum">
              <a:rPr lang="en-US" smtClean="0"/>
              <a:t>10</a:t>
            </a:fld>
            <a:endParaRPr lang="en-US"/>
          </a:p>
        </p:txBody>
      </p:sp>
    </p:spTree>
    <p:extLst>
      <p:ext uri="{BB962C8B-B14F-4D97-AF65-F5344CB8AC3E}">
        <p14:creationId xmlns:p14="http://schemas.microsoft.com/office/powerpoint/2010/main" val="112993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a:t>শ্রেণিতে</a:t>
            </a:r>
            <a:r>
              <a:rPr lang="en-US" b="1" baseline="0" dirty="0"/>
              <a:t> </a:t>
            </a:r>
            <a:r>
              <a:rPr lang="en-US" b="1" baseline="0" dirty="0" err="1"/>
              <a:t>প্র</a:t>
            </a:r>
            <a:r>
              <a:rPr lang="bn-IN" b="1" baseline="0" dirty="0"/>
              <a:t>য়ো</a:t>
            </a:r>
            <a:r>
              <a:rPr lang="en-US" b="1" baseline="0" dirty="0" err="1"/>
              <a:t>জনীয়</a:t>
            </a:r>
            <a:r>
              <a:rPr lang="en-US" b="1" baseline="0" dirty="0"/>
              <a:t> </a:t>
            </a:r>
            <a:r>
              <a:rPr lang="en-US" b="1" baseline="0" dirty="0" err="1"/>
              <a:t>সংখ্যক</a:t>
            </a:r>
            <a:r>
              <a:rPr lang="en-US" b="1" baseline="0" dirty="0"/>
              <a:t> </a:t>
            </a:r>
            <a:r>
              <a:rPr lang="en-US" b="1" baseline="0" dirty="0" err="1"/>
              <a:t>দল</a:t>
            </a:r>
            <a:r>
              <a:rPr lang="en-US" b="1" baseline="0" dirty="0"/>
              <a:t> </a:t>
            </a:r>
            <a:r>
              <a:rPr lang="en-US" b="1" baseline="0" dirty="0" err="1"/>
              <a:t>গঠন</a:t>
            </a:r>
            <a:r>
              <a:rPr lang="en-US" b="1" baseline="0" dirty="0"/>
              <a:t> </a:t>
            </a:r>
            <a:r>
              <a:rPr lang="en-US" b="1" baseline="0" dirty="0" err="1"/>
              <a:t>করে</a:t>
            </a:r>
            <a:r>
              <a:rPr lang="en-US" b="1" baseline="0" dirty="0"/>
              <a:t> </a:t>
            </a:r>
            <a:r>
              <a:rPr lang="en-US" b="1" baseline="0" dirty="0" err="1"/>
              <a:t>দলনেতা</a:t>
            </a:r>
            <a:r>
              <a:rPr lang="en-US" b="1" baseline="0" dirty="0"/>
              <a:t> </a:t>
            </a:r>
            <a:r>
              <a:rPr lang="en-US" b="1" baseline="0" dirty="0" err="1"/>
              <a:t>কর্তৃক</a:t>
            </a:r>
            <a:r>
              <a:rPr lang="en-US" b="1" baseline="0" dirty="0"/>
              <a:t> </a:t>
            </a:r>
            <a:r>
              <a:rPr lang="en-US" b="1" baseline="0" dirty="0" err="1"/>
              <a:t>উপস্থাপন</a:t>
            </a:r>
            <a:r>
              <a:rPr lang="en-US" b="1" baseline="0" dirty="0"/>
              <a:t> </a:t>
            </a:r>
            <a:r>
              <a:rPr lang="en-US" b="1" baseline="0" dirty="0" err="1"/>
              <a:t>করা</a:t>
            </a:r>
            <a:r>
              <a:rPr lang="en-US" b="1" baseline="0" dirty="0"/>
              <a:t> </a:t>
            </a:r>
            <a:r>
              <a:rPr lang="en-US" b="1" baseline="0" dirty="0" err="1"/>
              <a:t>যেতে</a:t>
            </a:r>
            <a:r>
              <a:rPr lang="en-US" b="1" baseline="0" dirty="0"/>
              <a:t> </a:t>
            </a:r>
            <a:r>
              <a:rPr lang="en-US" b="1" baseline="0" dirty="0" err="1"/>
              <a:t>পারে</a:t>
            </a:r>
            <a:r>
              <a:rPr lang="en-US" b="1" baseline="0" dirty="0"/>
              <a:t> ।</a:t>
            </a:r>
          </a:p>
          <a:p>
            <a:endParaRPr lang="en-GB" dirty="0"/>
          </a:p>
        </p:txBody>
      </p:sp>
      <p:sp>
        <p:nvSpPr>
          <p:cNvPr id="4" name="Slide Number Placeholder 3"/>
          <p:cNvSpPr>
            <a:spLocks noGrp="1"/>
          </p:cNvSpPr>
          <p:nvPr>
            <p:ph type="sldNum" sz="quarter" idx="10"/>
          </p:nvPr>
        </p:nvSpPr>
        <p:spPr/>
        <p:txBody>
          <a:bodyPr/>
          <a:lstStyle/>
          <a:p>
            <a:fld id="{414A22A9-A0C6-438D-8B1F-5BB9CA8FD493}" type="slidenum">
              <a:rPr lang="en-US" smtClean="0"/>
              <a:t>15</a:t>
            </a:fld>
            <a:endParaRPr lang="en-US"/>
          </a:p>
        </p:txBody>
      </p:sp>
    </p:spTree>
    <p:extLst>
      <p:ext uri="{BB962C8B-B14F-4D97-AF65-F5344CB8AC3E}">
        <p14:creationId xmlns:p14="http://schemas.microsoft.com/office/powerpoint/2010/main" val="118509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শিক্ষার্থীরা যে </a:t>
            </a:r>
            <a:r>
              <a:rPr lang="bn-BD" sz="1200" kern="1200" dirty="0">
                <a:solidFill>
                  <a:schemeClr val="tx1"/>
                </a:solidFill>
                <a:latin typeface="Times New Roman" panose="02020603050405020304" pitchFamily="18" charset="0"/>
                <a:ea typeface="+mn-ea"/>
                <a:cs typeface="+mn-cs"/>
              </a:rPr>
              <a:t>Op</a:t>
            </a:r>
            <a:r>
              <a:rPr lang="en-US" sz="1200" kern="1200" dirty="0" err="1">
                <a:solidFill>
                  <a:schemeClr val="tx1"/>
                </a:solidFill>
                <a:latin typeface="Times New Roman" panose="02020603050405020304" pitchFamily="18" charset="0"/>
                <a:ea typeface="+mn-ea"/>
                <a:cs typeface="Times New Roman" panose="02020603050405020304" pitchFamily="18" charset="0"/>
              </a:rPr>
              <a:t>tion</a:t>
            </a:r>
            <a:r>
              <a:rPr lang="en-US" sz="1200" kern="1200" dirty="0">
                <a:solidFill>
                  <a:schemeClr val="tx1"/>
                </a:solidFill>
                <a:latin typeface="Times New Roman" panose="02020603050405020304" pitchFamily="18" charset="0"/>
                <a:ea typeface="+mn-ea"/>
                <a:cs typeface="Times New Roman" panose="02020603050405020304" pitchFamily="18" charset="0"/>
              </a:rPr>
              <a:t> </a:t>
            </a:r>
            <a:r>
              <a:rPr lang="bn-BD" sz="1200" kern="1200" dirty="0">
                <a:solidFill>
                  <a:schemeClr val="tx1"/>
                </a:solidFill>
                <a:latin typeface="+mn-lt"/>
                <a:ea typeface="+mn-ea"/>
                <a:cs typeface="+mn-cs"/>
              </a:rPr>
              <a:t>টি উত্তর দেবে সেই </a:t>
            </a:r>
            <a:r>
              <a:rPr lang="bn-BD" sz="1200" kern="1200" dirty="0">
                <a:solidFill>
                  <a:schemeClr val="tx1"/>
                </a:solidFill>
                <a:latin typeface="Times New Roman" panose="02020603050405020304" pitchFamily="18" charset="0"/>
                <a:ea typeface="+mn-ea"/>
                <a:cs typeface="+mn-cs"/>
              </a:rPr>
              <a:t>Op</a:t>
            </a:r>
            <a:r>
              <a:rPr lang="en-US" sz="1200" kern="1200" dirty="0" err="1">
                <a:solidFill>
                  <a:schemeClr val="tx1"/>
                </a:solidFill>
                <a:latin typeface="Times New Roman" panose="02020603050405020304" pitchFamily="18" charset="0"/>
                <a:ea typeface="+mn-ea"/>
                <a:cs typeface="Times New Roman" panose="02020603050405020304" pitchFamily="18" charset="0"/>
              </a:rPr>
              <a:t>tion</a:t>
            </a:r>
            <a:r>
              <a:rPr lang="en-US" sz="1200" kern="1200" dirty="0">
                <a:solidFill>
                  <a:schemeClr val="tx1"/>
                </a:solidFill>
                <a:latin typeface="+mn-lt"/>
                <a:ea typeface="+mn-ea"/>
                <a:cs typeface="+mn-cs"/>
              </a:rPr>
              <a:t> </a:t>
            </a:r>
            <a:r>
              <a:rPr lang="bn-BD" sz="1200" kern="1200" dirty="0">
                <a:solidFill>
                  <a:schemeClr val="tx1"/>
                </a:solidFill>
                <a:latin typeface="+mn-lt"/>
                <a:ea typeface="+mn-ea"/>
                <a:cs typeface="+mn-cs"/>
              </a:rPr>
              <a:t>এর উপর ক্লিক করতে হবে।</a:t>
            </a:r>
            <a:endParaRPr lang="en-US" dirty="0"/>
          </a:p>
        </p:txBody>
      </p:sp>
      <p:sp>
        <p:nvSpPr>
          <p:cNvPr id="4" name="Slide Number Placeholder 3"/>
          <p:cNvSpPr>
            <a:spLocks noGrp="1"/>
          </p:cNvSpPr>
          <p:nvPr>
            <p:ph type="sldNum" sz="quarter" idx="10"/>
          </p:nvPr>
        </p:nvSpPr>
        <p:spPr/>
        <p:txBody>
          <a:bodyPr/>
          <a:lstStyle/>
          <a:p>
            <a:fld id="{414A22A9-A0C6-438D-8B1F-5BB9CA8FD493}" type="slidenum">
              <a:rPr lang="en-US" smtClean="0"/>
              <a:t>16</a:t>
            </a:fld>
            <a:endParaRPr lang="en-US"/>
          </a:p>
        </p:txBody>
      </p:sp>
    </p:spTree>
    <p:extLst>
      <p:ext uri="{BB962C8B-B14F-4D97-AF65-F5344CB8AC3E}">
        <p14:creationId xmlns:p14="http://schemas.microsoft.com/office/powerpoint/2010/main" val="77895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শিক্ষার্থীরা যে </a:t>
            </a:r>
            <a:r>
              <a:rPr lang="bn-BD" sz="1200" kern="1200" dirty="0">
                <a:solidFill>
                  <a:schemeClr val="tx1"/>
                </a:solidFill>
                <a:latin typeface="Times New Roman" panose="02020603050405020304" pitchFamily="18" charset="0"/>
                <a:ea typeface="+mn-ea"/>
                <a:cs typeface="+mn-cs"/>
              </a:rPr>
              <a:t>Op</a:t>
            </a:r>
            <a:r>
              <a:rPr lang="en-US" sz="1200" kern="1200" dirty="0" err="1">
                <a:solidFill>
                  <a:schemeClr val="tx1"/>
                </a:solidFill>
                <a:latin typeface="Times New Roman" panose="02020603050405020304" pitchFamily="18" charset="0"/>
                <a:ea typeface="+mn-ea"/>
                <a:cs typeface="Times New Roman" panose="02020603050405020304" pitchFamily="18" charset="0"/>
              </a:rPr>
              <a:t>tion</a:t>
            </a:r>
            <a:r>
              <a:rPr lang="en-US" sz="1200" kern="1200" dirty="0">
                <a:solidFill>
                  <a:schemeClr val="tx1"/>
                </a:solidFill>
                <a:latin typeface="Times New Roman" panose="02020603050405020304" pitchFamily="18" charset="0"/>
                <a:ea typeface="+mn-ea"/>
                <a:cs typeface="Times New Roman" panose="02020603050405020304" pitchFamily="18" charset="0"/>
              </a:rPr>
              <a:t> </a:t>
            </a:r>
            <a:r>
              <a:rPr lang="bn-BD" sz="1200" kern="1200" dirty="0">
                <a:solidFill>
                  <a:schemeClr val="tx1"/>
                </a:solidFill>
                <a:latin typeface="+mn-lt"/>
                <a:ea typeface="+mn-ea"/>
                <a:cs typeface="+mn-cs"/>
              </a:rPr>
              <a:t>টি উত্তর দেবে সেই </a:t>
            </a:r>
            <a:r>
              <a:rPr lang="bn-BD" sz="1200" kern="1200" dirty="0">
                <a:solidFill>
                  <a:schemeClr val="tx1"/>
                </a:solidFill>
                <a:latin typeface="Times New Roman" panose="02020603050405020304" pitchFamily="18" charset="0"/>
                <a:ea typeface="+mn-ea"/>
                <a:cs typeface="+mn-cs"/>
              </a:rPr>
              <a:t>Op</a:t>
            </a:r>
            <a:r>
              <a:rPr lang="en-US" sz="1200" kern="1200" dirty="0" err="1">
                <a:solidFill>
                  <a:schemeClr val="tx1"/>
                </a:solidFill>
                <a:latin typeface="Times New Roman" panose="02020603050405020304" pitchFamily="18" charset="0"/>
                <a:ea typeface="+mn-ea"/>
                <a:cs typeface="Times New Roman" panose="02020603050405020304" pitchFamily="18" charset="0"/>
              </a:rPr>
              <a:t>tion</a:t>
            </a:r>
            <a:r>
              <a:rPr lang="en-US" sz="1200" kern="1200" dirty="0">
                <a:solidFill>
                  <a:schemeClr val="tx1"/>
                </a:solidFill>
                <a:latin typeface="+mn-lt"/>
                <a:ea typeface="+mn-ea"/>
                <a:cs typeface="+mn-cs"/>
              </a:rPr>
              <a:t> </a:t>
            </a:r>
            <a:r>
              <a:rPr lang="bn-BD" sz="1200" kern="1200" dirty="0">
                <a:solidFill>
                  <a:schemeClr val="tx1"/>
                </a:solidFill>
                <a:latin typeface="+mn-lt"/>
                <a:ea typeface="+mn-ea"/>
                <a:cs typeface="+mn-cs"/>
              </a:rPr>
              <a:t>এর উপর ক্লিক করতে হবে</a:t>
            </a:r>
            <a:r>
              <a:rPr lang="en-US" sz="1200" kern="1200" dirty="0">
                <a:solidFill>
                  <a:schemeClr val="tx1"/>
                </a:solidFill>
                <a:latin typeface="+mn-lt"/>
                <a:ea typeface="+mn-ea"/>
                <a:cs typeface="+mn-cs"/>
              </a:rPr>
              <a:t> </a:t>
            </a:r>
            <a:r>
              <a:rPr lang="bn-BD" sz="1200" kern="120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14A22A9-A0C6-438D-8B1F-5BB9CA8FD493}" type="slidenum">
              <a:rPr lang="en-US" smtClean="0"/>
              <a:t>17</a:t>
            </a:fld>
            <a:endParaRPr lang="en-US"/>
          </a:p>
        </p:txBody>
      </p:sp>
    </p:spTree>
    <p:extLst>
      <p:ext uri="{BB962C8B-B14F-4D97-AF65-F5344CB8AC3E}">
        <p14:creationId xmlns:p14="http://schemas.microsoft.com/office/powerpoint/2010/main" val="331397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a:t>বাড়ির</a:t>
            </a:r>
            <a:r>
              <a:rPr lang="en-US" b="1" dirty="0"/>
              <a:t> </a:t>
            </a:r>
            <a:r>
              <a:rPr lang="en-US" b="1" dirty="0" err="1"/>
              <a:t>কাজ</a:t>
            </a:r>
            <a:r>
              <a:rPr lang="en-US" b="1" dirty="0"/>
              <a:t> </a:t>
            </a:r>
            <a:r>
              <a:rPr lang="en-US" b="1" dirty="0" err="1"/>
              <a:t>হিসাবে</a:t>
            </a:r>
            <a:r>
              <a:rPr lang="en-US" b="1" baseline="0" dirty="0"/>
              <a:t> </a:t>
            </a:r>
            <a:r>
              <a:rPr lang="en-US" b="1" baseline="0" dirty="0" err="1"/>
              <a:t>দেয়া</a:t>
            </a:r>
            <a:r>
              <a:rPr lang="en-US" b="1" baseline="0" dirty="0"/>
              <a:t> </a:t>
            </a:r>
            <a:r>
              <a:rPr lang="en-US" b="1" baseline="0" dirty="0" err="1"/>
              <a:t>বিষয়টি</a:t>
            </a:r>
            <a:r>
              <a:rPr lang="en-US" b="1" baseline="0" dirty="0"/>
              <a:t> </a:t>
            </a:r>
            <a:r>
              <a:rPr lang="en-US" b="1" baseline="0" dirty="0" err="1"/>
              <a:t>বিশ্লেষণ</a:t>
            </a:r>
            <a:r>
              <a:rPr lang="en-US" b="1" baseline="0" dirty="0"/>
              <a:t> </a:t>
            </a:r>
            <a:r>
              <a:rPr lang="en-US" b="1" baseline="0" dirty="0" err="1"/>
              <a:t>করে</a:t>
            </a:r>
            <a:r>
              <a:rPr lang="en-US" b="1" baseline="0" dirty="0"/>
              <a:t>  </a:t>
            </a:r>
            <a:r>
              <a:rPr lang="en-US" b="1" baseline="0" dirty="0" err="1"/>
              <a:t>শিক্ষার্থীদের</a:t>
            </a:r>
            <a:r>
              <a:rPr lang="en-US" b="1" baseline="0" dirty="0"/>
              <a:t> </a:t>
            </a:r>
            <a:r>
              <a:rPr lang="en-US" b="1" baseline="0" dirty="0" err="1"/>
              <a:t>স্পষ্ট</a:t>
            </a:r>
            <a:r>
              <a:rPr lang="en-US" b="1" baseline="0" dirty="0"/>
              <a:t> </a:t>
            </a:r>
            <a:r>
              <a:rPr lang="en-US" b="1" baseline="0" dirty="0" err="1"/>
              <a:t>ধারণা</a:t>
            </a:r>
            <a:r>
              <a:rPr lang="en-US" b="1" baseline="0" dirty="0"/>
              <a:t> </a:t>
            </a:r>
            <a:r>
              <a:rPr lang="en-US" b="1" baseline="0" dirty="0" err="1"/>
              <a:t>দেয়া</a:t>
            </a:r>
            <a:r>
              <a:rPr lang="en-US" b="1" baseline="0" dirty="0"/>
              <a:t> </a:t>
            </a:r>
            <a:r>
              <a:rPr lang="en-US" b="1" baseline="0" dirty="0" err="1"/>
              <a:t>যেতে</a:t>
            </a:r>
            <a:r>
              <a:rPr lang="en-US" b="1" baseline="0" dirty="0"/>
              <a:t> </a:t>
            </a:r>
            <a:r>
              <a:rPr lang="en-US" b="1" baseline="0" dirty="0" err="1"/>
              <a:t>পারে</a:t>
            </a:r>
            <a:r>
              <a:rPr lang="en-US" b="1" baseline="0" dirty="0"/>
              <a:t>- </a:t>
            </a:r>
            <a:r>
              <a:rPr lang="en-US" b="1" baseline="0" dirty="0" err="1"/>
              <a:t>যা</a:t>
            </a:r>
            <a:r>
              <a:rPr lang="en-US" b="1" baseline="0" dirty="0"/>
              <a:t> </a:t>
            </a:r>
            <a:r>
              <a:rPr lang="en-US" b="1" baseline="0" dirty="0" err="1"/>
              <a:t>শিক্ষার্থীদের</a:t>
            </a:r>
            <a:r>
              <a:rPr lang="en-US" b="1" baseline="0" dirty="0"/>
              <a:t> </a:t>
            </a:r>
            <a:r>
              <a:rPr lang="en-US" b="1" baseline="0" dirty="0" err="1"/>
              <a:t>সঠিক</a:t>
            </a:r>
            <a:r>
              <a:rPr lang="en-US" b="1" baseline="0" dirty="0"/>
              <a:t> </a:t>
            </a:r>
            <a:r>
              <a:rPr lang="en-US" b="1" baseline="0" dirty="0" err="1"/>
              <a:t>উত্তর</a:t>
            </a:r>
            <a:r>
              <a:rPr lang="en-US" b="1" baseline="0" dirty="0"/>
              <a:t> </a:t>
            </a:r>
            <a:r>
              <a:rPr lang="en-US" b="1" baseline="0" dirty="0" err="1"/>
              <a:t>লিখতে</a:t>
            </a:r>
            <a:r>
              <a:rPr lang="en-US" b="1" baseline="0" dirty="0"/>
              <a:t> </a:t>
            </a:r>
            <a:r>
              <a:rPr lang="en-US" b="1" baseline="0" dirty="0" err="1"/>
              <a:t>সহায়তা</a:t>
            </a:r>
            <a:r>
              <a:rPr lang="en-US" b="1" baseline="0" dirty="0"/>
              <a:t> </a:t>
            </a:r>
            <a:r>
              <a:rPr lang="en-US" b="1" baseline="0" dirty="0" err="1"/>
              <a:t>করবে</a:t>
            </a:r>
            <a:r>
              <a:rPr lang="en-US" b="1" baseline="0" dirty="0"/>
              <a:t> ।</a:t>
            </a:r>
            <a:endParaRPr lang="en-GB" b="1" dirty="0"/>
          </a:p>
          <a:p>
            <a:endParaRPr lang="en-GB" dirty="0"/>
          </a:p>
        </p:txBody>
      </p:sp>
      <p:sp>
        <p:nvSpPr>
          <p:cNvPr id="4" name="Slide Number Placeholder 3"/>
          <p:cNvSpPr>
            <a:spLocks noGrp="1"/>
          </p:cNvSpPr>
          <p:nvPr>
            <p:ph type="sldNum" sz="quarter" idx="10"/>
          </p:nvPr>
        </p:nvSpPr>
        <p:spPr/>
        <p:txBody>
          <a:bodyPr/>
          <a:lstStyle/>
          <a:p>
            <a:fld id="{414A22A9-A0C6-438D-8B1F-5BB9CA8FD493}" type="slidenum">
              <a:rPr lang="en-US" smtClean="0"/>
              <a:t>18</a:t>
            </a:fld>
            <a:endParaRPr lang="en-US"/>
          </a:p>
        </p:txBody>
      </p:sp>
    </p:spTree>
    <p:extLst>
      <p:ext uri="{BB962C8B-B14F-4D97-AF65-F5344CB8AC3E}">
        <p14:creationId xmlns:p14="http://schemas.microsoft.com/office/powerpoint/2010/main" val="318250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ame 8"/>
          <p:cNvSpPr/>
          <p:nvPr userDrawn="1"/>
        </p:nvSpPr>
        <p:spPr>
          <a:xfrm>
            <a:off x="0" y="0"/>
            <a:ext cx="9144000" cy="6858000"/>
          </a:xfrm>
          <a:prstGeom prst="frame">
            <a:avLst>
              <a:gd name="adj1" fmla="val 2664"/>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lowchart: Predefined Process 12"/>
          <p:cNvSpPr/>
          <p:nvPr userDrawn="1"/>
        </p:nvSpPr>
        <p:spPr>
          <a:xfrm>
            <a:off x="197888" y="926616"/>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edefined Process 13"/>
          <p:cNvSpPr/>
          <p:nvPr userDrawn="1"/>
        </p:nvSpPr>
        <p:spPr>
          <a:xfrm>
            <a:off x="2398368" y="934576"/>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edefined Process 14"/>
          <p:cNvSpPr/>
          <p:nvPr userDrawn="1"/>
        </p:nvSpPr>
        <p:spPr>
          <a:xfrm>
            <a:off x="4612496" y="928888"/>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edefined Process 15"/>
          <p:cNvSpPr/>
          <p:nvPr userDrawn="1"/>
        </p:nvSpPr>
        <p:spPr>
          <a:xfrm>
            <a:off x="6840272" y="923200"/>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872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0F3B5B-BB23-40E7-9065-83A6E315BE6A}"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8B1B-80D6-4D47-9315-193DDE47AA6B}" type="slidenum">
              <a:rPr lang="en-US" smtClean="0"/>
              <a:t>‹#›</a:t>
            </a:fld>
            <a:endParaRPr lang="en-US"/>
          </a:p>
        </p:txBody>
      </p:sp>
    </p:spTree>
    <p:extLst>
      <p:ext uri="{BB962C8B-B14F-4D97-AF65-F5344CB8AC3E}">
        <p14:creationId xmlns:p14="http://schemas.microsoft.com/office/powerpoint/2010/main" val="245643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0F3B5B-BB23-40E7-9065-83A6E315BE6A}"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8B1B-80D6-4D47-9315-193DDE47AA6B}" type="slidenum">
              <a:rPr lang="en-US" smtClean="0"/>
              <a:t>‹#›</a:t>
            </a:fld>
            <a:endParaRPr lang="en-US"/>
          </a:p>
        </p:txBody>
      </p:sp>
    </p:spTree>
    <p:extLst>
      <p:ext uri="{BB962C8B-B14F-4D97-AF65-F5344CB8AC3E}">
        <p14:creationId xmlns:p14="http://schemas.microsoft.com/office/powerpoint/2010/main" val="39211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0F3B5B-BB23-40E7-9065-83A6E315BE6A}"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8B1B-80D6-4D47-9315-193DDE47AA6B}" type="slidenum">
              <a:rPr lang="en-US" smtClean="0"/>
              <a:t>‹#›</a:t>
            </a:fld>
            <a:endParaRPr lang="en-US"/>
          </a:p>
        </p:txBody>
      </p:sp>
    </p:spTree>
    <p:extLst>
      <p:ext uri="{BB962C8B-B14F-4D97-AF65-F5344CB8AC3E}">
        <p14:creationId xmlns:p14="http://schemas.microsoft.com/office/powerpoint/2010/main" val="188769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0F3B5B-BB23-40E7-9065-83A6E315BE6A}"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8B1B-80D6-4D47-9315-193DDE47AA6B}" type="slidenum">
              <a:rPr lang="en-US" smtClean="0"/>
              <a:t>‹#›</a:t>
            </a:fld>
            <a:endParaRPr lang="en-US"/>
          </a:p>
        </p:txBody>
      </p:sp>
    </p:spTree>
    <p:extLst>
      <p:ext uri="{BB962C8B-B14F-4D97-AF65-F5344CB8AC3E}">
        <p14:creationId xmlns:p14="http://schemas.microsoft.com/office/powerpoint/2010/main" val="252307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0F3B5B-BB23-40E7-9065-83A6E315BE6A}"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8B1B-80D6-4D47-9315-193DDE47AA6B}" type="slidenum">
              <a:rPr lang="en-US" smtClean="0"/>
              <a:t>‹#›</a:t>
            </a:fld>
            <a:endParaRPr lang="en-US"/>
          </a:p>
        </p:txBody>
      </p:sp>
    </p:spTree>
    <p:extLst>
      <p:ext uri="{BB962C8B-B14F-4D97-AF65-F5344CB8AC3E}">
        <p14:creationId xmlns:p14="http://schemas.microsoft.com/office/powerpoint/2010/main" val="381610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F3B5B-BB23-40E7-9065-83A6E315BE6A}"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A8B1B-80D6-4D47-9315-193DDE47AA6B}" type="slidenum">
              <a:rPr lang="en-US" smtClean="0"/>
              <a:t>‹#›</a:t>
            </a:fld>
            <a:endParaRPr lang="en-US"/>
          </a:p>
        </p:txBody>
      </p:sp>
    </p:spTree>
    <p:extLst>
      <p:ext uri="{BB962C8B-B14F-4D97-AF65-F5344CB8AC3E}">
        <p14:creationId xmlns:p14="http://schemas.microsoft.com/office/powerpoint/2010/main" val="1774329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0F3B5B-BB23-40E7-9065-83A6E315BE6A}"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A8B1B-80D6-4D47-9315-193DDE47AA6B}" type="slidenum">
              <a:rPr lang="en-US" smtClean="0"/>
              <a:t>‹#›</a:t>
            </a:fld>
            <a:endParaRPr lang="en-US"/>
          </a:p>
        </p:txBody>
      </p:sp>
    </p:spTree>
    <p:extLst>
      <p:ext uri="{BB962C8B-B14F-4D97-AF65-F5344CB8AC3E}">
        <p14:creationId xmlns:p14="http://schemas.microsoft.com/office/powerpoint/2010/main" val="273651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F3B5B-BB23-40E7-9065-83A6E315BE6A}"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A8B1B-80D6-4D47-9315-193DDE47AA6B}" type="slidenum">
              <a:rPr lang="en-US" smtClean="0"/>
              <a:t>‹#›</a:t>
            </a:fld>
            <a:endParaRPr lang="en-US"/>
          </a:p>
        </p:txBody>
      </p:sp>
    </p:spTree>
    <p:extLst>
      <p:ext uri="{BB962C8B-B14F-4D97-AF65-F5344CB8AC3E}">
        <p14:creationId xmlns:p14="http://schemas.microsoft.com/office/powerpoint/2010/main" val="63522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0F3B5B-BB23-40E7-9065-83A6E315BE6A}"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8B1B-80D6-4D47-9315-193DDE47AA6B}" type="slidenum">
              <a:rPr lang="en-US" smtClean="0"/>
              <a:t>‹#›</a:t>
            </a:fld>
            <a:endParaRPr lang="en-US"/>
          </a:p>
        </p:txBody>
      </p:sp>
    </p:spTree>
    <p:extLst>
      <p:ext uri="{BB962C8B-B14F-4D97-AF65-F5344CB8AC3E}">
        <p14:creationId xmlns:p14="http://schemas.microsoft.com/office/powerpoint/2010/main" val="3698029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0F3B5B-BB23-40E7-9065-83A6E315BE6A}"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8B1B-80D6-4D47-9315-193DDE47AA6B}" type="slidenum">
              <a:rPr lang="en-US" smtClean="0"/>
              <a:t>‹#›</a:t>
            </a:fld>
            <a:endParaRPr lang="en-US"/>
          </a:p>
        </p:txBody>
      </p:sp>
    </p:spTree>
    <p:extLst>
      <p:ext uri="{BB962C8B-B14F-4D97-AF65-F5344CB8AC3E}">
        <p14:creationId xmlns:p14="http://schemas.microsoft.com/office/powerpoint/2010/main" val="156197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F3B5B-BB23-40E7-9065-83A6E315BE6A}" type="datetimeFigureOut">
              <a:rPr lang="en-US" smtClean="0"/>
              <a:t>8/26/2020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A8B1B-80D6-4D47-9315-193DDE47AA6B}" type="slidenum">
              <a:rPr lang="en-US" smtClean="0"/>
              <a:t>‹#›</a:t>
            </a:fld>
            <a:endParaRPr lang="en-US"/>
          </a:p>
        </p:txBody>
      </p:sp>
    </p:spTree>
    <p:extLst>
      <p:ext uri="{BB962C8B-B14F-4D97-AF65-F5344CB8AC3E}">
        <p14:creationId xmlns:p14="http://schemas.microsoft.com/office/powerpoint/2010/main" val="3378368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1.xml" /><Relationship Id="rId5" Type="http://schemas.openxmlformats.org/officeDocument/2006/relationships/image" Target="../media/image17.jpeg" /><Relationship Id="rId4" Type="http://schemas.openxmlformats.org/officeDocument/2006/relationships/image" Target="../media/image2.jpeg" /></Relationships>
</file>

<file path=ppt/slides/_rels/slide1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image" Target="../media/image18.jpeg" /></Relationships>
</file>

<file path=ppt/slides/_rels/slide1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image" Target="../media/image19.jpeg" /></Relationships>
</file>

<file path=ppt/slides/_rels/slide1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4.xml" /><Relationship Id="rId1" Type="http://schemas.openxmlformats.org/officeDocument/2006/relationships/slideLayout" Target="../slideLayouts/slideLayout1.xml" /><Relationship Id="rId5" Type="http://schemas.openxmlformats.org/officeDocument/2006/relationships/image" Target="../media/image20.jpeg" /><Relationship Id="rId4" Type="http://schemas.openxmlformats.org/officeDocument/2006/relationships/image" Target="../media/image2.jpeg"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6.xml"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22.jpeg" /><Relationship Id="rId2" Type="http://schemas.openxmlformats.org/officeDocument/2006/relationships/notesSlide" Target="../notesSlides/notesSlide7.xml" /><Relationship Id="rId1" Type="http://schemas.openxmlformats.org/officeDocument/2006/relationships/slideLayout" Target="../slideLayouts/slideLayout1.xml" /><Relationship Id="rId6" Type="http://schemas.microsoft.com/office/2007/relationships/hdphoto" Target="../media/hdphoto1.wdp" /><Relationship Id="rId5" Type="http://schemas.openxmlformats.org/officeDocument/2006/relationships/image" Target="../media/image21.jpeg" /><Relationship Id="rId4" Type="http://schemas.openxmlformats.org/officeDocument/2006/relationships/image" Target="../media/image2.jpeg" /></Relationships>
</file>

<file path=ppt/slides/_rels/slide19.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24.jpeg" /><Relationship Id="rId4" Type="http://schemas.openxmlformats.org/officeDocument/2006/relationships/image" Target="../media/image23.gif"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5.jpeg" /><Relationship Id="rId4" Type="http://schemas.openxmlformats.org/officeDocument/2006/relationships/image" Target="../media/image4.jpeg"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8.jpe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7.jpeg" /><Relationship Id="rId5" Type="http://schemas.openxmlformats.org/officeDocument/2006/relationships/image" Target="../media/image6.jpeg" /><Relationship Id="rId4" Type="http://schemas.openxmlformats.org/officeDocument/2006/relationships/image" Target="../media/image2.jpeg" /></Relationships>
</file>

<file path=ppt/slides/_rels/slide4.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1.xml" /><Relationship Id="rId4" Type="http://schemas.openxmlformats.org/officeDocument/2006/relationships/image" Target="../media/image11.jpeg" /></Relationships>
</file>

<file path=ppt/slides/_rels/slide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image" Target="../media/image12.jpeg" /></Relationships>
</file>

<file path=ppt/slides/_rels/slide7.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image" Target="../media/image13.jpeg" /></Relationships>
</file>

<file path=ppt/slides/_rels/slide8.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2.xml" /><Relationship Id="rId1" Type="http://schemas.openxmlformats.org/officeDocument/2006/relationships/slideLayout" Target="../slideLayouts/slideLayout1.xml" /><Relationship Id="rId4" Type="http://schemas.openxmlformats.org/officeDocument/2006/relationships/image" Target="../media/image15.jpeg" /></Relationships>
</file>

<file path=ppt/slides/_rels/slide9.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image" Target="../media/image16.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68945" y="233087"/>
            <a:ext cx="8619562" cy="654419"/>
            <a:chOff x="255497" y="219640"/>
            <a:chExt cx="9197787" cy="702779"/>
          </a:xfrm>
        </p:grpSpPr>
        <p:grpSp>
          <p:nvGrpSpPr>
            <p:cNvPr id="9" name="Group 8"/>
            <p:cNvGrpSpPr/>
            <p:nvPr/>
          </p:nvGrpSpPr>
          <p:grpSpPr>
            <a:xfrm>
              <a:off x="255497" y="219642"/>
              <a:ext cx="3039034" cy="702777"/>
              <a:chOff x="255497" y="219642"/>
              <a:chExt cx="3039034" cy="702777"/>
            </a:xfrm>
          </p:grpSpPr>
          <p:pic>
            <p:nvPicPr>
              <p:cNvPr id="4" name="Picture 3"/>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1028"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15" name="Group 14"/>
            <p:cNvGrpSpPr/>
            <p:nvPr/>
          </p:nvGrpSpPr>
          <p:grpSpPr>
            <a:xfrm>
              <a:off x="3375215" y="219641"/>
              <a:ext cx="3039034" cy="702777"/>
              <a:chOff x="255497" y="219642"/>
              <a:chExt cx="3039034" cy="702777"/>
            </a:xfrm>
          </p:grpSpPr>
          <p:pic>
            <p:nvPicPr>
              <p:cNvPr id="16" name="Picture 15"/>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17"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19" name="Group 18"/>
            <p:cNvGrpSpPr/>
            <p:nvPr/>
          </p:nvGrpSpPr>
          <p:grpSpPr>
            <a:xfrm>
              <a:off x="6414250" y="219640"/>
              <a:ext cx="3039034" cy="702777"/>
              <a:chOff x="255497" y="219642"/>
              <a:chExt cx="3039034" cy="702777"/>
            </a:xfrm>
          </p:grpSpPr>
          <p:pic>
            <p:nvPicPr>
              <p:cNvPr id="20" name="Picture 19"/>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21"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grpSp>
        <p:nvGrpSpPr>
          <p:cNvPr id="24" name="Group 23"/>
          <p:cNvGrpSpPr/>
          <p:nvPr/>
        </p:nvGrpSpPr>
        <p:grpSpPr>
          <a:xfrm>
            <a:off x="306750" y="5979463"/>
            <a:ext cx="8619562" cy="654419"/>
            <a:chOff x="255497" y="219640"/>
            <a:chExt cx="9197787" cy="702779"/>
          </a:xfrm>
        </p:grpSpPr>
        <p:grpSp>
          <p:nvGrpSpPr>
            <p:cNvPr id="25" name="Group 24"/>
            <p:cNvGrpSpPr/>
            <p:nvPr/>
          </p:nvGrpSpPr>
          <p:grpSpPr>
            <a:xfrm>
              <a:off x="255497" y="219642"/>
              <a:ext cx="3039034" cy="702777"/>
              <a:chOff x="255497" y="219642"/>
              <a:chExt cx="3039034" cy="702777"/>
            </a:xfrm>
          </p:grpSpPr>
          <p:pic>
            <p:nvPicPr>
              <p:cNvPr id="34" name="Picture 33"/>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35"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26" name="Group 25"/>
            <p:cNvGrpSpPr/>
            <p:nvPr/>
          </p:nvGrpSpPr>
          <p:grpSpPr>
            <a:xfrm>
              <a:off x="3375215" y="219641"/>
              <a:ext cx="3039034" cy="702777"/>
              <a:chOff x="255497" y="219642"/>
              <a:chExt cx="3039034" cy="702777"/>
            </a:xfrm>
          </p:grpSpPr>
          <p:pic>
            <p:nvPicPr>
              <p:cNvPr id="31" name="Picture 30"/>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32"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27" name="Group 26"/>
            <p:cNvGrpSpPr/>
            <p:nvPr/>
          </p:nvGrpSpPr>
          <p:grpSpPr>
            <a:xfrm>
              <a:off x="6414250" y="219640"/>
              <a:ext cx="3039034" cy="702777"/>
              <a:chOff x="255497" y="219642"/>
              <a:chExt cx="3039034" cy="702777"/>
            </a:xfrm>
          </p:grpSpPr>
          <p:pic>
            <p:nvPicPr>
              <p:cNvPr id="28" name="Picture 27"/>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29"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sp>
        <p:nvSpPr>
          <p:cNvPr id="37" name="Flowchart: Predefined Process 36"/>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Predefined Process 37"/>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Predefined Process 38"/>
          <p:cNvSpPr/>
          <p:nvPr/>
        </p:nvSpPr>
        <p:spPr>
          <a:xfrm>
            <a:off x="4600610" y="5773654"/>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Predefined Process 39"/>
          <p:cNvSpPr/>
          <p:nvPr/>
        </p:nvSpPr>
        <p:spPr>
          <a:xfrm>
            <a:off x="6828386" y="5767966"/>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
          <p:cNvSpPr txBox="1">
            <a:spLocks noChangeArrowheads="1"/>
          </p:cNvSpPr>
          <p:nvPr/>
        </p:nvSpPr>
        <p:spPr>
          <a:xfrm rot="10800000" flipV="1">
            <a:off x="1405161" y="1207391"/>
            <a:ext cx="5432612" cy="84617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GB" sz="6000" b="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bn-BD" sz="6000" b="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স্বাগতম </a:t>
            </a:r>
            <a:r>
              <a:rPr lang="bn-BD" sz="60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শিক্ষার্থীবৃন্দ</a:t>
            </a:r>
            <a:endParaRPr lang="en-US" sz="60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pic>
        <p:nvPicPr>
          <p:cNvPr id="3" name="Picture 4">
            <a:extLst>
              <a:ext uri="{FF2B5EF4-FFF2-40B4-BE49-F238E27FC236}">
                <a16:creationId xmlns:a16="http://schemas.microsoft.com/office/drawing/2014/main" id="{9DC0DC85-A544-3248-B794-49BF70BEF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472" y="2000250"/>
            <a:ext cx="5771578" cy="2962225"/>
          </a:xfrm>
          <a:prstGeom prst="rect">
            <a:avLst/>
          </a:prstGeom>
        </p:spPr>
      </p:pic>
    </p:spTree>
    <p:extLst>
      <p:ext uri="{BB962C8B-B14F-4D97-AF65-F5344CB8AC3E}">
        <p14:creationId xmlns:p14="http://schemas.microsoft.com/office/powerpoint/2010/main" val="3189904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p:cTn id="7" dur="1000" fill="hold"/>
                                        <p:tgtEl>
                                          <p:spTgt spid="4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4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 y="4642495"/>
            <a:ext cx="8443925" cy="646331"/>
          </a:xfrm>
          <a:prstGeom prst="rect">
            <a:avLst/>
          </a:prstGeom>
        </p:spPr>
        <p:txBody>
          <a:bodyPr wrap="square">
            <a:spAutoFit/>
          </a:bodyPr>
          <a:lstStyle/>
          <a:p>
            <a:pPr algn="ctr"/>
            <a:r>
              <a:rPr lang="en-US" sz="3600" b="1">
                <a:ln w="0"/>
                <a:effectLst>
                  <a:outerShdw blurRad="38100" dist="19050" dir="2700000" algn="tl" rotWithShape="0">
                    <a:schemeClr val="dk1">
                      <a:alpha val="40000"/>
                    </a:schemeClr>
                  </a:outerShdw>
                </a:effectLst>
                <a:latin typeface="NikoshBAN" pitchFamily="2" charset="0"/>
                <a:cs typeface="NikoshBAN" pitchFamily="2" charset="0"/>
              </a:rPr>
              <a:t> ◊</a:t>
            </a:r>
            <a:r>
              <a:rPr lang="bn-BD" sz="3600" b="1">
                <a:ln w="0"/>
                <a:effectLst>
                  <a:outerShdw blurRad="38100" dist="19050" dir="2700000" algn="tl" rotWithShape="0">
                    <a:schemeClr val="dk1">
                      <a:alpha val="40000"/>
                    </a:schemeClr>
                  </a:outerShdw>
                </a:effectLst>
                <a:latin typeface="NikoshBAN" pitchFamily="2" charset="0"/>
                <a:cs typeface="NikoshBAN" pitchFamily="2" charset="0"/>
              </a:rPr>
              <a:t> </a:t>
            </a:r>
            <a:r>
              <a:rPr lang="en-GB" sz="3600" b="1">
                <a:ln w="0"/>
                <a:effectLst>
                  <a:outerShdw blurRad="38100" dist="19050" dir="2700000" algn="tl" rotWithShape="0">
                    <a:schemeClr val="dk1">
                      <a:alpha val="40000"/>
                    </a:schemeClr>
                  </a:outerShdw>
                </a:effectLst>
                <a:latin typeface="NikoshBAN" pitchFamily="2" charset="0"/>
                <a:cs typeface="NikoshBAN" pitchFamily="2" charset="0"/>
              </a:rPr>
              <a:t>ধর্মের ছয় গুণ ব্যাখ্যা কর?</a:t>
            </a:r>
            <a:endParaRPr lang="bn-BD" sz="36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grpSp>
        <p:nvGrpSpPr>
          <p:cNvPr id="5" name="Group 4"/>
          <p:cNvGrpSpPr/>
          <p:nvPr/>
        </p:nvGrpSpPr>
        <p:grpSpPr>
          <a:xfrm>
            <a:off x="268945" y="233087"/>
            <a:ext cx="8619562" cy="654419"/>
            <a:chOff x="255497" y="219640"/>
            <a:chExt cx="9197787" cy="702779"/>
          </a:xfrm>
        </p:grpSpPr>
        <p:grpSp>
          <p:nvGrpSpPr>
            <p:cNvPr id="6" name="Group 5"/>
            <p:cNvGrpSpPr/>
            <p:nvPr/>
          </p:nvGrpSpPr>
          <p:grpSpPr>
            <a:xfrm>
              <a:off x="255497" y="219642"/>
              <a:ext cx="3039034" cy="702777"/>
              <a:chOff x="255497" y="219642"/>
              <a:chExt cx="3039034" cy="702777"/>
            </a:xfrm>
          </p:grpSpPr>
          <p:pic>
            <p:nvPicPr>
              <p:cNvPr id="11" name="Picture 10"/>
              <p:cNvPicPr>
                <a:picLocks noChangeAspect="1"/>
              </p:cNvPicPr>
              <p:nvPr/>
            </p:nvPicPr>
            <p:blipFill>
              <a:blip r:embed="rId3"/>
              <a:stretch>
                <a:fillRect/>
              </a:stretch>
            </p:blipFill>
            <p:spPr>
              <a:xfrm rot="16200000">
                <a:off x="401650" y="73489"/>
                <a:ext cx="702776" cy="995081"/>
              </a:xfrm>
              <a:prstGeom prst="ellipse">
                <a:avLst/>
              </a:prstGeom>
              <a:ln>
                <a:noFill/>
              </a:ln>
              <a:effectLst>
                <a:softEdge rad="112500"/>
              </a:effectLst>
            </p:spPr>
          </p:pic>
          <p:pic>
            <p:nvPicPr>
              <p:cNvPr id="12" name="Picture 4" descr="http://prothom-aloblog.com/img/uploads/585450e522f8540e2dc1f3b19b220f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stretch>
                <a:fillRect/>
              </a:stretch>
            </p:blipFill>
            <p:spPr>
              <a:xfrm rot="16200000">
                <a:off x="2445603" y="73490"/>
                <a:ext cx="702776" cy="995081"/>
              </a:xfrm>
              <a:prstGeom prst="ellipse">
                <a:avLst/>
              </a:prstGeom>
              <a:ln>
                <a:noFill/>
              </a:ln>
              <a:effectLst>
                <a:softEdge rad="112500"/>
              </a:effectLst>
            </p:spPr>
          </p:pic>
        </p:grpSp>
        <p:grpSp>
          <p:nvGrpSpPr>
            <p:cNvPr id="7" name="Group 6"/>
            <p:cNvGrpSpPr/>
            <p:nvPr/>
          </p:nvGrpSpPr>
          <p:grpSpPr>
            <a:xfrm>
              <a:off x="6414250" y="219640"/>
              <a:ext cx="3039034" cy="702777"/>
              <a:chOff x="255497" y="219642"/>
              <a:chExt cx="3039034" cy="702777"/>
            </a:xfrm>
          </p:grpSpPr>
          <p:pic>
            <p:nvPicPr>
              <p:cNvPr id="8" name="Picture 7"/>
              <p:cNvPicPr>
                <a:picLocks noChangeAspect="1"/>
              </p:cNvPicPr>
              <p:nvPr/>
            </p:nvPicPr>
            <p:blipFill>
              <a:blip r:embed="rId3"/>
              <a:stretch>
                <a:fillRect/>
              </a:stretch>
            </p:blipFill>
            <p:spPr>
              <a:xfrm rot="16200000">
                <a:off x="401650" y="73489"/>
                <a:ext cx="702776" cy="995081"/>
              </a:xfrm>
              <a:prstGeom prst="ellipse">
                <a:avLst/>
              </a:prstGeom>
              <a:ln>
                <a:noFill/>
              </a:ln>
              <a:effectLst>
                <a:softEdge rad="112500"/>
              </a:effectLst>
            </p:spPr>
          </p:pic>
          <p:pic>
            <p:nvPicPr>
              <p:cNvPr id="9" name="Picture 4" descr="http://prothom-aloblog.com/img/uploads/585450e522f8540e2dc1f3b19b220f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rot="16200000">
                <a:off x="2445603" y="73490"/>
                <a:ext cx="702776" cy="995081"/>
              </a:xfrm>
              <a:prstGeom prst="ellipse">
                <a:avLst/>
              </a:prstGeom>
              <a:ln>
                <a:noFill/>
              </a:ln>
              <a:effectLst>
                <a:softEdge rad="112500"/>
              </a:effectLst>
            </p:spPr>
          </p:pic>
        </p:grpSp>
      </p:grpSp>
      <p:sp>
        <p:nvSpPr>
          <p:cNvPr id="14" name="Rectangle 13"/>
          <p:cNvSpPr/>
          <p:nvPr/>
        </p:nvSpPr>
        <p:spPr>
          <a:xfrm>
            <a:off x="3394139" y="144795"/>
            <a:ext cx="2768707" cy="830997"/>
          </a:xfrm>
          <a:prstGeom prst="rect">
            <a:avLst/>
          </a:prstGeom>
        </p:spPr>
        <p:txBody>
          <a:bodyPr wrap="none">
            <a:spAutoFit/>
          </a:bodyPr>
          <a:lstStyle/>
          <a:p>
            <a:r>
              <a:rPr lang="bn-BD" sz="4800" dirty="0">
                <a:ln w="0"/>
                <a:solidFill>
                  <a:schemeClr val="tx1">
                    <a:lumMod val="95000"/>
                    <a:lumOff val="5000"/>
                  </a:schemeClr>
                </a:solidFill>
                <a:effectLst>
                  <a:outerShdw blurRad="38100" dist="19050" dir="2700000" algn="tl" rotWithShape="0">
                    <a:schemeClr val="dk1">
                      <a:alpha val="40000"/>
                    </a:schemeClr>
                  </a:outerShdw>
                </a:effectLst>
                <a:latin typeface="NikoshBAN" pitchFamily="2" charset="0"/>
                <a:cs typeface="NikoshBAN" pitchFamily="2" charset="0"/>
              </a:rPr>
              <a:t>জোড়ায় কাজ </a:t>
            </a:r>
            <a:endParaRPr lang="en-US" sz="4800" dirty="0">
              <a:ln w="0"/>
              <a:solidFill>
                <a:schemeClr val="tx1">
                  <a:lumMod val="95000"/>
                  <a:lumOff val="5000"/>
                </a:schemeClr>
              </a:solidFill>
              <a:effectLst>
                <a:outerShdw blurRad="38100" dist="19050" dir="2700000" algn="tl" rotWithShape="0">
                  <a:schemeClr val="dk1">
                    <a:alpha val="40000"/>
                  </a:schemeClr>
                </a:outerShdw>
              </a:effectLst>
            </a:endParaRPr>
          </a:p>
        </p:txBody>
      </p:sp>
      <p:pic>
        <p:nvPicPr>
          <p:cNvPr id="3" name="Picture 3">
            <a:extLst>
              <a:ext uri="{FF2B5EF4-FFF2-40B4-BE49-F238E27FC236}">
                <a16:creationId xmlns:a16="http://schemas.microsoft.com/office/drawing/2014/main" id="{1B92A24B-8859-CB4F-804B-06AE9865E2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2453" y="1448349"/>
            <a:ext cx="3952875" cy="2809875"/>
          </a:xfrm>
          <a:prstGeom prst="rect">
            <a:avLst/>
          </a:prstGeom>
        </p:spPr>
      </p:pic>
    </p:spTree>
    <p:extLst>
      <p:ext uri="{BB962C8B-B14F-4D97-AF65-F5344CB8AC3E}">
        <p14:creationId xmlns:p14="http://schemas.microsoft.com/office/powerpoint/2010/main" val="4004967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68945" y="219641"/>
            <a:ext cx="8619562" cy="654417"/>
            <a:chOff x="255497" y="219641"/>
            <a:chExt cx="9197787" cy="702777"/>
          </a:xfrm>
        </p:grpSpPr>
        <p:grpSp>
          <p:nvGrpSpPr>
            <p:cNvPr id="10" name="Group 9"/>
            <p:cNvGrpSpPr/>
            <p:nvPr/>
          </p:nvGrpSpPr>
          <p:grpSpPr>
            <a:xfrm>
              <a:off x="255497" y="219642"/>
              <a:ext cx="1963270" cy="702776"/>
              <a:chOff x="255497" y="219642"/>
              <a:chExt cx="1963270" cy="702776"/>
            </a:xfrm>
          </p:grpSpPr>
          <p:pic>
            <p:nvPicPr>
              <p:cNvPr id="16" name="Picture 15"/>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17"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7490014" y="219641"/>
              <a:ext cx="1963270" cy="702776"/>
              <a:chOff x="1331261" y="219643"/>
              <a:chExt cx="1963270" cy="702776"/>
            </a:xfrm>
          </p:grpSpPr>
          <p:pic>
            <p:nvPicPr>
              <p:cNvPr id="13"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grpSp>
        <p:nvGrpSpPr>
          <p:cNvPr id="26" name="Group 25"/>
          <p:cNvGrpSpPr/>
          <p:nvPr/>
        </p:nvGrpSpPr>
        <p:grpSpPr>
          <a:xfrm>
            <a:off x="227811" y="5349062"/>
            <a:ext cx="8745504" cy="239976"/>
            <a:chOff x="186002" y="5767966"/>
            <a:chExt cx="8745504" cy="239976"/>
          </a:xfrm>
        </p:grpSpPr>
        <p:grpSp>
          <p:nvGrpSpPr>
            <p:cNvPr id="27" name="Group 26"/>
            <p:cNvGrpSpPr/>
            <p:nvPr/>
          </p:nvGrpSpPr>
          <p:grpSpPr>
            <a:xfrm>
              <a:off x="186002" y="5771382"/>
              <a:ext cx="4303600" cy="236560"/>
              <a:chOff x="186002" y="5771382"/>
              <a:chExt cx="4303600" cy="236560"/>
            </a:xfrm>
          </p:grpSpPr>
          <p:sp>
            <p:nvSpPr>
              <p:cNvPr id="30" name="Flowchart: Predefined Process 29"/>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Predefined Process 30"/>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Predefined Process 27"/>
            <p:cNvSpPr/>
            <p:nvPr/>
          </p:nvSpPr>
          <p:spPr>
            <a:xfrm>
              <a:off x="4600610" y="5773654"/>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Predefined Process 28"/>
            <p:cNvSpPr/>
            <p:nvPr/>
          </p:nvSpPr>
          <p:spPr>
            <a:xfrm>
              <a:off x="6828386" y="5767966"/>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959424" y="5574568"/>
            <a:ext cx="7611035" cy="646331"/>
          </a:xfrm>
          <a:prstGeom prst="rect">
            <a:avLst/>
          </a:prstGeom>
        </p:spPr>
        <p:txBody>
          <a:bodyPr wrap="square">
            <a:spAutoFit/>
          </a:bodyPr>
          <a:lstStyle/>
          <a:p>
            <a:pPr algn="ctr"/>
            <a:r>
              <a:rPr lang="bn-BD" sz="3600" b="1">
                <a:latin typeface="NikoshBAN" pitchFamily="2" charset="0"/>
                <a:cs typeface="NikoshBAN" pitchFamily="2" charset="0"/>
              </a:rPr>
              <a:t>◊ </a:t>
            </a:r>
            <a:r>
              <a:rPr lang="bn-BD" sz="3600" b="1">
                <a:ln w="11430"/>
                <a:effectLst>
                  <a:outerShdw blurRad="50800" dist="39000" dir="5460000" algn="tl">
                    <a:srgbClr val="000000">
                      <a:alpha val="38000"/>
                    </a:srgbClr>
                  </a:outerShdw>
                </a:effectLst>
                <a:latin typeface="NikoshBAN" pitchFamily="2" charset="0"/>
                <a:cs typeface="NikoshBAN" pitchFamily="2" charset="0"/>
              </a:rPr>
              <a:t> </a:t>
            </a:r>
            <a:r>
              <a:rPr lang="en-GB" sz="3600" b="1">
                <a:latin typeface="NikoshBAN" pitchFamily="2" charset="0"/>
                <a:cs typeface="NikoshBAN" pitchFamily="2" charset="0"/>
              </a:rPr>
              <a:t>সংঘের নয় গুণের বর্ণনা।</a:t>
            </a:r>
            <a:endParaRPr lang="bn-BD" sz="3600" b="1" dirty="0">
              <a:latin typeface="NikoshBAN" pitchFamily="2" charset="0"/>
              <a:cs typeface="NikoshBAN" pitchFamily="2" charset="0"/>
            </a:endParaRPr>
          </a:p>
        </p:txBody>
      </p:sp>
      <p:sp>
        <p:nvSpPr>
          <p:cNvPr id="21" name="Rectangle 20"/>
          <p:cNvSpPr/>
          <p:nvPr/>
        </p:nvSpPr>
        <p:spPr>
          <a:xfrm>
            <a:off x="3213983" y="219640"/>
            <a:ext cx="3863558" cy="707886"/>
          </a:xfrm>
          <a:prstGeom prst="rect">
            <a:avLst/>
          </a:prstGeom>
        </p:spPr>
        <p:txBody>
          <a:bodyPr wrap="none">
            <a:spAutoFit/>
          </a:bodyPr>
          <a:lstStyle/>
          <a:p>
            <a:r>
              <a:rPr lang="en-GB" sz="4000" b="1" spc="150">
                <a:ln w="11430"/>
                <a:solidFill>
                  <a:srgbClr val="FF0000"/>
                </a:solidFill>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সংঘের নয় গুণ বন্দনা</a:t>
            </a:r>
            <a:endParaRPr lang="en-US" sz="4000" dirty="0">
              <a:solidFill>
                <a:srgbClr val="FF0000"/>
              </a:solidFill>
            </a:endParaRPr>
          </a:p>
        </p:txBody>
      </p:sp>
      <p:pic>
        <p:nvPicPr>
          <p:cNvPr id="2" name="Picture 2">
            <a:extLst>
              <a:ext uri="{FF2B5EF4-FFF2-40B4-BE49-F238E27FC236}">
                <a16:creationId xmlns:a16="http://schemas.microsoft.com/office/drawing/2014/main" id="{E122EF1F-09F8-1F48-A8D7-1B283DD42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425" y="1397000"/>
            <a:ext cx="7079256" cy="3618361"/>
          </a:xfrm>
          <a:prstGeom prst="rect">
            <a:avLst/>
          </a:prstGeom>
        </p:spPr>
      </p:pic>
    </p:spTree>
    <p:extLst>
      <p:ext uri="{BB962C8B-B14F-4D97-AF65-F5344CB8AC3E}">
        <p14:creationId xmlns:p14="http://schemas.microsoft.com/office/powerpoint/2010/main" val="291084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8945" y="219640"/>
            <a:ext cx="8619562" cy="654419"/>
            <a:chOff x="255497" y="219640"/>
            <a:chExt cx="9197787" cy="702779"/>
          </a:xfrm>
        </p:grpSpPr>
        <p:grpSp>
          <p:nvGrpSpPr>
            <p:cNvPr id="4" name="Group 3"/>
            <p:cNvGrpSpPr/>
            <p:nvPr/>
          </p:nvGrpSpPr>
          <p:grpSpPr>
            <a:xfrm>
              <a:off x="255497" y="219642"/>
              <a:ext cx="3039034" cy="702777"/>
              <a:chOff x="255497" y="219642"/>
              <a:chExt cx="3039034" cy="702777"/>
            </a:xfrm>
          </p:grpSpPr>
          <p:pic>
            <p:nvPicPr>
              <p:cNvPr id="9" name="Picture 8"/>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10"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5" name="Group 4"/>
            <p:cNvGrpSpPr/>
            <p:nvPr/>
          </p:nvGrpSpPr>
          <p:grpSpPr>
            <a:xfrm>
              <a:off x="6414250" y="219640"/>
              <a:ext cx="3039034" cy="702777"/>
              <a:chOff x="255497" y="219642"/>
              <a:chExt cx="3039034" cy="702777"/>
            </a:xfrm>
          </p:grpSpPr>
          <p:pic>
            <p:nvPicPr>
              <p:cNvPr id="6" name="Picture 5"/>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7"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sp>
        <p:nvSpPr>
          <p:cNvPr id="17" name="TextBox 16"/>
          <p:cNvSpPr txBox="1"/>
          <p:nvPr/>
        </p:nvSpPr>
        <p:spPr>
          <a:xfrm>
            <a:off x="484789" y="1101376"/>
            <a:ext cx="8441524" cy="5016758"/>
          </a:xfrm>
          <a:prstGeom prst="rect">
            <a:avLst/>
          </a:prstGeom>
          <a:noFill/>
        </p:spPr>
        <p:txBody>
          <a:bodyPr wrap="square" rtlCol="0">
            <a:spAutoFit/>
          </a:bodyPr>
          <a:lstStyle/>
          <a:p>
            <a:r>
              <a:rPr lang="en-GB" sz="4000">
                <a:solidFill>
                  <a:srgbClr val="7030A0"/>
                </a:solidFill>
                <a:latin typeface="NikoshBAN" pitchFamily="2" charset="0"/>
                <a:cs typeface="NikoshBAN" pitchFamily="2" charset="0"/>
              </a:rPr>
              <a:t>১।বুদ্ধের শ্রাবক সংঘ সুপ্রতিপন্ন।তারা এ পথ অবলম্বন করে নির্বানাভিমূখে গমন করেছেন।</a:t>
            </a:r>
          </a:p>
          <a:p>
            <a:r>
              <a:rPr lang="en-GB" sz="4000">
                <a:solidFill>
                  <a:srgbClr val="7030A0"/>
                </a:solidFill>
                <a:latin typeface="NikoshBAN" pitchFamily="2" charset="0"/>
                <a:cs typeface="NikoshBAN" pitchFamily="2" charset="0"/>
              </a:rPr>
              <a:t>২।শ্রাবক সংঘ ঋজুপ্রতিপন্ন। এ পথে চলেছেন</a:t>
            </a:r>
          </a:p>
          <a:p>
            <a:r>
              <a:rPr lang="en-GB" sz="4000">
                <a:solidFill>
                  <a:srgbClr val="7030A0"/>
                </a:solidFill>
                <a:latin typeface="NikoshBAN" pitchFamily="2" charset="0"/>
                <a:cs typeface="NikoshBAN" pitchFamily="2" charset="0"/>
              </a:rPr>
              <a:t>৩।শ্রাবক সংঘ ন্যায়প্রতি পন্ন।তারা ন্যায় প্রতিপন্ন</a:t>
            </a:r>
          </a:p>
          <a:p>
            <a:r>
              <a:rPr lang="en-GB" sz="4000">
                <a:solidFill>
                  <a:srgbClr val="7030A0"/>
                </a:solidFill>
                <a:latin typeface="NikoshBAN" pitchFamily="2" charset="0"/>
                <a:cs typeface="NikoshBAN" pitchFamily="2" charset="0"/>
              </a:rPr>
              <a:t>৪।শ্রাবক সংঘ সমীচীন।তারা সমীচীন প্রতিপন্ন।</a:t>
            </a:r>
          </a:p>
          <a:p>
            <a:r>
              <a:rPr lang="en-GB" sz="4000">
                <a:solidFill>
                  <a:srgbClr val="7030A0"/>
                </a:solidFill>
                <a:latin typeface="NikoshBAN" pitchFamily="2" charset="0"/>
                <a:cs typeface="NikoshBAN" pitchFamily="2" charset="0"/>
              </a:rPr>
              <a:t>৫।শ্রাবক সংঘ আহবানের যোগ্য।</a:t>
            </a:r>
          </a:p>
          <a:p>
            <a:r>
              <a:rPr lang="en-GB" sz="4000">
                <a:solidFill>
                  <a:srgbClr val="7030A0"/>
                </a:solidFill>
                <a:latin typeface="NikoshBAN" pitchFamily="2" charset="0"/>
                <a:cs typeface="NikoshBAN" pitchFamily="2" charset="0"/>
              </a:rPr>
              <a:t>৬।শ্রাবক সংঘ পাহুনেয়্য।</a:t>
            </a:r>
          </a:p>
          <a:p>
            <a:r>
              <a:rPr lang="en-GB" sz="4000">
                <a:solidFill>
                  <a:srgbClr val="7030A0"/>
                </a:solidFill>
                <a:latin typeface="NikoshBAN" pitchFamily="2" charset="0"/>
                <a:cs typeface="NikoshBAN" pitchFamily="2" charset="0"/>
              </a:rPr>
              <a:t>৭।</a:t>
            </a:r>
            <a:endParaRPr lang="en-US" sz="4000" dirty="0">
              <a:solidFill>
                <a:srgbClr val="7030A0"/>
              </a:solidFill>
              <a:latin typeface="NikoshBAN" pitchFamily="2" charset="0"/>
              <a:cs typeface="NikoshBAN" pitchFamily="2" charset="0"/>
            </a:endParaRPr>
          </a:p>
        </p:txBody>
      </p:sp>
      <p:grpSp>
        <p:nvGrpSpPr>
          <p:cNvPr id="18" name="Group 17"/>
          <p:cNvGrpSpPr/>
          <p:nvPr/>
        </p:nvGrpSpPr>
        <p:grpSpPr>
          <a:xfrm>
            <a:off x="180809" y="5631955"/>
            <a:ext cx="8745504" cy="239976"/>
            <a:chOff x="186002" y="5767966"/>
            <a:chExt cx="8745504" cy="239976"/>
          </a:xfrm>
        </p:grpSpPr>
        <p:grpSp>
          <p:nvGrpSpPr>
            <p:cNvPr id="19" name="Group 18"/>
            <p:cNvGrpSpPr/>
            <p:nvPr/>
          </p:nvGrpSpPr>
          <p:grpSpPr>
            <a:xfrm>
              <a:off x="186002" y="5771382"/>
              <a:ext cx="4303600" cy="236560"/>
              <a:chOff x="186002" y="5771382"/>
              <a:chExt cx="4303600" cy="236560"/>
            </a:xfrm>
          </p:grpSpPr>
          <p:sp>
            <p:nvSpPr>
              <p:cNvPr id="22" name="Flowchart: Predefined Process 21"/>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Predefined Process 22"/>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lowchart: Predefined Process 19"/>
            <p:cNvSpPr/>
            <p:nvPr/>
          </p:nvSpPr>
          <p:spPr>
            <a:xfrm>
              <a:off x="4600610" y="5773654"/>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Predefined Process 20"/>
            <p:cNvSpPr/>
            <p:nvPr/>
          </p:nvSpPr>
          <p:spPr>
            <a:xfrm>
              <a:off x="6828386" y="5767966"/>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26144" y="5907616"/>
            <a:ext cx="8619562" cy="654419"/>
            <a:chOff x="255497" y="219640"/>
            <a:chExt cx="9197787" cy="702779"/>
          </a:xfrm>
        </p:grpSpPr>
        <p:grpSp>
          <p:nvGrpSpPr>
            <p:cNvPr id="26" name="Group 25"/>
            <p:cNvGrpSpPr/>
            <p:nvPr/>
          </p:nvGrpSpPr>
          <p:grpSpPr>
            <a:xfrm>
              <a:off x="255497" y="219642"/>
              <a:ext cx="3039034" cy="702777"/>
              <a:chOff x="255497" y="219642"/>
              <a:chExt cx="3039034" cy="702777"/>
            </a:xfrm>
          </p:grpSpPr>
          <p:pic>
            <p:nvPicPr>
              <p:cNvPr id="35" name="Picture 34"/>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36"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27" name="Group 26"/>
            <p:cNvGrpSpPr/>
            <p:nvPr/>
          </p:nvGrpSpPr>
          <p:grpSpPr>
            <a:xfrm>
              <a:off x="3375215" y="219641"/>
              <a:ext cx="3039034" cy="702777"/>
              <a:chOff x="255497" y="219642"/>
              <a:chExt cx="3039034" cy="702777"/>
            </a:xfrm>
          </p:grpSpPr>
          <p:pic>
            <p:nvPicPr>
              <p:cNvPr id="32" name="Picture 31"/>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33"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28" name="Group 27"/>
            <p:cNvGrpSpPr/>
            <p:nvPr/>
          </p:nvGrpSpPr>
          <p:grpSpPr>
            <a:xfrm>
              <a:off x="6414250" y="219640"/>
              <a:ext cx="3039034" cy="702777"/>
              <a:chOff x="255497" y="219642"/>
              <a:chExt cx="3039034" cy="702777"/>
            </a:xfrm>
          </p:grpSpPr>
          <p:pic>
            <p:nvPicPr>
              <p:cNvPr id="29" name="Picture 28"/>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30"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spTree>
    <p:extLst>
      <p:ext uri="{BB962C8B-B14F-4D97-AF65-F5344CB8AC3E}">
        <p14:creationId xmlns:p14="http://schemas.microsoft.com/office/powerpoint/2010/main" val="14445286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8945" y="219641"/>
            <a:ext cx="8619562" cy="654417"/>
            <a:chOff x="255497" y="219641"/>
            <a:chExt cx="9197787" cy="702777"/>
          </a:xfrm>
        </p:grpSpPr>
        <p:grpSp>
          <p:nvGrpSpPr>
            <p:cNvPr id="5" name="Group 4"/>
            <p:cNvGrpSpPr/>
            <p:nvPr/>
          </p:nvGrpSpPr>
          <p:grpSpPr>
            <a:xfrm>
              <a:off x="255497" y="219642"/>
              <a:ext cx="1963270" cy="702776"/>
              <a:chOff x="255497" y="219642"/>
              <a:chExt cx="1963270" cy="702776"/>
            </a:xfrm>
          </p:grpSpPr>
          <p:pic>
            <p:nvPicPr>
              <p:cNvPr id="10" name="Picture 9"/>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11"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7490014" y="219641"/>
              <a:ext cx="1963270" cy="702776"/>
              <a:chOff x="1331261" y="219643"/>
              <a:chExt cx="1963270" cy="702776"/>
            </a:xfrm>
          </p:grpSpPr>
          <p:pic>
            <p:nvPicPr>
              <p:cNvPr id="8"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sp>
        <p:nvSpPr>
          <p:cNvPr id="3" name="Rectangle 2"/>
          <p:cNvSpPr/>
          <p:nvPr/>
        </p:nvSpPr>
        <p:spPr>
          <a:xfrm>
            <a:off x="2957763" y="239817"/>
            <a:ext cx="3575018" cy="707886"/>
          </a:xfrm>
          <a:prstGeom prst="rect">
            <a:avLst/>
          </a:prstGeom>
        </p:spPr>
        <p:txBody>
          <a:bodyPr wrap="none">
            <a:spAutoFit/>
          </a:bodyPr>
          <a:lstStyle/>
          <a:p>
            <a:r>
              <a:rPr lang="en-GB" sz="4000" b="1" spc="150">
                <a:ln w="11430"/>
                <a:solidFill>
                  <a:srgbClr val="FF0000"/>
                </a:solidFill>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ত্রিরত্ন বন্দনার সুফল</a:t>
            </a:r>
            <a:endParaRPr lang="en-US" sz="4000" dirty="0">
              <a:solidFill>
                <a:srgbClr val="FF0000"/>
              </a:solidFill>
            </a:endParaRPr>
          </a:p>
        </p:txBody>
      </p:sp>
      <p:grpSp>
        <p:nvGrpSpPr>
          <p:cNvPr id="14" name="Group 13"/>
          <p:cNvGrpSpPr/>
          <p:nvPr/>
        </p:nvGrpSpPr>
        <p:grpSpPr>
          <a:xfrm>
            <a:off x="186002" y="5413146"/>
            <a:ext cx="8745504" cy="239976"/>
            <a:chOff x="186002" y="5767966"/>
            <a:chExt cx="8745504" cy="239976"/>
          </a:xfrm>
        </p:grpSpPr>
        <p:grpSp>
          <p:nvGrpSpPr>
            <p:cNvPr id="15" name="Group 14"/>
            <p:cNvGrpSpPr/>
            <p:nvPr/>
          </p:nvGrpSpPr>
          <p:grpSpPr>
            <a:xfrm>
              <a:off x="186002" y="5771382"/>
              <a:ext cx="4303600" cy="236560"/>
              <a:chOff x="186002" y="5771382"/>
              <a:chExt cx="4303600" cy="236560"/>
            </a:xfrm>
          </p:grpSpPr>
          <p:sp>
            <p:nvSpPr>
              <p:cNvPr id="18" name="Flowchart: Predefined Process 17"/>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Predefined Process 18"/>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lowchart: Predefined Process 15"/>
            <p:cNvSpPr/>
            <p:nvPr/>
          </p:nvSpPr>
          <p:spPr>
            <a:xfrm>
              <a:off x="4600610" y="5773654"/>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edefined Process 16"/>
            <p:cNvSpPr/>
            <p:nvPr/>
          </p:nvSpPr>
          <p:spPr>
            <a:xfrm>
              <a:off x="6828386" y="5767966"/>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654035" y="3147529"/>
            <a:ext cx="7809439" cy="3416320"/>
          </a:xfrm>
          <a:prstGeom prst="rect">
            <a:avLst/>
          </a:prstGeom>
        </p:spPr>
        <p:txBody>
          <a:bodyPr wrap="square">
            <a:spAutoFit/>
          </a:bodyPr>
          <a:lstStyle/>
          <a:p>
            <a:pPr algn="ctr"/>
            <a:r>
              <a:rPr lang="bn-BD" sz="3600">
                <a:latin typeface="NikoshBAN" pitchFamily="2" charset="0"/>
                <a:cs typeface="NikoshBAN" pitchFamily="2" charset="0"/>
              </a:rPr>
              <a:t>◊ </a:t>
            </a:r>
            <a:r>
              <a:rPr lang="en-GB" sz="3600">
                <a:effectLst>
                  <a:outerShdw blurRad="50800" dist="38100" dir="18900000" algn="bl" rotWithShape="0">
                    <a:prstClr val="black">
                      <a:alpha val="40000"/>
                    </a:prstClr>
                  </a:outerShdw>
                </a:effectLst>
                <a:latin typeface="NikoshBAN" pitchFamily="2" charset="0"/>
                <a:cs typeface="NikoshBAN" pitchFamily="2" charset="0"/>
              </a:rPr>
              <a:t>ত্রিরত্ন বন্দনার সুফল অনেক।ত্রিরত্নের গুনরাশি স্বরণ করলে মনের কালিমাসমূহ দূরীভূত হয়।চিত্ত সমাহিত হয়,নৈতিক জীবন যাপন করতে সক্ষম হয়,অকুশল মনোবৃত্তি দূর হয়,মৃত্যুর পরে স্বর্গ লাভ করা যায়,অহংবোধ,ভয়ভীতি দূর করে মানুষকে পরম শান্তি নির্বানের পথে পরিচালিত করে।</a:t>
            </a:r>
            <a:endParaRPr lang="bn-BD" sz="3600" dirty="0">
              <a:effectLst>
                <a:outerShdw blurRad="50800" dist="38100" dir="18900000" algn="bl" rotWithShape="0">
                  <a:prstClr val="black">
                    <a:alpha val="40000"/>
                  </a:prstClr>
                </a:outerShdw>
              </a:effectLst>
              <a:latin typeface="NikoshBAN" pitchFamily="2" charset="0"/>
              <a:cs typeface="NikoshBAN" pitchFamily="2" charset="0"/>
            </a:endParaRPr>
          </a:p>
        </p:txBody>
      </p:sp>
      <p:pic>
        <p:nvPicPr>
          <p:cNvPr id="7" name="Picture 11">
            <a:extLst>
              <a:ext uri="{FF2B5EF4-FFF2-40B4-BE49-F238E27FC236}">
                <a16:creationId xmlns:a16="http://schemas.microsoft.com/office/drawing/2014/main" id="{2F7E4F36-F204-C64D-AD68-EFD66C21A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6482" y="1253161"/>
            <a:ext cx="4183081" cy="1721484"/>
          </a:xfrm>
          <a:prstGeom prst="rect">
            <a:avLst/>
          </a:prstGeom>
        </p:spPr>
      </p:pic>
    </p:spTree>
    <p:extLst>
      <p:ext uri="{BB962C8B-B14F-4D97-AF65-F5344CB8AC3E}">
        <p14:creationId xmlns:p14="http://schemas.microsoft.com/office/powerpoint/2010/main" val="1206977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00671" y="177612"/>
            <a:ext cx="1422184" cy="769441"/>
          </a:xfrm>
          <a:prstGeom prst="rect">
            <a:avLst/>
          </a:prstGeom>
        </p:spPr>
        <p:txBody>
          <a:bodyPr wrap="none">
            <a:spAutoFit/>
          </a:bodyPr>
          <a:lstStyle/>
          <a:p>
            <a:r>
              <a:rPr lang="en-GB" sz="440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4" name="Group 3"/>
          <p:cNvGrpSpPr/>
          <p:nvPr/>
        </p:nvGrpSpPr>
        <p:grpSpPr>
          <a:xfrm>
            <a:off x="268945" y="219640"/>
            <a:ext cx="8619562" cy="654419"/>
            <a:chOff x="255497" y="219640"/>
            <a:chExt cx="9197787" cy="702779"/>
          </a:xfrm>
        </p:grpSpPr>
        <p:grpSp>
          <p:nvGrpSpPr>
            <p:cNvPr id="5" name="Group 4"/>
            <p:cNvGrpSpPr/>
            <p:nvPr/>
          </p:nvGrpSpPr>
          <p:grpSpPr>
            <a:xfrm>
              <a:off x="255497" y="219642"/>
              <a:ext cx="3039034" cy="702777"/>
              <a:chOff x="255497" y="219642"/>
              <a:chExt cx="3039034" cy="702777"/>
            </a:xfrm>
          </p:grpSpPr>
          <p:pic>
            <p:nvPicPr>
              <p:cNvPr id="10" name="Picture 9"/>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11"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6" name="Group 5"/>
            <p:cNvGrpSpPr/>
            <p:nvPr/>
          </p:nvGrpSpPr>
          <p:grpSpPr>
            <a:xfrm>
              <a:off x="6414250" y="219640"/>
              <a:ext cx="3039034" cy="702777"/>
              <a:chOff x="255497" y="219642"/>
              <a:chExt cx="3039034" cy="702777"/>
            </a:xfrm>
          </p:grpSpPr>
          <p:pic>
            <p:nvPicPr>
              <p:cNvPr id="7" name="Picture 6"/>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8"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grpSp>
        <p:nvGrpSpPr>
          <p:cNvPr id="18" name="Group 17"/>
          <p:cNvGrpSpPr/>
          <p:nvPr/>
        </p:nvGrpSpPr>
        <p:grpSpPr>
          <a:xfrm>
            <a:off x="183345" y="5230235"/>
            <a:ext cx="8745504" cy="239976"/>
            <a:chOff x="186002" y="5767966"/>
            <a:chExt cx="8745504" cy="239976"/>
          </a:xfrm>
        </p:grpSpPr>
        <p:grpSp>
          <p:nvGrpSpPr>
            <p:cNvPr id="19" name="Group 18"/>
            <p:cNvGrpSpPr/>
            <p:nvPr/>
          </p:nvGrpSpPr>
          <p:grpSpPr>
            <a:xfrm>
              <a:off x="186002" y="5771382"/>
              <a:ext cx="4303600" cy="236560"/>
              <a:chOff x="186002" y="5771382"/>
              <a:chExt cx="4303600" cy="236560"/>
            </a:xfrm>
          </p:grpSpPr>
          <p:sp>
            <p:nvSpPr>
              <p:cNvPr id="22" name="Flowchart: Predefined Process 21"/>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Predefined Process 22"/>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lowchart: Predefined Process 19"/>
            <p:cNvSpPr/>
            <p:nvPr/>
          </p:nvSpPr>
          <p:spPr>
            <a:xfrm>
              <a:off x="4600610" y="5773654"/>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Predefined Process 20"/>
            <p:cNvSpPr/>
            <p:nvPr/>
          </p:nvSpPr>
          <p:spPr>
            <a:xfrm>
              <a:off x="6828386" y="5767966"/>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268945" y="1556137"/>
            <a:ext cx="8960654" cy="3416320"/>
          </a:xfrm>
          <a:prstGeom prst="rect">
            <a:avLst/>
          </a:prstGeom>
        </p:spPr>
        <p:txBody>
          <a:bodyPr wrap="square">
            <a:spAutoFit/>
          </a:bodyPr>
          <a:lstStyle/>
          <a:p>
            <a:pPr algn="ctr"/>
            <a:r>
              <a:rPr lang="bn-BD" sz="3600">
                <a:latin typeface="NikoshBAN" pitchFamily="2" charset="0"/>
                <a:cs typeface="NikoshBAN" pitchFamily="2" charset="0"/>
              </a:rPr>
              <a:t>◊ </a:t>
            </a:r>
            <a:r>
              <a:rPr lang="bn-BD" sz="3600" b="1">
                <a:ln w="11430"/>
                <a:effectLst>
                  <a:outerShdw blurRad="50800" dist="39000" dir="5460000" algn="tl">
                    <a:srgbClr val="000000">
                      <a:alpha val="38000"/>
                    </a:srgbClr>
                  </a:outerShdw>
                </a:effectLst>
                <a:latin typeface="NikoshBAN" pitchFamily="2" charset="0"/>
                <a:cs typeface="NikoshBAN" pitchFamily="2" charset="0"/>
              </a:rPr>
              <a:t> </a:t>
            </a:r>
            <a:r>
              <a:rPr lang="en-GB" sz="3600">
                <a:latin typeface="NikoshBAN" pitchFamily="2" charset="0"/>
                <a:cs typeface="NikoshBAN" pitchFamily="2" charset="0"/>
              </a:rPr>
              <a:t>ত্রিরত্ন কী?</a:t>
            </a:r>
          </a:p>
          <a:p>
            <a:pPr algn="ctr"/>
            <a:r>
              <a:rPr lang="en-GB" sz="3600">
                <a:latin typeface="NikoshBAN" pitchFamily="2" charset="0"/>
                <a:cs typeface="NikoshBAN" pitchFamily="2" charset="0"/>
              </a:rPr>
              <a:t>সর্বজ্ঞ বলতে কাকে বোঝানো হয়েছে?</a:t>
            </a:r>
          </a:p>
          <a:p>
            <a:pPr algn="ctr"/>
            <a:r>
              <a:rPr lang="en-GB" sz="3600">
                <a:latin typeface="NikoshBAN" pitchFamily="2" charset="0"/>
                <a:cs typeface="NikoshBAN" pitchFamily="2" charset="0"/>
              </a:rPr>
              <a:t>অরি শব্দের অর্থ কী?</a:t>
            </a:r>
          </a:p>
          <a:p>
            <a:pPr algn="ctr"/>
            <a:r>
              <a:rPr lang="en-GB" sz="3600">
                <a:latin typeface="NikoshBAN" pitchFamily="2" charset="0"/>
                <a:cs typeface="NikoshBAN" pitchFamily="2" charset="0"/>
              </a:rPr>
              <a:t>ধর্মগুণ কয়টি?</a:t>
            </a:r>
          </a:p>
          <a:p>
            <a:pPr algn="ctr"/>
            <a:r>
              <a:rPr lang="en-GB" sz="3600">
                <a:latin typeface="NikoshBAN" pitchFamily="2" charset="0"/>
                <a:cs typeface="NikoshBAN" pitchFamily="2" charset="0"/>
              </a:rPr>
              <a:t>সংঘের কয় গুণ?</a:t>
            </a:r>
          </a:p>
          <a:p>
            <a:pPr algn="ctr"/>
            <a:r>
              <a:rPr lang="en-GB" sz="3600">
                <a:latin typeface="NikoshBAN" pitchFamily="2" charset="0"/>
                <a:cs typeface="NikoshBAN" pitchFamily="2" charset="0"/>
              </a:rPr>
              <a:t>বুদ্ধের কয় গুণ?</a:t>
            </a:r>
            <a:endParaRPr lang="bn-BD" sz="3600" dirty="0">
              <a:latin typeface="NikoshBAN" pitchFamily="2" charset="0"/>
              <a:cs typeface="NikoshBAN" pitchFamily="2" charset="0"/>
            </a:endParaRPr>
          </a:p>
        </p:txBody>
      </p:sp>
    </p:spTree>
    <p:extLst>
      <p:ext uri="{BB962C8B-B14F-4D97-AF65-F5344CB8AC3E}">
        <p14:creationId xmlns:p14="http://schemas.microsoft.com/office/powerpoint/2010/main" val="3595512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Effect transition="in" filter="fade">
                                      <p:cBhvr>
                                        <p:cTn id="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68945" y="233087"/>
            <a:ext cx="8619562" cy="654419"/>
            <a:chOff x="255497" y="219640"/>
            <a:chExt cx="9197787" cy="702779"/>
          </a:xfrm>
        </p:grpSpPr>
        <p:grpSp>
          <p:nvGrpSpPr>
            <p:cNvPr id="19" name="Group 18"/>
            <p:cNvGrpSpPr/>
            <p:nvPr/>
          </p:nvGrpSpPr>
          <p:grpSpPr>
            <a:xfrm>
              <a:off x="255497" y="219642"/>
              <a:ext cx="3039034" cy="702777"/>
              <a:chOff x="255497" y="219642"/>
              <a:chExt cx="3039034" cy="702777"/>
            </a:xfrm>
          </p:grpSpPr>
          <p:pic>
            <p:nvPicPr>
              <p:cNvPr id="28" name="Picture 27"/>
              <p:cNvPicPr>
                <a:picLocks noChangeAspect="1"/>
              </p:cNvPicPr>
              <p:nvPr/>
            </p:nvPicPr>
            <p:blipFill>
              <a:blip r:embed="rId3"/>
              <a:stretch>
                <a:fillRect/>
              </a:stretch>
            </p:blipFill>
            <p:spPr>
              <a:xfrm rot="16200000">
                <a:off x="401650" y="73489"/>
                <a:ext cx="702776" cy="995081"/>
              </a:xfrm>
              <a:prstGeom prst="ellipse">
                <a:avLst/>
              </a:prstGeom>
              <a:ln>
                <a:noFill/>
              </a:ln>
              <a:effectLst>
                <a:softEdge rad="112500"/>
              </a:effectLst>
            </p:spPr>
          </p:pic>
          <p:pic>
            <p:nvPicPr>
              <p:cNvPr id="29" name="Picture 4" descr="http://prothom-aloblog.com/img/uploads/585450e522f8540e2dc1f3b19b220f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3"/>
              <a:stretch>
                <a:fillRect/>
              </a:stretch>
            </p:blipFill>
            <p:spPr>
              <a:xfrm rot="16200000">
                <a:off x="2445603" y="73490"/>
                <a:ext cx="702776" cy="995081"/>
              </a:xfrm>
              <a:prstGeom prst="ellipse">
                <a:avLst/>
              </a:prstGeom>
              <a:ln>
                <a:noFill/>
              </a:ln>
              <a:effectLst>
                <a:softEdge rad="112500"/>
              </a:effectLst>
            </p:spPr>
          </p:pic>
        </p:grpSp>
        <p:grpSp>
          <p:nvGrpSpPr>
            <p:cNvPr id="21" name="Group 20"/>
            <p:cNvGrpSpPr/>
            <p:nvPr/>
          </p:nvGrpSpPr>
          <p:grpSpPr>
            <a:xfrm>
              <a:off x="6414250" y="219640"/>
              <a:ext cx="3039034" cy="702777"/>
              <a:chOff x="255497" y="219642"/>
              <a:chExt cx="3039034" cy="702777"/>
            </a:xfrm>
          </p:grpSpPr>
          <p:pic>
            <p:nvPicPr>
              <p:cNvPr id="22" name="Picture 21"/>
              <p:cNvPicPr>
                <a:picLocks noChangeAspect="1"/>
              </p:cNvPicPr>
              <p:nvPr/>
            </p:nvPicPr>
            <p:blipFill>
              <a:blip r:embed="rId3"/>
              <a:stretch>
                <a:fillRect/>
              </a:stretch>
            </p:blipFill>
            <p:spPr>
              <a:xfrm rot="16200000">
                <a:off x="401650" y="73489"/>
                <a:ext cx="702776" cy="995081"/>
              </a:xfrm>
              <a:prstGeom prst="ellipse">
                <a:avLst/>
              </a:prstGeom>
              <a:ln>
                <a:noFill/>
              </a:ln>
              <a:effectLst>
                <a:softEdge rad="112500"/>
              </a:effectLst>
            </p:spPr>
          </p:pic>
          <p:pic>
            <p:nvPicPr>
              <p:cNvPr id="23" name="Picture 4" descr="http://prothom-aloblog.com/img/uploads/585450e522f8540e2dc1f3b19b220f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3"/>
              <a:stretch>
                <a:fillRect/>
              </a:stretch>
            </p:blipFill>
            <p:spPr>
              <a:xfrm rot="16200000">
                <a:off x="2445603" y="73490"/>
                <a:ext cx="702776" cy="995081"/>
              </a:xfrm>
              <a:prstGeom prst="ellipse">
                <a:avLst/>
              </a:prstGeom>
              <a:ln>
                <a:noFill/>
              </a:ln>
              <a:effectLst>
                <a:softEdge rad="112500"/>
              </a:effectLst>
            </p:spPr>
          </p:pic>
        </p:grpSp>
      </p:grpSp>
      <p:sp>
        <p:nvSpPr>
          <p:cNvPr id="3" name="TextBox 2"/>
          <p:cNvSpPr txBox="1"/>
          <p:nvPr/>
        </p:nvSpPr>
        <p:spPr>
          <a:xfrm>
            <a:off x="3471360" y="241172"/>
            <a:ext cx="2214733" cy="646331"/>
          </a:xfrm>
          <a:prstGeom prst="rect">
            <a:avLst/>
          </a:prstGeom>
          <a:solidFill>
            <a:srgbClr val="00B050"/>
          </a:solidFill>
          <a:scene3d>
            <a:camera prst="orthographicFront"/>
            <a:lightRig rig="soft" dir="tl">
              <a:rot lat="0" lon="0" rev="0"/>
            </a:lightRig>
          </a:scene3d>
          <a:sp3d>
            <a:bevelT w="139700" h="139700" prst="divot"/>
          </a:sp3d>
        </p:spPr>
        <p:txBody>
          <a:bodyPr wrap="square" rtlCol="0">
            <a:spAutoFit/>
            <a:sp3d contourW="25400" prstMaterial="matte">
              <a:bevelT w="25400" h="55880" prst="artDeco"/>
              <a:contourClr>
                <a:schemeClr val="accent2">
                  <a:tint val="20000"/>
                </a:schemeClr>
              </a:contourClr>
            </a:sp3d>
          </a:bodyPr>
          <a:lstStyle/>
          <a:p>
            <a:r>
              <a:rPr lang="bn-BD" sz="3600" b="1" kern="11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olaimanLipi" pitchFamily="65" charset="0"/>
                <a:ea typeface="NikoshBAN" pitchFamily="2" charset="0"/>
                <a:cs typeface="SolaimanLipi" pitchFamily="65" charset="0"/>
                <a:sym typeface="Wingdings"/>
              </a:rPr>
              <a:t></a:t>
            </a:r>
            <a:r>
              <a:rPr lang="bn-BD" sz="36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দলীয় কাজ </a:t>
            </a:r>
            <a:endParaRPr lang="en-US" sz="36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sp>
        <p:nvSpPr>
          <p:cNvPr id="44" name="Rectangle 43"/>
          <p:cNvSpPr/>
          <p:nvPr/>
        </p:nvSpPr>
        <p:spPr>
          <a:xfrm>
            <a:off x="175225" y="5451053"/>
            <a:ext cx="8443925" cy="646331"/>
          </a:xfrm>
          <a:prstGeom prst="rect">
            <a:avLst/>
          </a:prstGeom>
        </p:spPr>
        <p:txBody>
          <a:bodyPr wrap="square">
            <a:spAutoFit/>
          </a:bodyPr>
          <a:lstStyle/>
          <a:p>
            <a:pPr algn="ctr"/>
            <a:r>
              <a:rPr lang="bn-BD" sz="3600" b="1">
                <a:ln w="0"/>
                <a:effectLst>
                  <a:outerShdw blurRad="38100" dist="19050" dir="2700000" algn="tl" rotWithShape="0">
                    <a:schemeClr val="dk1">
                      <a:alpha val="40000"/>
                    </a:schemeClr>
                  </a:outerShdw>
                </a:effectLst>
                <a:latin typeface="NikoshBAN" pitchFamily="2" charset="0"/>
                <a:cs typeface="NikoshBAN" pitchFamily="2" charset="0"/>
              </a:rPr>
              <a:t> </a:t>
            </a:r>
            <a:r>
              <a:rPr lang="en-GB" sz="3600" b="1">
                <a:ln w="0"/>
                <a:effectLst>
                  <a:outerShdw blurRad="38100" dist="19050" dir="2700000" algn="tl" rotWithShape="0">
                    <a:schemeClr val="dk1">
                      <a:alpha val="40000"/>
                    </a:schemeClr>
                  </a:outerShdw>
                </a:effectLst>
                <a:latin typeface="NikoshBAN" pitchFamily="2" charset="0"/>
                <a:cs typeface="NikoshBAN" pitchFamily="2" charset="0"/>
              </a:rPr>
              <a:t>কীভাবে বৌদ্ধরা ত্রিরত্নের গুণাবলী স্বরণ করে?</a:t>
            </a:r>
            <a:endParaRPr lang="bn-BD" sz="36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5" name="TextBox 24"/>
          <p:cNvSpPr txBox="1"/>
          <p:nvPr/>
        </p:nvSpPr>
        <p:spPr>
          <a:xfrm>
            <a:off x="2584827" y="4336531"/>
            <a:ext cx="3987797" cy="584775"/>
          </a:xfrm>
          <a:prstGeom prst="rect">
            <a:avLst/>
          </a:prstGeom>
          <a:noFill/>
          <a:ln>
            <a:noFill/>
          </a:ln>
        </p:spPr>
        <p:txBody>
          <a:bodyPr wrap="square" rtlCol="0">
            <a:spAutoFit/>
          </a:bodyPr>
          <a:lstStyle/>
          <a:p>
            <a:r>
              <a:rPr lang="bn-BD" sz="3200" b="1" u="sng" dirty="0">
                <a:latin typeface="NikoshBAN" pitchFamily="2" charset="0"/>
                <a:cs typeface="NikoshBAN" pitchFamily="2" charset="0"/>
              </a:rPr>
              <a:t>ছবি দেখে প্রশ্নের উত্তর দাও </a:t>
            </a:r>
            <a:r>
              <a:rPr lang="en-US" sz="3200" b="1" u="sng" dirty="0">
                <a:latin typeface="NikoshBAN" pitchFamily="2" charset="0"/>
                <a:cs typeface="NikoshBAN" pitchFamily="2" charset="0"/>
              </a:rPr>
              <a:t> </a:t>
            </a:r>
            <a:r>
              <a:rPr lang="bn-BD" sz="3200" b="1" u="sng" dirty="0">
                <a:latin typeface="NikoshBAN" pitchFamily="2" charset="0"/>
                <a:cs typeface="NikoshBAN" pitchFamily="2" charset="0"/>
              </a:rPr>
              <a:t>  </a:t>
            </a:r>
            <a:endParaRPr lang="en-US" sz="3200" b="1" u="sng" dirty="0">
              <a:latin typeface="NikoshBAN" pitchFamily="2" charset="0"/>
              <a:cs typeface="NikoshBAN" pitchFamily="2" charset="0"/>
            </a:endParaRPr>
          </a:p>
        </p:txBody>
      </p:sp>
      <p:grpSp>
        <p:nvGrpSpPr>
          <p:cNvPr id="26" name="Group 25"/>
          <p:cNvGrpSpPr/>
          <p:nvPr/>
        </p:nvGrpSpPr>
        <p:grpSpPr>
          <a:xfrm>
            <a:off x="188263" y="5192273"/>
            <a:ext cx="8745504" cy="239976"/>
            <a:chOff x="186002" y="5767966"/>
            <a:chExt cx="8745504" cy="239976"/>
          </a:xfrm>
        </p:grpSpPr>
        <p:grpSp>
          <p:nvGrpSpPr>
            <p:cNvPr id="27" name="Group 26"/>
            <p:cNvGrpSpPr/>
            <p:nvPr/>
          </p:nvGrpSpPr>
          <p:grpSpPr>
            <a:xfrm>
              <a:off x="186002" y="5771382"/>
              <a:ext cx="4303600" cy="236560"/>
              <a:chOff x="186002" y="5771382"/>
              <a:chExt cx="4303600" cy="236560"/>
            </a:xfrm>
          </p:grpSpPr>
          <p:sp>
            <p:nvSpPr>
              <p:cNvPr id="33" name="Flowchart: Predefined Process 32"/>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Predefined Process 33"/>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lowchart: Predefined Process 30"/>
            <p:cNvSpPr/>
            <p:nvPr/>
          </p:nvSpPr>
          <p:spPr>
            <a:xfrm>
              <a:off x="4600610" y="5773654"/>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Predefined Process 31"/>
            <p:cNvSpPr/>
            <p:nvPr/>
          </p:nvSpPr>
          <p:spPr>
            <a:xfrm>
              <a:off x="6828386" y="5767966"/>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a:extLst>
              <a:ext uri="{FF2B5EF4-FFF2-40B4-BE49-F238E27FC236}">
                <a16:creationId xmlns:a16="http://schemas.microsoft.com/office/drawing/2014/main" id="{0F554FCB-F467-6B4C-9FEF-EF7F8CB401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383" y="1433711"/>
            <a:ext cx="4864256" cy="2891592"/>
          </a:xfrm>
          <a:prstGeom prst="rect">
            <a:avLst/>
          </a:prstGeom>
        </p:spPr>
      </p:pic>
    </p:spTree>
    <p:extLst>
      <p:ext uri="{BB962C8B-B14F-4D97-AF65-F5344CB8AC3E}">
        <p14:creationId xmlns:p14="http://schemas.microsoft.com/office/powerpoint/2010/main" val="370643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7757" y="2718724"/>
            <a:ext cx="6442667" cy="584775"/>
          </a:xfrm>
          <a:prstGeom prst="rect">
            <a:avLst/>
          </a:prstGeom>
          <a:noFill/>
        </p:spPr>
        <p:txBody>
          <a:bodyPr wrap="square" rtlCol="0">
            <a:spAutoFit/>
          </a:bodyPr>
          <a:lstStyle/>
          <a:p>
            <a:r>
              <a:rPr lang="bn-BD" sz="3200" b="1" dirty="0">
                <a:latin typeface="NikoshBAN" pitchFamily="2" charset="0"/>
                <a:cs typeface="NikoshBAN" pitchFamily="2" charset="0"/>
              </a:rPr>
              <a:t>১</a:t>
            </a:r>
            <a:r>
              <a:rPr lang="bn-BD" sz="3200" b="1">
                <a:latin typeface="NikoshBAN" pitchFamily="2" charset="0"/>
                <a:cs typeface="NikoshBAN" pitchFamily="2" charset="0"/>
              </a:rPr>
              <a:t>। </a:t>
            </a:r>
            <a:r>
              <a:rPr lang="en-GB" sz="3200" b="1">
                <a:latin typeface="NikoshBAN" pitchFamily="2" charset="0"/>
                <a:cs typeface="NikoshBAN" pitchFamily="2" charset="0"/>
              </a:rPr>
              <a:t>একমাত্র বন্দনার যোগ্য কারা?</a:t>
            </a:r>
            <a:endParaRPr lang="en-US" sz="3200" b="1" dirty="0">
              <a:latin typeface="NikoshBAN" pitchFamily="2" charset="0"/>
              <a:cs typeface="NikoshBAN" pitchFamily="2" charset="0"/>
            </a:endParaRPr>
          </a:p>
        </p:txBody>
      </p:sp>
      <p:sp>
        <p:nvSpPr>
          <p:cNvPr id="6" name="TextBox 5"/>
          <p:cNvSpPr txBox="1"/>
          <p:nvPr/>
        </p:nvSpPr>
        <p:spPr>
          <a:xfrm>
            <a:off x="313001" y="4613178"/>
            <a:ext cx="6571894" cy="584775"/>
          </a:xfrm>
          <a:prstGeom prst="rect">
            <a:avLst/>
          </a:prstGeom>
          <a:noFill/>
        </p:spPr>
        <p:txBody>
          <a:bodyPr wrap="square" rtlCol="0">
            <a:spAutoFit/>
          </a:bodyPr>
          <a:lstStyle/>
          <a:p>
            <a:r>
              <a:rPr lang="bn-BD" sz="3200" b="1" dirty="0">
                <a:latin typeface="NikoshBAN" pitchFamily="2" charset="0"/>
                <a:cs typeface="NikoshBAN" pitchFamily="2" charset="0"/>
              </a:rPr>
              <a:t>২</a:t>
            </a:r>
            <a:r>
              <a:rPr lang="bn-BD" sz="3200" b="1">
                <a:latin typeface="NikoshBAN" pitchFamily="2" charset="0"/>
                <a:cs typeface="NikoshBAN" pitchFamily="2" charset="0"/>
              </a:rPr>
              <a:t>।  </a:t>
            </a:r>
            <a:r>
              <a:rPr lang="en-GB" sz="3200" b="1">
                <a:latin typeface="NikoshBAN" pitchFamily="2" charset="0"/>
                <a:cs typeface="NikoshBAN" pitchFamily="2" charset="0"/>
              </a:rPr>
              <a:t>দুঃখ মুক্তির প্রথম ধাপ কোনটি?</a:t>
            </a:r>
            <a:endParaRPr lang="en-US" sz="3200" b="1" dirty="0">
              <a:latin typeface="NikoshBAN" pitchFamily="2" charset="0"/>
              <a:cs typeface="NikoshBAN" pitchFamily="2" charset="0"/>
            </a:endParaRPr>
          </a:p>
        </p:txBody>
      </p:sp>
      <p:sp>
        <p:nvSpPr>
          <p:cNvPr id="7" name="TextBox 6"/>
          <p:cNvSpPr txBox="1"/>
          <p:nvPr/>
        </p:nvSpPr>
        <p:spPr>
          <a:xfrm>
            <a:off x="186739" y="77688"/>
            <a:ext cx="8640427" cy="923330"/>
          </a:xfrm>
          <a:prstGeom prst="rect">
            <a:avLst/>
          </a:prstGeom>
          <a:noFill/>
        </p:spPr>
        <p:txBody>
          <a:bodyPr wrap="square" rtlCol="0">
            <a:spAutoFit/>
          </a:bodyPr>
          <a:lstStyle/>
          <a:p>
            <a:pPr algn="ctr"/>
            <a:r>
              <a:rPr lang="bn-BD" sz="5400" b="1" spc="150" dirty="0">
                <a:ln w="11430"/>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মূ</a:t>
            </a:r>
            <a:r>
              <a:rPr lang="bn-BD" sz="4000" b="1" spc="150" dirty="0">
                <a:ln w="11430"/>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ল্যায়ন</a:t>
            </a:r>
            <a:r>
              <a:rPr lang="bn-BD" sz="4000" b="1" spc="150">
                <a:ln w="11430"/>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a:t>
            </a:r>
            <a:r>
              <a:rPr lang="bn-BD" sz="2800" b="1" spc="150">
                <a:ln w="11430"/>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ন</a:t>
            </a:r>
            <a:r>
              <a:rPr lang="en-GB" sz="2800" b="1" spc="150">
                <a:ln w="11430"/>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িচের </a:t>
            </a:r>
            <a:r>
              <a:rPr lang="bn-BD" sz="2800" b="1" spc="150">
                <a:ln w="11430"/>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১ </a:t>
            </a:r>
            <a:r>
              <a:rPr lang="bn-BD" sz="2800" b="1" spc="150" dirty="0">
                <a:ln w="11430"/>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ও ২ নং প্রশ্নের উত্তর দাওঃ  </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724106" y="5184413"/>
            <a:ext cx="2589906"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3200" dirty="0">
                <a:latin typeface="NikoshBAN" pitchFamily="2" charset="0"/>
                <a:cs typeface="NikoshBAN" pitchFamily="2" charset="0"/>
              </a:rPr>
              <a:t>ক</a:t>
            </a:r>
            <a:r>
              <a:rPr lang="bn-BD" sz="3200">
                <a:latin typeface="NikoshBAN" pitchFamily="2" charset="0"/>
                <a:cs typeface="NikoshBAN" pitchFamily="2" charset="0"/>
              </a:rPr>
              <a:t>.  </a:t>
            </a:r>
            <a:r>
              <a:rPr lang="en-GB" sz="3200">
                <a:latin typeface="NikoshBAN" pitchFamily="2" charset="0"/>
                <a:cs typeface="NikoshBAN" pitchFamily="2" charset="0"/>
              </a:rPr>
              <a:t>নির্বাণলাভ</a:t>
            </a:r>
            <a:endParaRPr lang="en-US" sz="3200" dirty="0"/>
          </a:p>
        </p:txBody>
      </p:sp>
      <p:sp>
        <p:nvSpPr>
          <p:cNvPr id="10" name="TextBox 9"/>
          <p:cNvSpPr txBox="1"/>
          <p:nvPr/>
        </p:nvSpPr>
        <p:spPr>
          <a:xfrm>
            <a:off x="3860567" y="5144920"/>
            <a:ext cx="2498128"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3200" dirty="0">
                <a:latin typeface="NikoshBAN" pitchFamily="2" charset="0"/>
                <a:cs typeface="NikoshBAN" pitchFamily="2" charset="0"/>
              </a:rPr>
              <a:t>খ</a:t>
            </a:r>
            <a:r>
              <a:rPr lang="bn-BD" sz="3200">
                <a:latin typeface="NikoshBAN" pitchFamily="2" charset="0"/>
                <a:cs typeface="NikoshBAN" pitchFamily="2" charset="0"/>
              </a:rPr>
              <a:t>.</a:t>
            </a:r>
            <a:r>
              <a:rPr lang="en-US" sz="3200">
                <a:latin typeface="NikoshBAN" pitchFamily="2" charset="0"/>
                <a:cs typeface="NikoshBAN" pitchFamily="2" charset="0"/>
              </a:rPr>
              <a:t> </a:t>
            </a:r>
            <a:r>
              <a:rPr lang="en-GB" sz="3200">
                <a:latin typeface="NikoshBAN" pitchFamily="2" charset="0"/>
                <a:cs typeface="NikoshBAN" pitchFamily="2" charset="0"/>
              </a:rPr>
              <a:t>তপস্যা</a:t>
            </a:r>
            <a:endParaRPr lang="en-US" sz="3200" dirty="0"/>
          </a:p>
        </p:txBody>
      </p:sp>
      <p:sp>
        <p:nvSpPr>
          <p:cNvPr id="11" name="TextBox 10"/>
          <p:cNvSpPr txBox="1"/>
          <p:nvPr/>
        </p:nvSpPr>
        <p:spPr>
          <a:xfrm>
            <a:off x="724105" y="5970159"/>
            <a:ext cx="2589907"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3200" dirty="0">
                <a:latin typeface="NikoshBAN" pitchFamily="2" charset="0"/>
                <a:cs typeface="NikoshBAN" pitchFamily="2" charset="0"/>
              </a:rPr>
              <a:t>গ</a:t>
            </a:r>
            <a:r>
              <a:rPr lang="bn-BD" sz="3200">
                <a:latin typeface="NikoshBAN" pitchFamily="2" charset="0"/>
                <a:cs typeface="NikoshBAN" pitchFamily="2" charset="0"/>
              </a:rPr>
              <a:t>. </a:t>
            </a:r>
            <a:r>
              <a:rPr lang="en-GB" sz="3200">
                <a:latin typeface="NikoshBAN" pitchFamily="2" charset="0"/>
                <a:cs typeface="NikoshBAN" pitchFamily="2" charset="0"/>
              </a:rPr>
              <a:t>বন্দনা</a:t>
            </a:r>
            <a:endParaRPr lang="en-US" sz="3200" dirty="0"/>
          </a:p>
        </p:txBody>
      </p:sp>
      <p:sp>
        <p:nvSpPr>
          <p:cNvPr id="12" name="TextBox 11"/>
          <p:cNvSpPr txBox="1"/>
          <p:nvPr/>
        </p:nvSpPr>
        <p:spPr>
          <a:xfrm>
            <a:off x="3858231" y="5949052"/>
            <a:ext cx="2500464"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3200" dirty="0">
                <a:latin typeface="NikoshBAN" pitchFamily="2" charset="0"/>
                <a:cs typeface="NikoshBAN" pitchFamily="2" charset="0"/>
              </a:rPr>
              <a:t>   ঘ</a:t>
            </a:r>
            <a:r>
              <a:rPr lang="bn-BD" sz="3200">
                <a:latin typeface="NikoshBAN" pitchFamily="2" charset="0"/>
                <a:cs typeface="NikoshBAN" pitchFamily="2" charset="0"/>
              </a:rPr>
              <a:t>. </a:t>
            </a:r>
            <a:r>
              <a:rPr lang="en-GB" sz="3200">
                <a:latin typeface="NikoshBAN" pitchFamily="2" charset="0"/>
                <a:cs typeface="NikoshBAN" pitchFamily="2" charset="0"/>
              </a:rPr>
              <a:t>ভিক্ষাবৃত্তি</a:t>
            </a:r>
            <a:endParaRPr lang="en-US" sz="3200" dirty="0">
              <a:latin typeface="NikoshBAN" pitchFamily="2" charset="0"/>
              <a:cs typeface="NikoshBAN" pitchFamily="2" charset="0"/>
            </a:endParaRPr>
          </a:p>
        </p:txBody>
      </p:sp>
      <p:sp>
        <p:nvSpPr>
          <p:cNvPr id="14" name="TextBox 13"/>
          <p:cNvSpPr txBox="1"/>
          <p:nvPr/>
        </p:nvSpPr>
        <p:spPr>
          <a:xfrm>
            <a:off x="780024" y="3299094"/>
            <a:ext cx="2533989"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2800" b="1" dirty="0">
                <a:latin typeface="NikoshBAN" pitchFamily="2" charset="0"/>
                <a:cs typeface="NikoshBAN" pitchFamily="2" charset="0"/>
              </a:rPr>
              <a:t>ক</a:t>
            </a:r>
            <a:r>
              <a:rPr lang="bn-BD" sz="2800" b="1">
                <a:latin typeface="NikoshBAN" pitchFamily="2" charset="0"/>
                <a:cs typeface="NikoshBAN" pitchFamily="2" charset="0"/>
              </a:rPr>
              <a:t>। </a:t>
            </a:r>
            <a:r>
              <a:rPr lang="en-GB" sz="2800" b="1">
                <a:latin typeface="NikoshBAN" pitchFamily="2" charset="0"/>
                <a:cs typeface="NikoshBAN" pitchFamily="2" charset="0"/>
              </a:rPr>
              <a:t>রাজারা</a:t>
            </a:r>
            <a:endParaRPr lang="en-US" sz="2800" b="1" dirty="0"/>
          </a:p>
        </p:txBody>
      </p:sp>
      <p:sp>
        <p:nvSpPr>
          <p:cNvPr id="15" name="TextBox 14"/>
          <p:cNvSpPr txBox="1"/>
          <p:nvPr/>
        </p:nvSpPr>
        <p:spPr>
          <a:xfrm>
            <a:off x="3787311" y="3299094"/>
            <a:ext cx="2571384"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2800" b="1" dirty="0">
                <a:latin typeface="NikoshBAN" pitchFamily="2" charset="0"/>
                <a:cs typeface="NikoshBAN" pitchFamily="2" charset="0"/>
              </a:rPr>
              <a:t>খ</a:t>
            </a:r>
            <a:r>
              <a:rPr lang="bn-BD" sz="2800" b="1">
                <a:latin typeface="NikoshBAN" pitchFamily="2" charset="0"/>
                <a:cs typeface="NikoshBAN" pitchFamily="2" charset="0"/>
              </a:rPr>
              <a:t>। </a:t>
            </a:r>
            <a:r>
              <a:rPr lang="en-GB" sz="2800" b="1">
                <a:latin typeface="NikoshBAN" pitchFamily="2" charset="0"/>
                <a:cs typeface="NikoshBAN" pitchFamily="2" charset="0"/>
              </a:rPr>
              <a:t>সম্রাটরা</a:t>
            </a:r>
            <a:endParaRPr lang="en-US" sz="2800" b="1" dirty="0"/>
          </a:p>
        </p:txBody>
      </p:sp>
      <p:sp>
        <p:nvSpPr>
          <p:cNvPr id="16" name="TextBox 15"/>
          <p:cNvSpPr txBox="1"/>
          <p:nvPr/>
        </p:nvSpPr>
        <p:spPr>
          <a:xfrm>
            <a:off x="779664" y="4063651"/>
            <a:ext cx="2533989"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2800" b="1" dirty="0">
                <a:latin typeface="NikoshBAN" pitchFamily="2" charset="0"/>
                <a:cs typeface="NikoshBAN" pitchFamily="2" charset="0"/>
              </a:rPr>
              <a:t>গ</a:t>
            </a:r>
            <a:r>
              <a:rPr lang="bn-BD" sz="2800" b="1">
                <a:latin typeface="NikoshBAN" pitchFamily="2" charset="0"/>
                <a:cs typeface="NikoshBAN" pitchFamily="2" charset="0"/>
              </a:rPr>
              <a:t>। জ</a:t>
            </a:r>
            <a:r>
              <a:rPr lang="en-GB" sz="2800" b="1">
                <a:latin typeface="NikoshBAN" pitchFamily="2" charset="0"/>
                <a:cs typeface="NikoshBAN" pitchFamily="2" charset="0"/>
              </a:rPr>
              <a:t>্ঞানীরা</a:t>
            </a:r>
            <a:endParaRPr lang="en-US" sz="2800" b="1" dirty="0"/>
          </a:p>
        </p:txBody>
      </p:sp>
      <p:sp>
        <p:nvSpPr>
          <p:cNvPr id="17" name="TextBox 16"/>
          <p:cNvSpPr txBox="1"/>
          <p:nvPr/>
        </p:nvSpPr>
        <p:spPr>
          <a:xfrm>
            <a:off x="3826002" y="4061563"/>
            <a:ext cx="2539075"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2800" b="1" dirty="0">
                <a:latin typeface="NikoshBAN" pitchFamily="2" charset="0"/>
                <a:cs typeface="NikoshBAN" pitchFamily="2" charset="0"/>
              </a:rPr>
              <a:t>ঘ</a:t>
            </a:r>
            <a:r>
              <a:rPr lang="bn-BD" sz="2800" b="1">
                <a:latin typeface="NikoshBAN" pitchFamily="2" charset="0"/>
                <a:cs typeface="NikoshBAN" pitchFamily="2" charset="0"/>
              </a:rPr>
              <a:t>।</a:t>
            </a:r>
            <a:r>
              <a:rPr lang="en-US" sz="2800" b="1">
                <a:latin typeface="NikoshBAN" pitchFamily="2" charset="0"/>
                <a:cs typeface="NikoshBAN" pitchFamily="2" charset="0"/>
              </a:rPr>
              <a:t> </a:t>
            </a:r>
            <a:r>
              <a:rPr lang="en-GB" sz="2800" b="1">
                <a:latin typeface="NikoshBAN" pitchFamily="2" charset="0"/>
                <a:cs typeface="NikoshBAN" pitchFamily="2" charset="0"/>
              </a:rPr>
              <a:t>ব্রাম্মণরা</a:t>
            </a:r>
            <a:endParaRPr lang="en-US" sz="2800" b="1" dirty="0">
              <a:latin typeface="NikoshBAN" pitchFamily="2" charset="0"/>
              <a:cs typeface="NikoshBAN" pitchFamily="2" charset="0"/>
            </a:endParaRPr>
          </a:p>
        </p:txBody>
      </p:sp>
      <p:sp>
        <p:nvSpPr>
          <p:cNvPr id="28" name="Frame 27"/>
          <p:cNvSpPr/>
          <p:nvPr/>
        </p:nvSpPr>
        <p:spPr>
          <a:xfrm>
            <a:off x="0" y="0"/>
            <a:ext cx="9144000" cy="6858000"/>
          </a:xfrm>
          <a:prstGeom prst="frame">
            <a:avLst>
              <a:gd name="adj1" fmla="val 2664"/>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Multiply 18"/>
          <p:cNvSpPr/>
          <p:nvPr/>
        </p:nvSpPr>
        <p:spPr>
          <a:xfrm>
            <a:off x="3878656" y="3264171"/>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Half Frame 19"/>
          <p:cNvSpPr/>
          <p:nvPr/>
        </p:nvSpPr>
        <p:spPr>
          <a:xfrm rot="14014148">
            <a:off x="1002606" y="3951606"/>
            <a:ext cx="257644" cy="47994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21" name="Multiply 20"/>
          <p:cNvSpPr/>
          <p:nvPr/>
        </p:nvSpPr>
        <p:spPr>
          <a:xfrm>
            <a:off x="900947" y="3290584"/>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2" name="Multiply 21"/>
          <p:cNvSpPr/>
          <p:nvPr/>
        </p:nvSpPr>
        <p:spPr>
          <a:xfrm>
            <a:off x="3878296" y="406859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3" name="Multiply 22"/>
          <p:cNvSpPr/>
          <p:nvPr/>
        </p:nvSpPr>
        <p:spPr>
          <a:xfrm>
            <a:off x="3893645" y="5208312"/>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4" name="Half Frame 23"/>
          <p:cNvSpPr/>
          <p:nvPr/>
        </p:nvSpPr>
        <p:spPr>
          <a:xfrm rot="14014148">
            <a:off x="925486" y="5941527"/>
            <a:ext cx="257644" cy="47994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25" name="Multiply 24"/>
          <p:cNvSpPr/>
          <p:nvPr/>
        </p:nvSpPr>
        <p:spPr>
          <a:xfrm>
            <a:off x="3823982" y="5949052"/>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Multiply 25"/>
          <p:cNvSpPr/>
          <p:nvPr/>
        </p:nvSpPr>
        <p:spPr>
          <a:xfrm>
            <a:off x="755498" y="5227832"/>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34" name="Group 33"/>
          <p:cNvGrpSpPr/>
          <p:nvPr/>
        </p:nvGrpSpPr>
        <p:grpSpPr>
          <a:xfrm>
            <a:off x="6793602" y="1156382"/>
            <a:ext cx="1521275" cy="1181239"/>
            <a:chOff x="4717473" y="948667"/>
            <a:chExt cx="3023434" cy="2860964"/>
          </a:xfrm>
        </p:grpSpPr>
        <p:sp>
          <p:nvSpPr>
            <p:cNvPr id="35" name="Oval 34"/>
            <p:cNvSpPr/>
            <p:nvPr/>
          </p:nvSpPr>
          <p:spPr>
            <a:xfrm>
              <a:off x="4717473" y="948667"/>
              <a:ext cx="3023434" cy="2860964"/>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2400" dirty="0">
                <a:latin typeface="NikoshBAN" panose="02000000000000000000" pitchFamily="2" charset="0"/>
                <a:cs typeface="NikoshBAN" panose="02000000000000000000" pitchFamily="2" charset="0"/>
              </a:endParaRPr>
            </a:p>
          </p:txBody>
        </p:sp>
        <p:sp>
          <p:nvSpPr>
            <p:cNvPr id="36" name="TextBox 35"/>
            <p:cNvSpPr txBox="1"/>
            <p:nvPr/>
          </p:nvSpPr>
          <p:spPr>
            <a:xfrm>
              <a:off x="4978065" y="1642408"/>
              <a:ext cx="2437823" cy="2012677"/>
            </a:xfrm>
            <a:prstGeom prst="rect">
              <a:avLst/>
            </a:prstGeom>
            <a:noFill/>
          </p:spPr>
          <p:txBody>
            <a:bodyPr wrap="none" rtlCol="0">
              <a:spAutoFit/>
            </a:bodyPr>
            <a:lstStyle/>
            <a:p>
              <a:pPr algn="ctr"/>
              <a:r>
                <a:rPr lang="bn-BD"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উত্তর সঠিক</a:t>
              </a:r>
            </a:p>
            <a:p>
              <a:pPr algn="ctr"/>
              <a:r>
                <a:rPr lang="bn-BD"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হয়েছে</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grpSp>
      <p:grpSp>
        <p:nvGrpSpPr>
          <p:cNvPr id="37" name="Group 36"/>
          <p:cNvGrpSpPr/>
          <p:nvPr/>
        </p:nvGrpSpPr>
        <p:grpSpPr>
          <a:xfrm>
            <a:off x="6837789" y="1182689"/>
            <a:ext cx="1521275" cy="1181239"/>
            <a:chOff x="8225056" y="941740"/>
            <a:chExt cx="3023434" cy="2860965"/>
          </a:xfrm>
        </p:grpSpPr>
        <p:sp>
          <p:nvSpPr>
            <p:cNvPr id="38" name="Oval 37"/>
            <p:cNvSpPr/>
            <p:nvPr/>
          </p:nvSpPr>
          <p:spPr>
            <a:xfrm>
              <a:off x="8225056" y="941740"/>
              <a:ext cx="3023434" cy="2860965"/>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2400" dirty="0">
                <a:latin typeface="NikoshBAN" panose="02000000000000000000" pitchFamily="2" charset="0"/>
                <a:cs typeface="NikoshBAN" panose="02000000000000000000" pitchFamily="2" charset="0"/>
              </a:endParaRPr>
            </a:p>
          </p:txBody>
        </p:sp>
        <p:sp>
          <p:nvSpPr>
            <p:cNvPr id="39" name="TextBox 38"/>
            <p:cNvSpPr txBox="1"/>
            <p:nvPr/>
          </p:nvSpPr>
          <p:spPr>
            <a:xfrm>
              <a:off x="8567660" y="1636206"/>
              <a:ext cx="2495168" cy="2012677"/>
            </a:xfrm>
            <a:prstGeom prst="rect">
              <a:avLst/>
            </a:prstGeom>
            <a:noFill/>
          </p:spPr>
          <p:txBody>
            <a:bodyPr wrap="none" rtlCol="0">
              <a:spAutoFit/>
            </a:bodyPr>
            <a:lstStyle/>
            <a:p>
              <a:pPr algn="ctr"/>
              <a:r>
                <a:rPr lang="bn-BD"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আবার চেষ্টা</a:t>
              </a:r>
            </a:p>
            <a:p>
              <a:pPr algn="ctr"/>
              <a:r>
                <a:rPr lang="bn-BD"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a:t>
              </a:r>
            </a:p>
          </p:txBody>
        </p:sp>
      </p:grpSp>
    </p:spTree>
    <p:extLst>
      <p:ext uri="{BB962C8B-B14F-4D97-AF65-F5344CB8AC3E}">
        <p14:creationId xmlns:p14="http://schemas.microsoft.com/office/powerpoint/2010/main" val="7656569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3000" fill="hold"/>
                                        <p:tgtEl>
                                          <p:spTgt spid="34"/>
                                        </p:tgtEl>
                                        <p:attrNameLst>
                                          <p:attrName>ppt_w</p:attrName>
                                        </p:attrNameLst>
                                      </p:cBhvr>
                                      <p:tavLst>
                                        <p:tav tm="0">
                                          <p:val>
                                            <p:fltVal val="0"/>
                                          </p:val>
                                        </p:tav>
                                        <p:tav tm="100000">
                                          <p:val>
                                            <p:strVal val="#ppt_w"/>
                                          </p:val>
                                        </p:tav>
                                      </p:tavLst>
                                    </p:anim>
                                    <p:anim calcmode="lin" valueType="num">
                                      <p:cBhvr>
                                        <p:cTn id="8" dur="3000" fill="hold"/>
                                        <p:tgtEl>
                                          <p:spTgt spid="34"/>
                                        </p:tgtEl>
                                        <p:attrNameLst>
                                          <p:attrName>ppt_h</p:attrName>
                                        </p:attrNameLst>
                                      </p:cBhvr>
                                      <p:tavLst>
                                        <p:tav tm="0">
                                          <p:val>
                                            <p:fltVal val="0"/>
                                          </p:val>
                                        </p:tav>
                                        <p:tav tm="100000">
                                          <p:val>
                                            <p:strVal val="#ppt_h"/>
                                          </p:val>
                                        </p:tav>
                                      </p:tavLst>
                                    </p:anim>
                                    <p:animEffect transition="in" filter="fade">
                                      <p:cBhvr>
                                        <p:cTn id="9" dur="3000"/>
                                        <p:tgtEl>
                                          <p:spTgt spid="34"/>
                                        </p:tgtEl>
                                      </p:cBhvr>
                                    </p:animEffect>
                                  </p:childTnLst>
                                  <p:subTnLst>
                                    <p:set>
                                      <p:cBhvr override="childStyle">
                                        <p:cTn dur="1" fill="hold" display="0" masterRel="sameClick" afterEffect="1">
                                          <p:stCondLst>
                                            <p:cond evt="end" delay="0">
                                              <p:tn val="5"/>
                                            </p:cond>
                                          </p:stCondLst>
                                        </p:cTn>
                                        <p:tgtEl>
                                          <p:spTgt spid="34"/>
                                        </p:tgtEl>
                                        <p:attrNameLst>
                                          <p:attrName>style.visibility</p:attrName>
                                        </p:attrNameLst>
                                      </p:cBhvr>
                                      <p:to>
                                        <p:strVal val="hidden"/>
                                      </p:to>
                                    </p:set>
                                  </p:sub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3000" fill="hold"/>
                                        <p:tgtEl>
                                          <p:spTgt spid="20"/>
                                        </p:tgtEl>
                                        <p:attrNameLst>
                                          <p:attrName>ppt_w</p:attrName>
                                        </p:attrNameLst>
                                      </p:cBhvr>
                                      <p:tavLst>
                                        <p:tav tm="0">
                                          <p:val>
                                            <p:fltVal val="0"/>
                                          </p:val>
                                        </p:tav>
                                        <p:tav tm="100000">
                                          <p:val>
                                            <p:strVal val="#ppt_w"/>
                                          </p:val>
                                        </p:tav>
                                      </p:tavLst>
                                    </p:anim>
                                    <p:anim calcmode="lin" valueType="num">
                                      <p:cBhvr>
                                        <p:cTn id="13" dur="3000" fill="hold"/>
                                        <p:tgtEl>
                                          <p:spTgt spid="20"/>
                                        </p:tgtEl>
                                        <p:attrNameLst>
                                          <p:attrName>ppt_h</p:attrName>
                                        </p:attrNameLst>
                                      </p:cBhvr>
                                      <p:tavLst>
                                        <p:tav tm="0">
                                          <p:val>
                                            <p:fltVal val="0"/>
                                          </p:val>
                                        </p:tav>
                                        <p:tav tm="100000">
                                          <p:val>
                                            <p:strVal val="#ppt_h"/>
                                          </p:val>
                                        </p:tav>
                                      </p:tavLst>
                                    </p:anim>
                                    <p:animEffect transition="in" filter="fade">
                                      <p:cBhvr>
                                        <p:cTn id="14" dur="3000"/>
                                        <p:tgtEl>
                                          <p:spTgt spid="20"/>
                                        </p:tgtEl>
                                      </p:cBhvr>
                                    </p:animEffect>
                                  </p:childTnLst>
                                  <p:subTnLst>
                                    <p:set>
                                      <p:cBhvr override="childStyle">
                                        <p:cTn dur="1" fill="hold" display="0" masterRel="sameClick" afterEffect="1">
                                          <p:stCondLst>
                                            <p:cond evt="end" delay="0">
                                              <p:tn val="10"/>
                                            </p:cond>
                                          </p:stCondLst>
                                        </p:cTn>
                                        <p:tgtEl>
                                          <p:spTgt spid="20"/>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3000" fill="hold"/>
                                        <p:tgtEl>
                                          <p:spTgt spid="34"/>
                                        </p:tgtEl>
                                        <p:attrNameLst>
                                          <p:attrName>ppt_w</p:attrName>
                                        </p:attrNameLst>
                                      </p:cBhvr>
                                      <p:tavLst>
                                        <p:tav tm="0">
                                          <p:val>
                                            <p:fltVal val="0"/>
                                          </p:val>
                                        </p:tav>
                                        <p:tav tm="100000">
                                          <p:val>
                                            <p:strVal val="#ppt_w"/>
                                          </p:val>
                                        </p:tav>
                                      </p:tavLst>
                                    </p:anim>
                                    <p:anim calcmode="lin" valueType="num">
                                      <p:cBhvr>
                                        <p:cTn id="21" dur="3000" fill="hold"/>
                                        <p:tgtEl>
                                          <p:spTgt spid="34"/>
                                        </p:tgtEl>
                                        <p:attrNameLst>
                                          <p:attrName>ppt_h</p:attrName>
                                        </p:attrNameLst>
                                      </p:cBhvr>
                                      <p:tavLst>
                                        <p:tav tm="0">
                                          <p:val>
                                            <p:fltVal val="0"/>
                                          </p:val>
                                        </p:tav>
                                        <p:tav tm="100000">
                                          <p:val>
                                            <p:strVal val="#ppt_h"/>
                                          </p:val>
                                        </p:tav>
                                      </p:tavLst>
                                    </p:anim>
                                    <p:animEffect transition="in" filter="fade">
                                      <p:cBhvr>
                                        <p:cTn id="22" dur="3000"/>
                                        <p:tgtEl>
                                          <p:spTgt spid="34"/>
                                        </p:tgtEl>
                                      </p:cBhvr>
                                    </p:animEffect>
                                  </p:childTnLst>
                                  <p:subTnLst>
                                    <p:set>
                                      <p:cBhvr override="childStyle">
                                        <p:cTn dur="1" fill="hold" display="0" masterRel="sameClick" afterEffect="1">
                                          <p:stCondLst>
                                            <p:cond evt="end" delay="0">
                                              <p:tn val="18"/>
                                            </p:cond>
                                          </p:stCondLst>
                                        </p:cTn>
                                        <p:tgtEl>
                                          <p:spTgt spid="34"/>
                                        </p:tgtEl>
                                        <p:attrNameLst>
                                          <p:attrName>style.visibility</p:attrName>
                                        </p:attrNameLst>
                                      </p:cBhvr>
                                      <p:to>
                                        <p:strVal val="hidden"/>
                                      </p:to>
                                    </p:set>
                                  </p:subTnLst>
                                </p:cTn>
                              </p:par>
                              <p:par>
                                <p:cTn id="23" presetID="53" presetClass="entr" presetSubtype="16"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3000" fill="hold"/>
                                        <p:tgtEl>
                                          <p:spTgt spid="24"/>
                                        </p:tgtEl>
                                        <p:attrNameLst>
                                          <p:attrName>ppt_w</p:attrName>
                                        </p:attrNameLst>
                                      </p:cBhvr>
                                      <p:tavLst>
                                        <p:tav tm="0">
                                          <p:val>
                                            <p:fltVal val="0"/>
                                          </p:val>
                                        </p:tav>
                                        <p:tav tm="100000">
                                          <p:val>
                                            <p:strVal val="#ppt_w"/>
                                          </p:val>
                                        </p:tav>
                                      </p:tavLst>
                                    </p:anim>
                                    <p:anim calcmode="lin" valueType="num">
                                      <p:cBhvr>
                                        <p:cTn id="26" dur="3000" fill="hold"/>
                                        <p:tgtEl>
                                          <p:spTgt spid="24"/>
                                        </p:tgtEl>
                                        <p:attrNameLst>
                                          <p:attrName>ppt_h</p:attrName>
                                        </p:attrNameLst>
                                      </p:cBhvr>
                                      <p:tavLst>
                                        <p:tav tm="0">
                                          <p:val>
                                            <p:fltVal val="0"/>
                                          </p:val>
                                        </p:tav>
                                        <p:tav tm="100000">
                                          <p:val>
                                            <p:strVal val="#ppt_h"/>
                                          </p:val>
                                        </p:tav>
                                      </p:tavLst>
                                    </p:anim>
                                    <p:animEffect transition="in" filter="fade">
                                      <p:cBhvr>
                                        <p:cTn id="27" dur="3000"/>
                                        <p:tgtEl>
                                          <p:spTgt spid="24"/>
                                        </p:tgtEl>
                                      </p:cBhvr>
                                    </p:animEffect>
                                  </p:childTnLst>
                                  <p:subTnLst>
                                    <p:set>
                                      <p:cBhvr override="childStyle">
                                        <p:cTn dur="1" fill="hold" display="0" masterRel="sameClick" afterEffect="1">
                                          <p:stCondLst>
                                            <p:cond evt="end" delay="0">
                                              <p:tn val="23"/>
                                            </p:cond>
                                          </p:stCondLst>
                                        </p:cTn>
                                        <p:tgtEl>
                                          <p:spTgt spid="24"/>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3000" fill="hold"/>
                                        <p:tgtEl>
                                          <p:spTgt spid="37"/>
                                        </p:tgtEl>
                                        <p:attrNameLst>
                                          <p:attrName>ppt_w</p:attrName>
                                        </p:attrNameLst>
                                      </p:cBhvr>
                                      <p:tavLst>
                                        <p:tav tm="0">
                                          <p:val>
                                            <p:fltVal val="0"/>
                                          </p:val>
                                        </p:tav>
                                        <p:tav tm="100000">
                                          <p:val>
                                            <p:strVal val="#ppt_w"/>
                                          </p:val>
                                        </p:tav>
                                      </p:tavLst>
                                    </p:anim>
                                    <p:anim calcmode="lin" valueType="num">
                                      <p:cBhvr>
                                        <p:cTn id="34" dur="3000" fill="hold"/>
                                        <p:tgtEl>
                                          <p:spTgt spid="37"/>
                                        </p:tgtEl>
                                        <p:attrNameLst>
                                          <p:attrName>ppt_h</p:attrName>
                                        </p:attrNameLst>
                                      </p:cBhvr>
                                      <p:tavLst>
                                        <p:tav tm="0">
                                          <p:val>
                                            <p:fltVal val="0"/>
                                          </p:val>
                                        </p:tav>
                                        <p:tav tm="100000">
                                          <p:val>
                                            <p:strVal val="#ppt_h"/>
                                          </p:val>
                                        </p:tav>
                                      </p:tavLst>
                                    </p:anim>
                                    <p:animEffect transition="in" filter="fade">
                                      <p:cBhvr>
                                        <p:cTn id="35" dur="3000"/>
                                        <p:tgtEl>
                                          <p:spTgt spid="37"/>
                                        </p:tgtEl>
                                      </p:cBhvr>
                                    </p:animEffect>
                                  </p:childTnLst>
                                  <p:subTnLst>
                                    <p:set>
                                      <p:cBhvr override="childStyle">
                                        <p:cTn dur="1" fill="hold" display="0" masterRel="sameClick" afterEffect="1">
                                          <p:stCondLst>
                                            <p:cond evt="end" delay="0">
                                              <p:tn val="31"/>
                                            </p:cond>
                                          </p:stCondLst>
                                        </p:cTn>
                                        <p:tgtEl>
                                          <p:spTgt spid="37"/>
                                        </p:tgtEl>
                                        <p:attrNameLst>
                                          <p:attrName>style.visibility</p:attrName>
                                        </p:attrNameLst>
                                      </p:cBhvr>
                                      <p:to>
                                        <p:strVal val="hidden"/>
                                      </p:to>
                                    </p:set>
                                  </p:subTnLst>
                                </p:cTn>
                              </p:par>
                              <p:par>
                                <p:cTn id="36" presetID="53" presetClass="entr" presetSubtype="16"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3000" fill="hold"/>
                                        <p:tgtEl>
                                          <p:spTgt spid="21"/>
                                        </p:tgtEl>
                                        <p:attrNameLst>
                                          <p:attrName>ppt_w</p:attrName>
                                        </p:attrNameLst>
                                      </p:cBhvr>
                                      <p:tavLst>
                                        <p:tav tm="0">
                                          <p:val>
                                            <p:fltVal val="0"/>
                                          </p:val>
                                        </p:tav>
                                        <p:tav tm="100000">
                                          <p:val>
                                            <p:strVal val="#ppt_w"/>
                                          </p:val>
                                        </p:tav>
                                      </p:tavLst>
                                    </p:anim>
                                    <p:anim calcmode="lin" valueType="num">
                                      <p:cBhvr>
                                        <p:cTn id="39" dur="3000" fill="hold"/>
                                        <p:tgtEl>
                                          <p:spTgt spid="21"/>
                                        </p:tgtEl>
                                        <p:attrNameLst>
                                          <p:attrName>ppt_h</p:attrName>
                                        </p:attrNameLst>
                                      </p:cBhvr>
                                      <p:tavLst>
                                        <p:tav tm="0">
                                          <p:val>
                                            <p:fltVal val="0"/>
                                          </p:val>
                                        </p:tav>
                                        <p:tav tm="100000">
                                          <p:val>
                                            <p:strVal val="#ppt_h"/>
                                          </p:val>
                                        </p:tav>
                                      </p:tavLst>
                                    </p:anim>
                                    <p:animEffect transition="in" filter="fade">
                                      <p:cBhvr>
                                        <p:cTn id="40" dur="3000"/>
                                        <p:tgtEl>
                                          <p:spTgt spid="21"/>
                                        </p:tgtEl>
                                      </p:cBhvr>
                                    </p:animEffect>
                                  </p:childTnLst>
                                  <p:subTnLst>
                                    <p:set>
                                      <p:cBhvr override="childStyle">
                                        <p:cTn dur="1" fill="hold" display="0" masterRel="sameClick" afterEffect="1">
                                          <p:stCondLst>
                                            <p:cond evt="end" delay="0">
                                              <p:tn val="36"/>
                                            </p:cond>
                                          </p:stCondLst>
                                        </p:cTn>
                                        <p:tgtEl>
                                          <p:spTgt spid="21"/>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3000" fill="hold"/>
                                        <p:tgtEl>
                                          <p:spTgt spid="37"/>
                                        </p:tgtEl>
                                        <p:attrNameLst>
                                          <p:attrName>ppt_w</p:attrName>
                                        </p:attrNameLst>
                                      </p:cBhvr>
                                      <p:tavLst>
                                        <p:tav tm="0">
                                          <p:val>
                                            <p:fltVal val="0"/>
                                          </p:val>
                                        </p:tav>
                                        <p:tav tm="100000">
                                          <p:val>
                                            <p:strVal val="#ppt_w"/>
                                          </p:val>
                                        </p:tav>
                                      </p:tavLst>
                                    </p:anim>
                                    <p:anim calcmode="lin" valueType="num">
                                      <p:cBhvr>
                                        <p:cTn id="47" dur="3000" fill="hold"/>
                                        <p:tgtEl>
                                          <p:spTgt spid="37"/>
                                        </p:tgtEl>
                                        <p:attrNameLst>
                                          <p:attrName>ppt_h</p:attrName>
                                        </p:attrNameLst>
                                      </p:cBhvr>
                                      <p:tavLst>
                                        <p:tav tm="0">
                                          <p:val>
                                            <p:fltVal val="0"/>
                                          </p:val>
                                        </p:tav>
                                        <p:tav tm="100000">
                                          <p:val>
                                            <p:strVal val="#ppt_h"/>
                                          </p:val>
                                        </p:tav>
                                      </p:tavLst>
                                    </p:anim>
                                    <p:animEffect transition="in" filter="fade">
                                      <p:cBhvr>
                                        <p:cTn id="48" dur="3000"/>
                                        <p:tgtEl>
                                          <p:spTgt spid="37"/>
                                        </p:tgtEl>
                                      </p:cBhvr>
                                    </p:animEffect>
                                  </p:childTnLst>
                                  <p:subTnLst>
                                    <p:set>
                                      <p:cBhvr override="childStyle">
                                        <p:cTn dur="1" fill="hold" display="0" masterRel="sameClick" afterEffect="1">
                                          <p:stCondLst>
                                            <p:cond evt="end" delay="0">
                                              <p:tn val="44"/>
                                            </p:cond>
                                          </p:stCondLst>
                                        </p:cTn>
                                        <p:tgtEl>
                                          <p:spTgt spid="37"/>
                                        </p:tgtEl>
                                        <p:attrNameLst>
                                          <p:attrName>style.visibility</p:attrName>
                                        </p:attrNameLst>
                                      </p:cBhvr>
                                      <p:to>
                                        <p:strVal val="hidden"/>
                                      </p:to>
                                    </p:set>
                                  </p:sub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3000" fill="hold"/>
                                        <p:tgtEl>
                                          <p:spTgt spid="19"/>
                                        </p:tgtEl>
                                        <p:attrNameLst>
                                          <p:attrName>ppt_w</p:attrName>
                                        </p:attrNameLst>
                                      </p:cBhvr>
                                      <p:tavLst>
                                        <p:tav tm="0">
                                          <p:val>
                                            <p:fltVal val="0"/>
                                          </p:val>
                                        </p:tav>
                                        <p:tav tm="100000">
                                          <p:val>
                                            <p:strVal val="#ppt_w"/>
                                          </p:val>
                                        </p:tav>
                                      </p:tavLst>
                                    </p:anim>
                                    <p:anim calcmode="lin" valueType="num">
                                      <p:cBhvr>
                                        <p:cTn id="52" dur="3000" fill="hold"/>
                                        <p:tgtEl>
                                          <p:spTgt spid="19"/>
                                        </p:tgtEl>
                                        <p:attrNameLst>
                                          <p:attrName>ppt_h</p:attrName>
                                        </p:attrNameLst>
                                      </p:cBhvr>
                                      <p:tavLst>
                                        <p:tav tm="0">
                                          <p:val>
                                            <p:fltVal val="0"/>
                                          </p:val>
                                        </p:tav>
                                        <p:tav tm="100000">
                                          <p:val>
                                            <p:strVal val="#ppt_h"/>
                                          </p:val>
                                        </p:tav>
                                      </p:tavLst>
                                    </p:anim>
                                    <p:animEffect transition="in" filter="fade">
                                      <p:cBhvr>
                                        <p:cTn id="53" dur="3000"/>
                                        <p:tgtEl>
                                          <p:spTgt spid="19"/>
                                        </p:tgtEl>
                                      </p:cBhvr>
                                    </p:animEffect>
                                  </p:childTnLst>
                                  <p:subTnLst>
                                    <p:set>
                                      <p:cBhvr override="childStyle">
                                        <p:cTn dur="1" fill="hold" display="0" masterRel="sameClick" afterEffect="1">
                                          <p:stCondLst>
                                            <p:cond evt="end" delay="0">
                                              <p:tn val="49"/>
                                            </p:cond>
                                          </p:stCondLst>
                                        </p:cTn>
                                        <p:tgtEl>
                                          <p:spTgt spid="19"/>
                                        </p:tgtEl>
                                        <p:attrNameLst>
                                          <p:attrName>style.visibility</p:attrName>
                                        </p:attrNameLst>
                                      </p:cBhvr>
                                      <p:to>
                                        <p:strVal val="hidden"/>
                                      </p:to>
                                    </p:set>
                                  </p:subTnLst>
                                </p:cTn>
                              </p:par>
                            </p:childTnLst>
                          </p:cTn>
                        </p:par>
                      </p:childTnLst>
                    </p:cTn>
                  </p:par>
                </p:childTnLst>
              </p:cTn>
              <p:nextCondLst>
                <p:cond evt="onClick" delay="0">
                  <p:tgtEl>
                    <p:spTgt spid="15"/>
                  </p:tgtEl>
                </p:cond>
              </p:nextCondLst>
            </p:seq>
            <p:seq concurrent="1" nextAc="seek">
              <p:cTn id="54" restart="whenNotActive" fill="hold" evtFilter="cancelBubble" nodeType="interactiveSeq">
                <p:stCondLst>
                  <p:cond evt="onClick" delay="0">
                    <p:tgtEl>
                      <p:spTgt spid="17"/>
                    </p:tgtEl>
                  </p:cond>
                </p:stCondLst>
                <p:endSync evt="end" delay="0">
                  <p:rtn val="all"/>
                </p:endSync>
                <p:childTnLst>
                  <p:par>
                    <p:cTn id="55" fill="hold">
                      <p:stCondLst>
                        <p:cond delay="0"/>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3000" fill="hold"/>
                                        <p:tgtEl>
                                          <p:spTgt spid="37"/>
                                        </p:tgtEl>
                                        <p:attrNameLst>
                                          <p:attrName>ppt_w</p:attrName>
                                        </p:attrNameLst>
                                      </p:cBhvr>
                                      <p:tavLst>
                                        <p:tav tm="0">
                                          <p:val>
                                            <p:fltVal val="0"/>
                                          </p:val>
                                        </p:tav>
                                        <p:tav tm="100000">
                                          <p:val>
                                            <p:strVal val="#ppt_w"/>
                                          </p:val>
                                        </p:tav>
                                      </p:tavLst>
                                    </p:anim>
                                    <p:anim calcmode="lin" valueType="num">
                                      <p:cBhvr>
                                        <p:cTn id="60" dur="3000" fill="hold"/>
                                        <p:tgtEl>
                                          <p:spTgt spid="37"/>
                                        </p:tgtEl>
                                        <p:attrNameLst>
                                          <p:attrName>ppt_h</p:attrName>
                                        </p:attrNameLst>
                                      </p:cBhvr>
                                      <p:tavLst>
                                        <p:tav tm="0">
                                          <p:val>
                                            <p:fltVal val="0"/>
                                          </p:val>
                                        </p:tav>
                                        <p:tav tm="100000">
                                          <p:val>
                                            <p:strVal val="#ppt_h"/>
                                          </p:val>
                                        </p:tav>
                                      </p:tavLst>
                                    </p:anim>
                                    <p:animEffect transition="in" filter="fade">
                                      <p:cBhvr>
                                        <p:cTn id="61" dur="3000"/>
                                        <p:tgtEl>
                                          <p:spTgt spid="37"/>
                                        </p:tgtEl>
                                      </p:cBhvr>
                                    </p:animEffect>
                                  </p:childTnLst>
                                  <p:subTnLst>
                                    <p:set>
                                      <p:cBhvr override="childStyle">
                                        <p:cTn dur="1" fill="hold" display="0" masterRel="sameClick" afterEffect="1">
                                          <p:stCondLst>
                                            <p:cond evt="end" delay="0">
                                              <p:tn val="57"/>
                                            </p:cond>
                                          </p:stCondLst>
                                        </p:cTn>
                                        <p:tgtEl>
                                          <p:spTgt spid="37"/>
                                        </p:tgtEl>
                                        <p:attrNameLst>
                                          <p:attrName>style.visibility</p:attrName>
                                        </p:attrNameLst>
                                      </p:cBhvr>
                                      <p:to>
                                        <p:strVal val="hidden"/>
                                      </p:to>
                                    </p:set>
                                  </p:subTnLst>
                                </p:cTn>
                              </p:par>
                              <p:par>
                                <p:cTn id="62" presetID="53" presetClass="entr" presetSubtype="16"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3000" fill="hold"/>
                                        <p:tgtEl>
                                          <p:spTgt spid="22"/>
                                        </p:tgtEl>
                                        <p:attrNameLst>
                                          <p:attrName>ppt_w</p:attrName>
                                        </p:attrNameLst>
                                      </p:cBhvr>
                                      <p:tavLst>
                                        <p:tav tm="0">
                                          <p:val>
                                            <p:fltVal val="0"/>
                                          </p:val>
                                        </p:tav>
                                        <p:tav tm="100000">
                                          <p:val>
                                            <p:strVal val="#ppt_w"/>
                                          </p:val>
                                        </p:tav>
                                      </p:tavLst>
                                    </p:anim>
                                    <p:anim calcmode="lin" valueType="num">
                                      <p:cBhvr>
                                        <p:cTn id="65" dur="3000" fill="hold"/>
                                        <p:tgtEl>
                                          <p:spTgt spid="22"/>
                                        </p:tgtEl>
                                        <p:attrNameLst>
                                          <p:attrName>ppt_h</p:attrName>
                                        </p:attrNameLst>
                                      </p:cBhvr>
                                      <p:tavLst>
                                        <p:tav tm="0">
                                          <p:val>
                                            <p:fltVal val="0"/>
                                          </p:val>
                                        </p:tav>
                                        <p:tav tm="100000">
                                          <p:val>
                                            <p:strVal val="#ppt_h"/>
                                          </p:val>
                                        </p:tav>
                                      </p:tavLst>
                                    </p:anim>
                                    <p:animEffect transition="in" filter="fade">
                                      <p:cBhvr>
                                        <p:cTn id="66" dur="3000"/>
                                        <p:tgtEl>
                                          <p:spTgt spid="22"/>
                                        </p:tgtEl>
                                      </p:cBhvr>
                                    </p:animEffect>
                                  </p:childTnLst>
                                  <p:subTnLst>
                                    <p:set>
                                      <p:cBhvr override="childStyle">
                                        <p:cTn dur="1" fill="hold" display="0" masterRel="sameClick" afterEffect="1">
                                          <p:stCondLst>
                                            <p:cond evt="end" delay="0">
                                              <p:tn val="62"/>
                                            </p:cond>
                                          </p:stCondLst>
                                        </p:cTn>
                                        <p:tgtEl>
                                          <p:spTgt spid="22"/>
                                        </p:tgtEl>
                                        <p:attrNameLst>
                                          <p:attrName>style.visibility</p:attrName>
                                        </p:attrNameLst>
                                      </p:cBhvr>
                                      <p:to>
                                        <p:strVal val="hidden"/>
                                      </p:to>
                                    </p:set>
                                  </p:sub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9"/>
                    </p:tgtEl>
                  </p:cond>
                </p:stCondLst>
                <p:endSync evt="end" delay="0">
                  <p:rtn val="all"/>
                </p:endSync>
                <p:childTnLst>
                  <p:par>
                    <p:cTn id="68" fill="hold">
                      <p:stCondLst>
                        <p:cond delay="0"/>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3000" fill="hold"/>
                                        <p:tgtEl>
                                          <p:spTgt spid="37"/>
                                        </p:tgtEl>
                                        <p:attrNameLst>
                                          <p:attrName>ppt_w</p:attrName>
                                        </p:attrNameLst>
                                      </p:cBhvr>
                                      <p:tavLst>
                                        <p:tav tm="0">
                                          <p:val>
                                            <p:fltVal val="0"/>
                                          </p:val>
                                        </p:tav>
                                        <p:tav tm="100000">
                                          <p:val>
                                            <p:strVal val="#ppt_w"/>
                                          </p:val>
                                        </p:tav>
                                      </p:tavLst>
                                    </p:anim>
                                    <p:anim calcmode="lin" valueType="num">
                                      <p:cBhvr>
                                        <p:cTn id="73" dur="3000" fill="hold"/>
                                        <p:tgtEl>
                                          <p:spTgt spid="37"/>
                                        </p:tgtEl>
                                        <p:attrNameLst>
                                          <p:attrName>ppt_h</p:attrName>
                                        </p:attrNameLst>
                                      </p:cBhvr>
                                      <p:tavLst>
                                        <p:tav tm="0">
                                          <p:val>
                                            <p:fltVal val="0"/>
                                          </p:val>
                                        </p:tav>
                                        <p:tav tm="100000">
                                          <p:val>
                                            <p:strVal val="#ppt_h"/>
                                          </p:val>
                                        </p:tav>
                                      </p:tavLst>
                                    </p:anim>
                                    <p:animEffect transition="in" filter="fade">
                                      <p:cBhvr>
                                        <p:cTn id="74" dur="3000"/>
                                        <p:tgtEl>
                                          <p:spTgt spid="37"/>
                                        </p:tgtEl>
                                      </p:cBhvr>
                                    </p:animEffect>
                                  </p:childTnLst>
                                  <p:subTnLst>
                                    <p:set>
                                      <p:cBhvr override="childStyle">
                                        <p:cTn dur="1" fill="hold" display="0" masterRel="sameClick" afterEffect="1">
                                          <p:stCondLst>
                                            <p:cond evt="end" delay="0">
                                              <p:tn val="70"/>
                                            </p:cond>
                                          </p:stCondLst>
                                        </p:cTn>
                                        <p:tgtEl>
                                          <p:spTgt spid="37"/>
                                        </p:tgtEl>
                                        <p:attrNameLst>
                                          <p:attrName>style.visibility</p:attrName>
                                        </p:attrNameLst>
                                      </p:cBhvr>
                                      <p:to>
                                        <p:strVal val="hidden"/>
                                      </p:to>
                                    </p:set>
                                  </p:subTnLst>
                                </p:cTn>
                              </p:par>
                              <p:par>
                                <p:cTn id="75" presetID="53" presetClass="entr" presetSubtype="16"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3000" fill="hold"/>
                                        <p:tgtEl>
                                          <p:spTgt spid="26"/>
                                        </p:tgtEl>
                                        <p:attrNameLst>
                                          <p:attrName>ppt_w</p:attrName>
                                        </p:attrNameLst>
                                      </p:cBhvr>
                                      <p:tavLst>
                                        <p:tav tm="0">
                                          <p:val>
                                            <p:fltVal val="0"/>
                                          </p:val>
                                        </p:tav>
                                        <p:tav tm="100000">
                                          <p:val>
                                            <p:strVal val="#ppt_w"/>
                                          </p:val>
                                        </p:tav>
                                      </p:tavLst>
                                    </p:anim>
                                    <p:anim calcmode="lin" valueType="num">
                                      <p:cBhvr>
                                        <p:cTn id="78" dur="3000" fill="hold"/>
                                        <p:tgtEl>
                                          <p:spTgt spid="26"/>
                                        </p:tgtEl>
                                        <p:attrNameLst>
                                          <p:attrName>ppt_h</p:attrName>
                                        </p:attrNameLst>
                                      </p:cBhvr>
                                      <p:tavLst>
                                        <p:tav tm="0">
                                          <p:val>
                                            <p:fltVal val="0"/>
                                          </p:val>
                                        </p:tav>
                                        <p:tav tm="100000">
                                          <p:val>
                                            <p:strVal val="#ppt_h"/>
                                          </p:val>
                                        </p:tav>
                                      </p:tavLst>
                                    </p:anim>
                                    <p:animEffect transition="in" filter="fade">
                                      <p:cBhvr>
                                        <p:cTn id="79" dur="3000"/>
                                        <p:tgtEl>
                                          <p:spTgt spid="26"/>
                                        </p:tgtEl>
                                      </p:cBhvr>
                                    </p:animEffect>
                                  </p:childTnLst>
                                  <p:subTnLst>
                                    <p:set>
                                      <p:cBhvr override="childStyle">
                                        <p:cTn dur="1" fill="hold" display="0" masterRel="sameClick" afterEffect="1">
                                          <p:stCondLst>
                                            <p:cond evt="end" delay="0">
                                              <p:tn val="75"/>
                                            </p:cond>
                                          </p:stCondLst>
                                        </p:cTn>
                                        <p:tgtEl>
                                          <p:spTgt spid="26"/>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0"/>
                    </p:tgtEl>
                  </p:cond>
                </p:stCondLst>
                <p:endSync evt="end" delay="0">
                  <p:rtn val="all"/>
                </p:endSync>
                <p:childTnLst>
                  <p:par>
                    <p:cTn id="81" fill="hold">
                      <p:stCondLst>
                        <p:cond delay="0"/>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3000" fill="hold"/>
                                        <p:tgtEl>
                                          <p:spTgt spid="37"/>
                                        </p:tgtEl>
                                        <p:attrNameLst>
                                          <p:attrName>ppt_w</p:attrName>
                                        </p:attrNameLst>
                                      </p:cBhvr>
                                      <p:tavLst>
                                        <p:tav tm="0">
                                          <p:val>
                                            <p:fltVal val="0"/>
                                          </p:val>
                                        </p:tav>
                                        <p:tav tm="100000">
                                          <p:val>
                                            <p:strVal val="#ppt_w"/>
                                          </p:val>
                                        </p:tav>
                                      </p:tavLst>
                                    </p:anim>
                                    <p:anim calcmode="lin" valueType="num">
                                      <p:cBhvr>
                                        <p:cTn id="86" dur="3000" fill="hold"/>
                                        <p:tgtEl>
                                          <p:spTgt spid="37"/>
                                        </p:tgtEl>
                                        <p:attrNameLst>
                                          <p:attrName>ppt_h</p:attrName>
                                        </p:attrNameLst>
                                      </p:cBhvr>
                                      <p:tavLst>
                                        <p:tav tm="0">
                                          <p:val>
                                            <p:fltVal val="0"/>
                                          </p:val>
                                        </p:tav>
                                        <p:tav tm="100000">
                                          <p:val>
                                            <p:strVal val="#ppt_h"/>
                                          </p:val>
                                        </p:tav>
                                      </p:tavLst>
                                    </p:anim>
                                    <p:animEffect transition="in" filter="fade">
                                      <p:cBhvr>
                                        <p:cTn id="87" dur="3000"/>
                                        <p:tgtEl>
                                          <p:spTgt spid="37"/>
                                        </p:tgtEl>
                                      </p:cBhvr>
                                    </p:animEffect>
                                  </p:childTnLst>
                                  <p:subTnLst>
                                    <p:set>
                                      <p:cBhvr override="childStyle">
                                        <p:cTn dur="1" fill="hold" display="0" masterRel="sameClick" afterEffect="1">
                                          <p:stCondLst>
                                            <p:cond evt="end" delay="0">
                                              <p:tn val="83"/>
                                            </p:cond>
                                          </p:stCondLst>
                                        </p:cTn>
                                        <p:tgtEl>
                                          <p:spTgt spid="37"/>
                                        </p:tgtEl>
                                        <p:attrNameLst>
                                          <p:attrName>style.visibility</p:attrName>
                                        </p:attrNameLst>
                                      </p:cBhvr>
                                      <p:to>
                                        <p:strVal val="hidden"/>
                                      </p:to>
                                    </p:set>
                                  </p:subTnLst>
                                </p:cTn>
                              </p:par>
                              <p:par>
                                <p:cTn id="88" presetID="53" presetClass="entr" presetSubtype="16"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3000" fill="hold"/>
                                        <p:tgtEl>
                                          <p:spTgt spid="23"/>
                                        </p:tgtEl>
                                        <p:attrNameLst>
                                          <p:attrName>ppt_w</p:attrName>
                                        </p:attrNameLst>
                                      </p:cBhvr>
                                      <p:tavLst>
                                        <p:tav tm="0">
                                          <p:val>
                                            <p:fltVal val="0"/>
                                          </p:val>
                                        </p:tav>
                                        <p:tav tm="100000">
                                          <p:val>
                                            <p:strVal val="#ppt_w"/>
                                          </p:val>
                                        </p:tav>
                                      </p:tavLst>
                                    </p:anim>
                                    <p:anim calcmode="lin" valueType="num">
                                      <p:cBhvr>
                                        <p:cTn id="91" dur="3000" fill="hold"/>
                                        <p:tgtEl>
                                          <p:spTgt spid="23"/>
                                        </p:tgtEl>
                                        <p:attrNameLst>
                                          <p:attrName>ppt_h</p:attrName>
                                        </p:attrNameLst>
                                      </p:cBhvr>
                                      <p:tavLst>
                                        <p:tav tm="0">
                                          <p:val>
                                            <p:fltVal val="0"/>
                                          </p:val>
                                        </p:tav>
                                        <p:tav tm="100000">
                                          <p:val>
                                            <p:strVal val="#ppt_h"/>
                                          </p:val>
                                        </p:tav>
                                      </p:tavLst>
                                    </p:anim>
                                    <p:animEffect transition="in" filter="fade">
                                      <p:cBhvr>
                                        <p:cTn id="92" dur="3000"/>
                                        <p:tgtEl>
                                          <p:spTgt spid="23"/>
                                        </p:tgtEl>
                                      </p:cBhvr>
                                    </p:animEffect>
                                  </p:childTnLst>
                                  <p:subTnLst>
                                    <p:set>
                                      <p:cBhvr override="childStyle">
                                        <p:cTn dur="1" fill="hold" display="0" masterRel="sameClick" afterEffect="1">
                                          <p:stCondLst>
                                            <p:cond evt="end" delay="0">
                                              <p:tn val="88"/>
                                            </p:cond>
                                          </p:stCondLst>
                                        </p:cTn>
                                        <p:tgtEl>
                                          <p:spTgt spid="23"/>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93" restart="whenNotActive" fill="hold" evtFilter="cancelBubble" nodeType="interactiveSeq">
                <p:stCondLst>
                  <p:cond evt="onClick" delay="0">
                    <p:tgtEl>
                      <p:spTgt spid="12"/>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3000" fill="hold"/>
                                        <p:tgtEl>
                                          <p:spTgt spid="37"/>
                                        </p:tgtEl>
                                        <p:attrNameLst>
                                          <p:attrName>ppt_w</p:attrName>
                                        </p:attrNameLst>
                                      </p:cBhvr>
                                      <p:tavLst>
                                        <p:tav tm="0">
                                          <p:val>
                                            <p:fltVal val="0"/>
                                          </p:val>
                                        </p:tav>
                                        <p:tav tm="100000">
                                          <p:val>
                                            <p:strVal val="#ppt_w"/>
                                          </p:val>
                                        </p:tav>
                                      </p:tavLst>
                                    </p:anim>
                                    <p:anim calcmode="lin" valueType="num">
                                      <p:cBhvr>
                                        <p:cTn id="99" dur="3000" fill="hold"/>
                                        <p:tgtEl>
                                          <p:spTgt spid="37"/>
                                        </p:tgtEl>
                                        <p:attrNameLst>
                                          <p:attrName>ppt_h</p:attrName>
                                        </p:attrNameLst>
                                      </p:cBhvr>
                                      <p:tavLst>
                                        <p:tav tm="0">
                                          <p:val>
                                            <p:fltVal val="0"/>
                                          </p:val>
                                        </p:tav>
                                        <p:tav tm="100000">
                                          <p:val>
                                            <p:strVal val="#ppt_h"/>
                                          </p:val>
                                        </p:tav>
                                      </p:tavLst>
                                    </p:anim>
                                    <p:animEffect transition="in" filter="fade">
                                      <p:cBhvr>
                                        <p:cTn id="100" dur="3000"/>
                                        <p:tgtEl>
                                          <p:spTgt spid="37"/>
                                        </p:tgtEl>
                                      </p:cBhvr>
                                    </p:animEffect>
                                  </p:childTnLst>
                                  <p:subTnLst>
                                    <p:set>
                                      <p:cBhvr override="childStyle">
                                        <p:cTn dur="1" fill="hold" display="0" masterRel="sameClick" afterEffect="1">
                                          <p:stCondLst>
                                            <p:cond evt="end" delay="0">
                                              <p:tn val="96"/>
                                            </p:cond>
                                          </p:stCondLst>
                                        </p:cTn>
                                        <p:tgtEl>
                                          <p:spTgt spid="37"/>
                                        </p:tgtEl>
                                        <p:attrNameLst>
                                          <p:attrName>style.visibility</p:attrName>
                                        </p:attrNameLst>
                                      </p:cBhvr>
                                      <p:to>
                                        <p:strVal val="hidden"/>
                                      </p:to>
                                    </p:set>
                                  </p:subTnLst>
                                </p:cTn>
                              </p:par>
                              <p:par>
                                <p:cTn id="101" presetID="53" presetClass="entr" presetSubtype="16"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3000" fill="hold"/>
                                        <p:tgtEl>
                                          <p:spTgt spid="25"/>
                                        </p:tgtEl>
                                        <p:attrNameLst>
                                          <p:attrName>ppt_w</p:attrName>
                                        </p:attrNameLst>
                                      </p:cBhvr>
                                      <p:tavLst>
                                        <p:tav tm="0">
                                          <p:val>
                                            <p:fltVal val="0"/>
                                          </p:val>
                                        </p:tav>
                                        <p:tav tm="100000">
                                          <p:val>
                                            <p:strVal val="#ppt_w"/>
                                          </p:val>
                                        </p:tav>
                                      </p:tavLst>
                                    </p:anim>
                                    <p:anim calcmode="lin" valueType="num">
                                      <p:cBhvr>
                                        <p:cTn id="104" dur="3000" fill="hold"/>
                                        <p:tgtEl>
                                          <p:spTgt spid="25"/>
                                        </p:tgtEl>
                                        <p:attrNameLst>
                                          <p:attrName>ppt_h</p:attrName>
                                        </p:attrNameLst>
                                      </p:cBhvr>
                                      <p:tavLst>
                                        <p:tav tm="0">
                                          <p:val>
                                            <p:fltVal val="0"/>
                                          </p:val>
                                        </p:tav>
                                        <p:tav tm="100000">
                                          <p:val>
                                            <p:strVal val="#ppt_h"/>
                                          </p:val>
                                        </p:tav>
                                      </p:tavLst>
                                    </p:anim>
                                    <p:animEffect transition="in" filter="fade">
                                      <p:cBhvr>
                                        <p:cTn id="105" dur="3000"/>
                                        <p:tgtEl>
                                          <p:spTgt spid="25"/>
                                        </p:tgtEl>
                                      </p:cBhvr>
                                    </p:animEffect>
                                  </p:childTnLst>
                                  <p:subTnLst>
                                    <p:set>
                                      <p:cBhvr override="childStyle">
                                        <p:cTn dur="1" fill="hold" display="0" masterRel="sameClick" afterEffect="1">
                                          <p:stCondLst>
                                            <p:cond evt="end" delay="0">
                                              <p:tn val="101"/>
                                            </p:cond>
                                          </p:stCondLst>
                                        </p:cTn>
                                        <p:tgtEl>
                                          <p:spTgt spid="25"/>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824572" y="99378"/>
            <a:ext cx="2230581" cy="923330"/>
          </a:xfrm>
          <a:prstGeom prst="rect">
            <a:avLst/>
          </a:prstGeom>
          <a:noFill/>
        </p:spPr>
        <p:txBody>
          <a:bodyPr wrap="square" rtlCol="0">
            <a:spAutoFit/>
          </a:bodyPr>
          <a:lstStyle/>
          <a:p>
            <a:pPr algn="ctr"/>
            <a:r>
              <a:rPr lang="bn-BD" sz="5400" b="1" spc="150" dirty="0">
                <a:ln w="11430"/>
                <a:solidFill>
                  <a:srgbClr val="C00000"/>
                </a:solidFill>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মূল্যায়ন </a:t>
            </a:r>
            <a:endParaRPr lang="en-US" sz="54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9" name="Picture 48"/>
          <p:cNvPicPr>
            <a:picLocks noChangeAspect="1"/>
          </p:cNvPicPr>
          <p:nvPr/>
        </p:nvPicPr>
        <p:blipFill>
          <a:blip r:embed="rId3"/>
          <a:stretch>
            <a:fillRect/>
          </a:stretch>
        </p:blipFill>
        <p:spPr>
          <a:xfrm rot="5400000">
            <a:off x="314730" y="175088"/>
            <a:ext cx="572622" cy="815970"/>
          </a:xfrm>
          <a:prstGeom prst="ellipse">
            <a:avLst/>
          </a:prstGeom>
          <a:ln>
            <a:noFill/>
          </a:ln>
          <a:effectLst>
            <a:softEdge rad="112500"/>
          </a:effectLst>
        </p:spPr>
      </p:pic>
      <p:pic>
        <p:nvPicPr>
          <p:cNvPr id="50" name="Picture 49"/>
          <p:cNvPicPr>
            <a:picLocks noChangeAspect="1"/>
          </p:cNvPicPr>
          <p:nvPr/>
        </p:nvPicPr>
        <p:blipFill>
          <a:blip r:embed="rId3"/>
          <a:stretch>
            <a:fillRect/>
          </a:stretch>
        </p:blipFill>
        <p:spPr>
          <a:xfrm rot="16200000">
            <a:off x="8144059" y="175088"/>
            <a:ext cx="572622" cy="815970"/>
          </a:xfrm>
          <a:prstGeom prst="ellipse">
            <a:avLst/>
          </a:prstGeom>
          <a:ln>
            <a:noFill/>
          </a:ln>
          <a:effectLst>
            <a:softEdge rad="112500"/>
          </a:effectLst>
        </p:spPr>
      </p:pic>
      <p:pic>
        <p:nvPicPr>
          <p:cNvPr id="63" name="Picture 62"/>
          <p:cNvPicPr>
            <a:picLocks noChangeAspect="1"/>
          </p:cNvPicPr>
          <p:nvPr/>
        </p:nvPicPr>
        <p:blipFill>
          <a:blip r:embed="rId3"/>
          <a:stretch>
            <a:fillRect/>
          </a:stretch>
        </p:blipFill>
        <p:spPr>
          <a:xfrm rot="16200000">
            <a:off x="2972475" y="175088"/>
            <a:ext cx="572622" cy="815970"/>
          </a:xfrm>
          <a:prstGeom prst="ellipse">
            <a:avLst/>
          </a:prstGeom>
          <a:ln>
            <a:noFill/>
          </a:ln>
          <a:effectLst>
            <a:softEdge rad="112500"/>
          </a:effectLst>
        </p:spPr>
      </p:pic>
      <p:sp>
        <p:nvSpPr>
          <p:cNvPr id="64" name="TextBox 63"/>
          <p:cNvSpPr txBox="1"/>
          <p:nvPr/>
        </p:nvSpPr>
        <p:spPr>
          <a:xfrm>
            <a:off x="3666771" y="321463"/>
            <a:ext cx="4453682" cy="523220"/>
          </a:xfrm>
          <a:prstGeom prst="rect">
            <a:avLst/>
          </a:prstGeom>
          <a:noFill/>
          <a:ln>
            <a:noFill/>
          </a:ln>
        </p:spPr>
        <p:txBody>
          <a:bodyPr wrap="square" rtlCol="0">
            <a:spAutoFit/>
          </a:bodyPr>
          <a:lstStyle/>
          <a:p>
            <a:r>
              <a:rPr lang="bn-BD" sz="28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 সঠিক উত্তরটি চিহ্নিত করে বোর্ডে লেখঃ  </a:t>
            </a:r>
            <a:endParaRPr lang="en-US" sz="28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1" name="TextBox 40"/>
          <p:cNvSpPr txBox="1"/>
          <p:nvPr/>
        </p:nvSpPr>
        <p:spPr>
          <a:xfrm>
            <a:off x="779664" y="3528128"/>
            <a:ext cx="5186377" cy="584775"/>
          </a:xfrm>
          <a:prstGeom prst="rect">
            <a:avLst/>
          </a:prstGeom>
          <a:noFill/>
        </p:spPr>
        <p:txBody>
          <a:bodyPr wrap="square" rtlCol="0">
            <a:spAutoFit/>
          </a:bodyPr>
          <a:lstStyle/>
          <a:p>
            <a:r>
              <a:rPr lang="bn-BD" sz="3200" b="1" dirty="0">
                <a:latin typeface="NikoshBAN" pitchFamily="2" charset="0"/>
                <a:cs typeface="NikoshBAN" pitchFamily="2" charset="0"/>
              </a:rPr>
              <a:t>৩</a:t>
            </a:r>
            <a:r>
              <a:rPr lang="bn-BD" sz="3200" b="1">
                <a:latin typeface="NikoshBAN" pitchFamily="2" charset="0"/>
                <a:cs typeface="NikoshBAN" pitchFamily="2" charset="0"/>
              </a:rPr>
              <a:t>। </a:t>
            </a:r>
            <a:r>
              <a:rPr lang="en-GB" sz="3200" b="1">
                <a:latin typeface="NikoshBAN" pitchFamily="2" charset="0"/>
                <a:cs typeface="NikoshBAN" pitchFamily="2" charset="0"/>
              </a:rPr>
              <a:t>চত্তারি শব্দের অর্থ কী?</a:t>
            </a:r>
            <a:endParaRPr lang="en-US" sz="3200" b="1" dirty="0">
              <a:latin typeface="NikoshBAN" pitchFamily="2" charset="0"/>
              <a:cs typeface="NikoshBAN" pitchFamily="2" charset="0"/>
            </a:endParaRPr>
          </a:p>
        </p:txBody>
      </p:sp>
      <p:sp>
        <p:nvSpPr>
          <p:cNvPr id="42" name="TextBox 41"/>
          <p:cNvSpPr txBox="1"/>
          <p:nvPr/>
        </p:nvSpPr>
        <p:spPr>
          <a:xfrm>
            <a:off x="780024" y="5087545"/>
            <a:ext cx="2533989"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2800" b="1" dirty="0">
                <a:latin typeface="NikoshBAN" pitchFamily="2" charset="0"/>
                <a:cs typeface="NikoshBAN" pitchFamily="2" charset="0"/>
              </a:rPr>
              <a:t>ক</a:t>
            </a:r>
            <a:r>
              <a:rPr lang="bn-BD" sz="2800" b="1">
                <a:latin typeface="NikoshBAN" pitchFamily="2" charset="0"/>
                <a:cs typeface="NikoshBAN" pitchFamily="2" charset="0"/>
              </a:rPr>
              <a:t>। </a:t>
            </a:r>
            <a:r>
              <a:rPr lang="en-GB" sz="2800" b="1">
                <a:latin typeface="NikoshBAN" pitchFamily="2" charset="0"/>
                <a:cs typeface="NikoshBAN" pitchFamily="2" charset="0"/>
              </a:rPr>
              <a:t>চর</a:t>
            </a:r>
            <a:endParaRPr lang="en-US" sz="2800" b="1" dirty="0"/>
          </a:p>
        </p:txBody>
      </p:sp>
      <p:sp>
        <p:nvSpPr>
          <p:cNvPr id="43" name="TextBox 42"/>
          <p:cNvSpPr txBox="1"/>
          <p:nvPr/>
        </p:nvSpPr>
        <p:spPr>
          <a:xfrm>
            <a:off x="3787311" y="5087545"/>
            <a:ext cx="2571384"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2800" b="1" dirty="0">
                <a:latin typeface="NikoshBAN" pitchFamily="2" charset="0"/>
                <a:cs typeface="NikoshBAN" pitchFamily="2" charset="0"/>
              </a:rPr>
              <a:t>খ</a:t>
            </a:r>
            <a:r>
              <a:rPr lang="bn-BD" sz="2800" b="1">
                <a:latin typeface="NikoshBAN" pitchFamily="2" charset="0"/>
                <a:cs typeface="NikoshBAN" pitchFamily="2" charset="0"/>
              </a:rPr>
              <a:t>। </a:t>
            </a:r>
            <a:r>
              <a:rPr lang="en-GB" sz="2800" b="1">
                <a:latin typeface="NikoshBAN" pitchFamily="2" charset="0"/>
                <a:cs typeface="NikoshBAN" pitchFamily="2" charset="0"/>
              </a:rPr>
              <a:t>চর্মকার</a:t>
            </a:r>
            <a:endParaRPr lang="en-US" sz="2800" b="1" dirty="0"/>
          </a:p>
        </p:txBody>
      </p:sp>
      <p:sp>
        <p:nvSpPr>
          <p:cNvPr id="44" name="TextBox 43"/>
          <p:cNvSpPr txBox="1"/>
          <p:nvPr/>
        </p:nvSpPr>
        <p:spPr>
          <a:xfrm>
            <a:off x="779664" y="5852102"/>
            <a:ext cx="2533989"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2800" b="1" dirty="0">
                <a:latin typeface="NikoshBAN" pitchFamily="2" charset="0"/>
                <a:cs typeface="NikoshBAN" pitchFamily="2" charset="0"/>
              </a:rPr>
              <a:t>গ</a:t>
            </a:r>
            <a:r>
              <a:rPr lang="bn-BD" sz="2800" b="1">
                <a:latin typeface="NikoshBAN" pitchFamily="2" charset="0"/>
                <a:cs typeface="NikoshBAN" pitchFamily="2" charset="0"/>
              </a:rPr>
              <a:t>। </a:t>
            </a:r>
            <a:r>
              <a:rPr lang="en-GB" sz="2800" b="1">
                <a:latin typeface="NikoshBAN" pitchFamily="2" charset="0"/>
                <a:cs typeface="NikoshBAN" pitchFamily="2" charset="0"/>
              </a:rPr>
              <a:t>চার</a:t>
            </a:r>
            <a:endParaRPr lang="en-US" sz="2800" b="1" dirty="0"/>
          </a:p>
        </p:txBody>
      </p:sp>
      <p:sp>
        <p:nvSpPr>
          <p:cNvPr id="45" name="TextBox 44"/>
          <p:cNvSpPr txBox="1"/>
          <p:nvPr/>
        </p:nvSpPr>
        <p:spPr>
          <a:xfrm>
            <a:off x="3826002" y="5850014"/>
            <a:ext cx="2539075"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2800" b="1" dirty="0">
                <a:latin typeface="NikoshBAN" pitchFamily="2" charset="0"/>
                <a:cs typeface="NikoshBAN" pitchFamily="2" charset="0"/>
              </a:rPr>
              <a:t>ঘ</a:t>
            </a:r>
            <a:r>
              <a:rPr lang="bn-BD" sz="2800" b="1">
                <a:latin typeface="NikoshBAN" pitchFamily="2" charset="0"/>
                <a:cs typeface="NikoshBAN" pitchFamily="2" charset="0"/>
              </a:rPr>
              <a:t>।</a:t>
            </a:r>
            <a:r>
              <a:rPr lang="en-US" sz="2800" b="1">
                <a:latin typeface="NikoshBAN" pitchFamily="2" charset="0"/>
                <a:cs typeface="NikoshBAN" pitchFamily="2" charset="0"/>
              </a:rPr>
              <a:t> </a:t>
            </a:r>
            <a:r>
              <a:rPr lang="en-GB" sz="2800" b="1">
                <a:latin typeface="NikoshBAN" pitchFamily="2" charset="0"/>
                <a:cs typeface="NikoshBAN" pitchFamily="2" charset="0"/>
              </a:rPr>
              <a:t>চুরি</a:t>
            </a:r>
            <a:endParaRPr lang="en-US" sz="2800" b="1" dirty="0">
              <a:latin typeface="NikoshBAN" pitchFamily="2" charset="0"/>
              <a:cs typeface="NikoshBAN" pitchFamily="2" charset="0"/>
            </a:endParaRPr>
          </a:p>
        </p:txBody>
      </p:sp>
      <p:sp>
        <p:nvSpPr>
          <p:cNvPr id="46" name="Multiply 45"/>
          <p:cNvSpPr/>
          <p:nvPr/>
        </p:nvSpPr>
        <p:spPr>
          <a:xfrm>
            <a:off x="3878656" y="5052622"/>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7" name="Half Frame 46"/>
          <p:cNvSpPr/>
          <p:nvPr/>
        </p:nvSpPr>
        <p:spPr>
          <a:xfrm rot="14014148">
            <a:off x="1002606" y="5740057"/>
            <a:ext cx="257644" cy="47994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57" name="Multiply 56"/>
          <p:cNvSpPr/>
          <p:nvPr/>
        </p:nvSpPr>
        <p:spPr>
          <a:xfrm>
            <a:off x="900947" y="5079035"/>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8" name="Multiply 57"/>
          <p:cNvSpPr/>
          <p:nvPr/>
        </p:nvSpPr>
        <p:spPr>
          <a:xfrm>
            <a:off x="3878296" y="5857041"/>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76" name="Group 75"/>
          <p:cNvGrpSpPr/>
          <p:nvPr/>
        </p:nvGrpSpPr>
        <p:grpSpPr>
          <a:xfrm>
            <a:off x="6106090" y="1416499"/>
            <a:ext cx="1521275" cy="1181239"/>
            <a:chOff x="4717473" y="948667"/>
            <a:chExt cx="3023434" cy="2860964"/>
          </a:xfrm>
        </p:grpSpPr>
        <p:sp>
          <p:nvSpPr>
            <p:cNvPr id="77" name="Oval 76"/>
            <p:cNvSpPr/>
            <p:nvPr/>
          </p:nvSpPr>
          <p:spPr>
            <a:xfrm>
              <a:off x="4717473" y="948667"/>
              <a:ext cx="3023434" cy="2860964"/>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2400" dirty="0">
                <a:latin typeface="NikoshBAN" panose="02000000000000000000" pitchFamily="2" charset="0"/>
                <a:cs typeface="NikoshBAN" panose="02000000000000000000" pitchFamily="2" charset="0"/>
              </a:endParaRPr>
            </a:p>
          </p:txBody>
        </p:sp>
        <p:sp>
          <p:nvSpPr>
            <p:cNvPr id="78" name="TextBox 77"/>
            <p:cNvSpPr txBox="1"/>
            <p:nvPr/>
          </p:nvSpPr>
          <p:spPr>
            <a:xfrm>
              <a:off x="4978065" y="1642408"/>
              <a:ext cx="2437823" cy="2012677"/>
            </a:xfrm>
            <a:prstGeom prst="rect">
              <a:avLst/>
            </a:prstGeom>
            <a:noFill/>
          </p:spPr>
          <p:txBody>
            <a:bodyPr wrap="none" rtlCol="0">
              <a:spAutoFit/>
            </a:bodyPr>
            <a:lstStyle/>
            <a:p>
              <a:pPr algn="ctr"/>
              <a:r>
                <a:rPr lang="bn-BD"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উত্তর সঠিক</a:t>
              </a:r>
            </a:p>
            <a:p>
              <a:pPr algn="ctr"/>
              <a:r>
                <a:rPr lang="bn-BD"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হয়েছে</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grpSp>
      <p:grpSp>
        <p:nvGrpSpPr>
          <p:cNvPr id="79" name="Group 78"/>
          <p:cNvGrpSpPr/>
          <p:nvPr/>
        </p:nvGrpSpPr>
        <p:grpSpPr>
          <a:xfrm>
            <a:off x="6106090" y="1442092"/>
            <a:ext cx="1521275" cy="1181239"/>
            <a:chOff x="8225056" y="941740"/>
            <a:chExt cx="3023434" cy="2860965"/>
          </a:xfrm>
        </p:grpSpPr>
        <p:sp>
          <p:nvSpPr>
            <p:cNvPr id="80" name="Oval 79"/>
            <p:cNvSpPr/>
            <p:nvPr/>
          </p:nvSpPr>
          <p:spPr>
            <a:xfrm>
              <a:off x="8225056" y="941740"/>
              <a:ext cx="3023434" cy="2860965"/>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2400" dirty="0">
                <a:latin typeface="NikoshBAN" panose="02000000000000000000" pitchFamily="2" charset="0"/>
                <a:cs typeface="NikoshBAN" panose="02000000000000000000" pitchFamily="2" charset="0"/>
              </a:endParaRPr>
            </a:p>
          </p:txBody>
        </p:sp>
        <p:sp>
          <p:nvSpPr>
            <p:cNvPr id="81" name="TextBox 80"/>
            <p:cNvSpPr txBox="1"/>
            <p:nvPr/>
          </p:nvSpPr>
          <p:spPr>
            <a:xfrm>
              <a:off x="8567660" y="1636206"/>
              <a:ext cx="2495168" cy="2012677"/>
            </a:xfrm>
            <a:prstGeom prst="rect">
              <a:avLst/>
            </a:prstGeom>
            <a:noFill/>
          </p:spPr>
          <p:txBody>
            <a:bodyPr wrap="none" rtlCol="0">
              <a:spAutoFit/>
            </a:bodyPr>
            <a:lstStyle/>
            <a:p>
              <a:pPr algn="ctr"/>
              <a:r>
                <a:rPr lang="bn-BD"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আবার চেষ্টা</a:t>
              </a:r>
            </a:p>
            <a:p>
              <a:pPr algn="ctr"/>
              <a:r>
                <a:rPr lang="bn-BD"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a:t>
              </a:r>
            </a:p>
          </p:txBody>
        </p:sp>
      </p:grpSp>
    </p:spTree>
    <p:extLst>
      <p:ext uri="{BB962C8B-B14F-4D97-AF65-F5344CB8AC3E}">
        <p14:creationId xmlns:p14="http://schemas.microsoft.com/office/powerpoint/2010/main" val="292455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3000" fill="hold"/>
                                        <p:tgtEl>
                                          <p:spTgt spid="76"/>
                                        </p:tgtEl>
                                        <p:attrNameLst>
                                          <p:attrName>ppt_w</p:attrName>
                                        </p:attrNameLst>
                                      </p:cBhvr>
                                      <p:tavLst>
                                        <p:tav tm="0">
                                          <p:val>
                                            <p:fltVal val="0"/>
                                          </p:val>
                                        </p:tav>
                                        <p:tav tm="100000">
                                          <p:val>
                                            <p:strVal val="#ppt_w"/>
                                          </p:val>
                                        </p:tav>
                                      </p:tavLst>
                                    </p:anim>
                                    <p:anim calcmode="lin" valueType="num">
                                      <p:cBhvr>
                                        <p:cTn id="8" dur="3000" fill="hold"/>
                                        <p:tgtEl>
                                          <p:spTgt spid="76"/>
                                        </p:tgtEl>
                                        <p:attrNameLst>
                                          <p:attrName>ppt_h</p:attrName>
                                        </p:attrNameLst>
                                      </p:cBhvr>
                                      <p:tavLst>
                                        <p:tav tm="0">
                                          <p:val>
                                            <p:fltVal val="0"/>
                                          </p:val>
                                        </p:tav>
                                        <p:tav tm="100000">
                                          <p:val>
                                            <p:strVal val="#ppt_h"/>
                                          </p:val>
                                        </p:tav>
                                      </p:tavLst>
                                    </p:anim>
                                    <p:animEffect transition="in" filter="fade">
                                      <p:cBhvr>
                                        <p:cTn id="9" dur="3000"/>
                                        <p:tgtEl>
                                          <p:spTgt spid="76"/>
                                        </p:tgtEl>
                                      </p:cBhvr>
                                    </p:animEffect>
                                  </p:childTnLst>
                                  <p:subTnLst>
                                    <p:set>
                                      <p:cBhvr override="childStyle">
                                        <p:cTn dur="1" fill="hold" display="0" masterRel="sameClick" afterEffect="1">
                                          <p:stCondLst>
                                            <p:cond evt="end" delay="0">
                                              <p:tn val="5"/>
                                            </p:cond>
                                          </p:stCondLst>
                                        </p:cTn>
                                        <p:tgtEl>
                                          <p:spTgt spid="76"/>
                                        </p:tgtEl>
                                        <p:attrNameLst>
                                          <p:attrName>style.visibility</p:attrName>
                                        </p:attrNameLst>
                                      </p:cBhvr>
                                      <p:to>
                                        <p:strVal val="hidden"/>
                                      </p:to>
                                    </p:set>
                                  </p:subTnLst>
                                </p:cTn>
                              </p:par>
                              <p:par>
                                <p:cTn id="10" presetID="53" presetClass="entr" presetSubtype="16"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3000" fill="hold"/>
                                        <p:tgtEl>
                                          <p:spTgt spid="47"/>
                                        </p:tgtEl>
                                        <p:attrNameLst>
                                          <p:attrName>ppt_w</p:attrName>
                                        </p:attrNameLst>
                                      </p:cBhvr>
                                      <p:tavLst>
                                        <p:tav tm="0">
                                          <p:val>
                                            <p:fltVal val="0"/>
                                          </p:val>
                                        </p:tav>
                                        <p:tav tm="100000">
                                          <p:val>
                                            <p:strVal val="#ppt_w"/>
                                          </p:val>
                                        </p:tav>
                                      </p:tavLst>
                                    </p:anim>
                                    <p:anim calcmode="lin" valueType="num">
                                      <p:cBhvr>
                                        <p:cTn id="13" dur="3000" fill="hold"/>
                                        <p:tgtEl>
                                          <p:spTgt spid="47"/>
                                        </p:tgtEl>
                                        <p:attrNameLst>
                                          <p:attrName>ppt_h</p:attrName>
                                        </p:attrNameLst>
                                      </p:cBhvr>
                                      <p:tavLst>
                                        <p:tav tm="0">
                                          <p:val>
                                            <p:fltVal val="0"/>
                                          </p:val>
                                        </p:tav>
                                        <p:tav tm="100000">
                                          <p:val>
                                            <p:strVal val="#ppt_h"/>
                                          </p:val>
                                        </p:tav>
                                      </p:tavLst>
                                    </p:anim>
                                    <p:animEffect transition="in" filter="fade">
                                      <p:cBhvr>
                                        <p:cTn id="14" dur="3000"/>
                                        <p:tgtEl>
                                          <p:spTgt spid="47"/>
                                        </p:tgtEl>
                                      </p:cBhvr>
                                    </p:animEffect>
                                  </p:childTnLst>
                                  <p:subTnLst>
                                    <p:set>
                                      <p:cBhvr override="childStyle">
                                        <p:cTn dur="1" fill="hold" display="0" masterRel="sameClick" afterEffect="1">
                                          <p:stCondLst>
                                            <p:cond evt="end" delay="0">
                                              <p:tn val="10"/>
                                            </p:cond>
                                          </p:stCondLst>
                                        </p:cTn>
                                        <p:tgtEl>
                                          <p:spTgt spid="47"/>
                                        </p:tgtEl>
                                        <p:attrNameLst>
                                          <p:attrName>style.visibility</p:attrName>
                                        </p:attrNameLst>
                                      </p:cBhvr>
                                      <p:to>
                                        <p:strVal val="hidden"/>
                                      </p:to>
                                    </p:set>
                                  </p:subTnLst>
                                </p:cTn>
                              </p:par>
                            </p:childTnLst>
                          </p:cTn>
                        </p:par>
                      </p:childTnLst>
                    </p:cTn>
                  </p:par>
                </p:childTnLst>
              </p:cTn>
              <p:nextCondLst>
                <p:cond evt="onClick" delay="0">
                  <p:tgtEl>
                    <p:spTgt spid="44"/>
                  </p:tgtEl>
                </p:cond>
              </p:nextCondLst>
            </p:seq>
            <p:seq concurrent="1" nextAc="seek">
              <p:cTn id="15" restart="whenNotActive" fill="hold" evtFilter="cancelBubble" nodeType="interactiveSeq">
                <p:stCondLst>
                  <p:cond evt="onClick" delay="0">
                    <p:tgtEl>
                      <p:spTgt spid="42"/>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9"/>
                                        </p:tgtEl>
                                        <p:attrNameLst>
                                          <p:attrName>style.visibility</p:attrName>
                                        </p:attrNameLst>
                                      </p:cBhvr>
                                      <p:to>
                                        <p:strVal val="visible"/>
                                      </p:to>
                                    </p:set>
                                    <p:anim calcmode="lin" valueType="num">
                                      <p:cBhvr>
                                        <p:cTn id="20" dur="3000" fill="hold"/>
                                        <p:tgtEl>
                                          <p:spTgt spid="79"/>
                                        </p:tgtEl>
                                        <p:attrNameLst>
                                          <p:attrName>ppt_w</p:attrName>
                                        </p:attrNameLst>
                                      </p:cBhvr>
                                      <p:tavLst>
                                        <p:tav tm="0">
                                          <p:val>
                                            <p:fltVal val="0"/>
                                          </p:val>
                                        </p:tav>
                                        <p:tav tm="100000">
                                          <p:val>
                                            <p:strVal val="#ppt_w"/>
                                          </p:val>
                                        </p:tav>
                                      </p:tavLst>
                                    </p:anim>
                                    <p:anim calcmode="lin" valueType="num">
                                      <p:cBhvr>
                                        <p:cTn id="21" dur="3000" fill="hold"/>
                                        <p:tgtEl>
                                          <p:spTgt spid="79"/>
                                        </p:tgtEl>
                                        <p:attrNameLst>
                                          <p:attrName>ppt_h</p:attrName>
                                        </p:attrNameLst>
                                      </p:cBhvr>
                                      <p:tavLst>
                                        <p:tav tm="0">
                                          <p:val>
                                            <p:fltVal val="0"/>
                                          </p:val>
                                        </p:tav>
                                        <p:tav tm="100000">
                                          <p:val>
                                            <p:strVal val="#ppt_h"/>
                                          </p:val>
                                        </p:tav>
                                      </p:tavLst>
                                    </p:anim>
                                    <p:animEffect transition="in" filter="fade">
                                      <p:cBhvr>
                                        <p:cTn id="22" dur="3000"/>
                                        <p:tgtEl>
                                          <p:spTgt spid="7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3000" fill="hold"/>
                                        <p:tgtEl>
                                          <p:spTgt spid="57"/>
                                        </p:tgtEl>
                                        <p:attrNameLst>
                                          <p:attrName>ppt_w</p:attrName>
                                        </p:attrNameLst>
                                      </p:cBhvr>
                                      <p:tavLst>
                                        <p:tav tm="0">
                                          <p:val>
                                            <p:fltVal val="0"/>
                                          </p:val>
                                        </p:tav>
                                        <p:tav tm="100000">
                                          <p:val>
                                            <p:strVal val="#ppt_w"/>
                                          </p:val>
                                        </p:tav>
                                      </p:tavLst>
                                    </p:anim>
                                    <p:anim calcmode="lin" valueType="num">
                                      <p:cBhvr>
                                        <p:cTn id="26" dur="3000" fill="hold"/>
                                        <p:tgtEl>
                                          <p:spTgt spid="57"/>
                                        </p:tgtEl>
                                        <p:attrNameLst>
                                          <p:attrName>ppt_h</p:attrName>
                                        </p:attrNameLst>
                                      </p:cBhvr>
                                      <p:tavLst>
                                        <p:tav tm="0">
                                          <p:val>
                                            <p:fltVal val="0"/>
                                          </p:val>
                                        </p:tav>
                                        <p:tav tm="100000">
                                          <p:val>
                                            <p:strVal val="#ppt_h"/>
                                          </p:val>
                                        </p:tav>
                                      </p:tavLst>
                                    </p:anim>
                                    <p:animEffect transition="in" filter="fade">
                                      <p:cBhvr>
                                        <p:cTn id="27" dur="3000"/>
                                        <p:tgtEl>
                                          <p:spTgt spid="57"/>
                                        </p:tgtEl>
                                      </p:cBhvr>
                                    </p:animEffect>
                                  </p:childTnLst>
                                </p:cTn>
                              </p:par>
                            </p:childTnLst>
                          </p:cTn>
                        </p:par>
                      </p:childTnLst>
                    </p:cTn>
                  </p:par>
                </p:childTnLst>
              </p:cTn>
              <p:nextCondLst>
                <p:cond evt="onClick" delay="0">
                  <p:tgtEl>
                    <p:spTgt spid="42"/>
                  </p:tgtEl>
                </p:cond>
              </p:nextCondLst>
            </p:seq>
            <p:seq concurrent="1" nextAc="seek">
              <p:cTn id="28" restart="whenNotActive" fill="hold" evtFilter="cancelBubble" nodeType="interactiveSeq">
                <p:stCondLst>
                  <p:cond evt="onClick" delay="0">
                    <p:tgtEl>
                      <p:spTgt spid="43"/>
                    </p:tgtEl>
                  </p:cond>
                </p:stCondLst>
                <p:endSync evt="end" delay="0">
                  <p:rtn val="all"/>
                </p:endSync>
                <p:childTnLst>
                  <p:par>
                    <p:cTn id="29" fill="hold">
                      <p:stCondLst>
                        <p:cond delay="0"/>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p:cTn id="33" dur="3000" fill="hold"/>
                                        <p:tgtEl>
                                          <p:spTgt spid="79"/>
                                        </p:tgtEl>
                                        <p:attrNameLst>
                                          <p:attrName>ppt_w</p:attrName>
                                        </p:attrNameLst>
                                      </p:cBhvr>
                                      <p:tavLst>
                                        <p:tav tm="0">
                                          <p:val>
                                            <p:fltVal val="0"/>
                                          </p:val>
                                        </p:tav>
                                        <p:tav tm="100000">
                                          <p:val>
                                            <p:strVal val="#ppt_w"/>
                                          </p:val>
                                        </p:tav>
                                      </p:tavLst>
                                    </p:anim>
                                    <p:anim calcmode="lin" valueType="num">
                                      <p:cBhvr>
                                        <p:cTn id="34" dur="3000" fill="hold"/>
                                        <p:tgtEl>
                                          <p:spTgt spid="79"/>
                                        </p:tgtEl>
                                        <p:attrNameLst>
                                          <p:attrName>ppt_h</p:attrName>
                                        </p:attrNameLst>
                                      </p:cBhvr>
                                      <p:tavLst>
                                        <p:tav tm="0">
                                          <p:val>
                                            <p:fltVal val="0"/>
                                          </p:val>
                                        </p:tav>
                                        <p:tav tm="100000">
                                          <p:val>
                                            <p:strVal val="#ppt_h"/>
                                          </p:val>
                                        </p:tav>
                                      </p:tavLst>
                                    </p:anim>
                                    <p:animEffect transition="in" filter="fade">
                                      <p:cBhvr>
                                        <p:cTn id="35" dur="3000"/>
                                        <p:tgtEl>
                                          <p:spTgt spid="79"/>
                                        </p:tgtEl>
                                      </p:cBhvr>
                                    </p:animEffect>
                                  </p:childTnLst>
                                  <p:subTnLst>
                                    <p:set>
                                      <p:cBhvr override="childStyle">
                                        <p:cTn dur="1" fill="hold" display="0" masterRel="sameClick" afterEffect="1">
                                          <p:stCondLst>
                                            <p:cond evt="end" delay="0">
                                              <p:tn val="31"/>
                                            </p:cond>
                                          </p:stCondLst>
                                        </p:cTn>
                                        <p:tgtEl>
                                          <p:spTgt spid="79"/>
                                        </p:tgtEl>
                                        <p:attrNameLst>
                                          <p:attrName>style.visibility</p:attrName>
                                        </p:attrNameLst>
                                      </p:cBhvr>
                                      <p:to>
                                        <p:strVal val="hidden"/>
                                      </p:to>
                                    </p:set>
                                  </p:subTnLst>
                                </p:cTn>
                              </p:par>
                              <p:par>
                                <p:cTn id="36" presetID="53" presetClass="entr" presetSubtype="16"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3000" fill="hold"/>
                                        <p:tgtEl>
                                          <p:spTgt spid="46"/>
                                        </p:tgtEl>
                                        <p:attrNameLst>
                                          <p:attrName>ppt_w</p:attrName>
                                        </p:attrNameLst>
                                      </p:cBhvr>
                                      <p:tavLst>
                                        <p:tav tm="0">
                                          <p:val>
                                            <p:fltVal val="0"/>
                                          </p:val>
                                        </p:tav>
                                        <p:tav tm="100000">
                                          <p:val>
                                            <p:strVal val="#ppt_w"/>
                                          </p:val>
                                        </p:tav>
                                      </p:tavLst>
                                    </p:anim>
                                    <p:anim calcmode="lin" valueType="num">
                                      <p:cBhvr>
                                        <p:cTn id="39" dur="3000" fill="hold"/>
                                        <p:tgtEl>
                                          <p:spTgt spid="46"/>
                                        </p:tgtEl>
                                        <p:attrNameLst>
                                          <p:attrName>ppt_h</p:attrName>
                                        </p:attrNameLst>
                                      </p:cBhvr>
                                      <p:tavLst>
                                        <p:tav tm="0">
                                          <p:val>
                                            <p:fltVal val="0"/>
                                          </p:val>
                                        </p:tav>
                                        <p:tav tm="100000">
                                          <p:val>
                                            <p:strVal val="#ppt_h"/>
                                          </p:val>
                                        </p:tav>
                                      </p:tavLst>
                                    </p:anim>
                                    <p:animEffect transition="in" filter="fade">
                                      <p:cBhvr>
                                        <p:cTn id="40" dur="3000"/>
                                        <p:tgtEl>
                                          <p:spTgt spid="46"/>
                                        </p:tgtEl>
                                      </p:cBhvr>
                                    </p:animEffect>
                                  </p:childTnLst>
                                  <p:subTnLst>
                                    <p:set>
                                      <p:cBhvr override="childStyle">
                                        <p:cTn dur="1" fill="hold" display="0" masterRel="sameClick" afterEffect="1">
                                          <p:stCondLst>
                                            <p:cond evt="end" delay="0">
                                              <p:tn val="36"/>
                                            </p:cond>
                                          </p:stCondLst>
                                        </p:cTn>
                                        <p:tgtEl>
                                          <p:spTgt spid="46"/>
                                        </p:tgtEl>
                                        <p:attrNameLst>
                                          <p:attrName>style.visibility</p:attrName>
                                        </p:attrNameLst>
                                      </p:cBhvr>
                                      <p:to>
                                        <p:strVal val="hidden"/>
                                      </p:to>
                                    </p:set>
                                  </p:subTnLst>
                                </p:cTn>
                              </p:par>
                            </p:childTnLst>
                          </p:cTn>
                        </p:par>
                      </p:childTnLst>
                    </p:cTn>
                  </p:par>
                </p:childTnLst>
              </p:cTn>
              <p:nextCondLst>
                <p:cond evt="onClick" delay="0">
                  <p:tgtEl>
                    <p:spTgt spid="43"/>
                  </p:tgtEl>
                </p:cond>
              </p:nextCondLst>
            </p:seq>
            <p:seq concurrent="1" nextAc="seek">
              <p:cTn id="41" restart="whenNotActive" fill="hold" evtFilter="cancelBubble" nodeType="interactiveSeq">
                <p:stCondLst>
                  <p:cond evt="onClick" delay="0">
                    <p:tgtEl>
                      <p:spTgt spid="45"/>
                    </p:tgtEl>
                  </p:cond>
                </p:stCondLst>
                <p:endSync evt="end" delay="0">
                  <p:rtn val="all"/>
                </p:endSync>
                <p:childTnLst>
                  <p:par>
                    <p:cTn id="42" fill="hold">
                      <p:stCondLst>
                        <p:cond delay="0"/>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3000" fill="hold"/>
                                        <p:tgtEl>
                                          <p:spTgt spid="79"/>
                                        </p:tgtEl>
                                        <p:attrNameLst>
                                          <p:attrName>ppt_w</p:attrName>
                                        </p:attrNameLst>
                                      </p:cBhvr>
                                      <p:tavLst>
                                        <p:tav tm="0">
                                          <p:val>
                                            <p:fltVal val="0"/>
                                          </p:val>
                                        </p:tav>
                                        <p:tav tm="100000">
                                          <p:val>
                                            <p:strVal val="#ppt_w"/>
                                          </p:val>
                                        </p:tav>
                                      </p:tavLst>
                                    </p:anim>
                                    <p:anim calcmode="lin" valueType="num">
                                      <p:cBhvr>
                                        <p:cTn id="47" dur="3000" fill="hold"/>
                                        <p:tgtEl>
                                          <p:spTgt spid="79"/>
                                        </p:tgtEl>
                                        <p:attrNameLst>
                                          <p:attrName>ppt_h</p:attrName>
                                        </p:attrNameLst>
                                      </p:cBhvr>
                                      <p:tavLst>
                                        <p:tav tm="0">
                                          <p:val>
                                            <p:fltVal val="0"/>
                                          </p:val>
                                        </p:tav>
                                        <p:tav tm="100000">
                                          <p:val>
                                            <p:strVal val="#ppt_h"/>
                                          </p:val>
                                        </p:tav>
                                      </p:tavLst>
                                    </p:anim>
                                    <p:animEffect transition="in" filter="fade">
                                      <p:cBhvr>
                                        <p:cTn id="48" dur="3000"/>
                                        <p:tgtEl>
                                          <p:spTgt spid="79"/>
                                        </p:tgtEl>
                                      </p:cBhvr>
                                    </p:animEffect>
                                  </p:childTnLst>
                                  <p:subTnLst>
                                    <p:set>
                                      <p:cBhvr override="childStyle">
                                        <p:cTn dur="1" fill="hold" display="0" masterRel="sameClick" afterEffect="1">
                                          <p:stCondLst>
                                            <p:cond evt="end" delay="0">
                                              <p:tn val="44"/>
                                            </p:cond>
                                          </p:stCondLst>
                                        </p:cTn>
                                        <p:tgtEl>
                                          <p:spTgt spid="79"/>
                                        </p:tgtEl>
                                        <p:attrNameLst>
                                          <p:attrName>style.visibility</p:attrName>
                                        </p:attrNameLst>
                                      </p:cBhvr>
                                      <p:to>
                                        <p:strVal val="hidden"/>
                                      </p:to>
                                    </p:set>
                                  </p:subTnLst>
                                </p:cTn>
                              </p:par>
                              <p:par>
                                <p:cTn id="49" presetID="53" presetClass="entr" presetSubtype="16"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3000" fill="hold"/>
                                        <p:tgtEl>
                                          <p:spTgt spid="58"/>
                                        </p:tgtEl>
                                        <p:attrNameLst>
                                          <p:attrName>ppt_w</p:attrName>
                                        </p:attrNameLst>
                                      </p:cBhvr>
                                      <p:tavLst>
                                        <p:tav tm="0">
                                          <p:val>
                                            <p:fltVal val="0"/>
                                          </p:val>
                                        </p:tav>
                                        <p:tav tm="100000">
                                          <p:val>
                                            <p:strVal val="#ppt_w"/>
                                          </p:val>
                                        </p:tav>
                                      </p:tavLst>
                                    </p:anim>
                                    <p:anim calcmode="lin" valueType="num">
                                      <p:cBhvr>
                                        <p:cTn id="52" dur="3000" fill="hold"/>
                                        <p:tgtEl>
                                          <p:spTgt spid="58"/>
                                        </p:tgtEl>
                                        <p:attrNameLst>
                                          <p:attrName>ppt_h</p:attrName>
                                        </p:attrNameLst>
                                      </p:cBhvr>
                                      <p:tavLst>
                                        <p:tav tm="0">
                                          <p:val>
                                            <p:fltVal val="0"/>
                                          </p:val>
                                        </p:tav>
                                        <p:tav tm="100000">
                                          <p:val>
                                            <p:strVal val="#ppt_h"/>
                                          </p:val>
                                        </p:tav>
                                      </p:tavLst>
                                    </p:anim>
                                    <p:animEffect transition="in" filter="fade">
                                      <p:cBhvr>
                                        <p:cTn id="53" dur="3000"/>
                                        <p:tgtEl>
                                          <p:spTgt spid="58"/>
                                        </p:tgtEl>
                                      </p:cBhvr>
                                    </p:animEffect>
                                  </p:childTnLst>
                                  <p:subTnLst>
                                    <p:set>
                                      <p:cBhvr override="childStyle">
                                        <p:cTn dur="1" fill="hold" display="0" masterRel="sameClick" afterEffect="1">
                                          <p:stCondLst>
                                            <p:cond evt="end" delay="0">
                                              <p:tn val="49"/>
                                            </p:cond>
                                          </p:stCondLst>
                                        </p:cTn>
                                        <p:tgtEl>
                                          <p:spTgt spid="58"/>
                                        </p:tgtEl>
                                        <p:attrNameLst>
                                          <p:attrName>style.visibility</p:attrName>
                                        </p:attrNameLst>
                                      </p:cBhvr>
                                      <p:to>
                                        <p:strVal val="hidden"/>
                                      </p:to>
                                    </p:set>
                                  </p:subTnLst>
                                </p:cTn>
                              </p:par>
                            </p:childTnLst>
                          </p:cTn>
                        </p:par>
                      </p:childTnLst>
                    </p:cTn>
                  </p:par>
                </p:childTnLst>
              </p:cTn>
              <p:nextCondLst>
                <p:cond evt="onClick" delay="0">
                  <p:tgtEl>
                    <p:spTgt spid="45"/>
                  </p:tgtEl>
                </p:cond>
              </p:nextCondLst>
            </p:seq>
          </p:childTnLst>
        </p:cTn>
      </p:par>
    </p:tnLst>
    <p:bldLst>
      <p:bldP spid="46" grpId="0" animBg="1"/>
      <p:bldP spid="47" grpId="0" animBg="1"/>
      <p:bldP spid="57" grpId="0" animBg="1"/>
      <p:bldP spid="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7404" y="1579024"/>
            <a:ext cx="2388795" cy="830997"/>
          </a:xfrm>
          <a:prstGeom prst="rect">
            <a:avLst/>
          </a:prstGeom>
          <a:solidFill>
            <a:srgbClr val="00B050"/>
          </a:solid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4800" b="1">
                <a:ln w="1905"/>
                <a:solidFill>
                  <a:srgbClr val="FFFF00"/>
                </a:solidFill>
                <a:effectLst>
                  <a:innerShdw blurRad="69850" dist="43180" dir="5400000">
                    <a:srgbClr val="000000">
                      <a:alpha val="65000"/>
                    </a:srgbClr>
                  </a:innerShdw>
                </a:effectLst>
                <a:latin typeface="NikoshBAN" pitchFamily="2" charset="0"/>
                <a:cs typeface="NikoshBAN" pitchFamily="2" charset="0"/>
              </a:rPr>
              <a:t>বাড়ির কাজ</a:t>
            </a:r>
            <a:endParaRPr lang="en-US" sz="48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grpSp>
        <p:nvGrpSpPr>
          <p:cNvPr id="6" name="Group 5"/>
          <p:cNvGrpSpPr/>
          <p:nvPr/>
        </p:nvGrpSpPr>
        <p:grpSpPr>
          <a:xfrm>
            <a:off x="268945" y="233087"/>
            <a:ext cx="8619562" cy="654419"/>
            <a:chOff x="255497" y="219640"/>
            <a:chExt cx="9197787" cy="702779"/>
          </a:xfrm>
        </p:grpSpPr>
        <p:grpSp>
          <p:nvGrpSpPr>
            <p:cNvPr id="7" name="Group 6"/>
            <p:cNvGrpSpPr/>
            <p:nvPr/>
          </p:nvGrpSpPr>
          <p:grpSpPr>
            <a:xfrm>
              <a:off x="255497" y="219642"/>
              <a:ext cx="3039034" cy="702777"/>
              <a:chOff x="255497" y="219642"/>
              <a:chExt cx="3039034" cy="702777"/>
            </a:xfrm>
          </p:grpSpPr>
          <p:pic>
            <p:nvPicPr>
              <p:cNvPr id="16" name="Picture 15"/>
              <p:cNvPicPr>
                <a:picLocks noChangeAspect="1"/>
              </p:cNvPicPr>
              <p:nvPr/>
            </p:nvPicPr>
            <p:blipFill>
              <a:blip r:embed="rId3"/>
              <a:stretch>
                <a:fillRect/>
              </a:stretch>
            </p:blipFill>
            <p:spPr>
              <a:xfrm rot="16200000">
                <a:off x="401650" y="73489"/>
                <a:ext cx="702776" cy="995081"/>
              </a:xfrm>
              <a:prstGeom prst="ellipse">
                <a:avLst/>
              </a:prstGeom>
              <a:ln>
                <a:noFill/>
              </a:ln>
              <a:effectLst>
                <a:softEdge rad="112500"/>
              </a:effectLst>
            </p:spPr>
          </p:pic>
          <p:pic>
            <p:nvPicPr>
              <p:cNvPr id="17" name="Picture 4" descr="http://prothom-aloblog.com/img/uploads/585450e522f8540e2dc1f3b19b220f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3"/>
              <a:stretch>
                <a:fillRect/>
              </a:stretch>
            </p:blipFill>
            <p:spPr>
              <a:xfrm rot="16200000">
                <a:off x="2445603" y="73490"/>
                <a:ext cx="702776" cy="995081"/>
              </a:xfrm>
              <a:prstGeom prst="ellipse">
                <a:avLst/>
              </a:prstGeom>
              <a:ln>
                <a:noFill/>
              </a:ln>
              <a:effectLst>
                <a:softEdge rad="112500"/>
              </a:effectLst>
            </p:spPr>
          </p:pic>
        </p:grpSp>
        <p:grpSp>
          <p:nvGrpSpPr>
            <p:cNvPr id="8" name="Group 7"/>
            <p:cNvGrpSpPr/>
            <p:nvPr/>
          </p:nvGrpSpPr>
          <p:grpSpPr>
            <a:xfrm>
              <a:off x="3375215" y="219641"/>
              <a:ext cx="3039034" cy="702777"/>
              <a:chOff x="255497" y="219642"/>
              <a:chExt cx="3039034" cy="702777"/>
            </a:xfrm>
          </p:grpSpPr>
          <p:pic>
            <p:nvPicPr>
              <p:cNvPr id="13" name="Picture 12"/>
              <p:cNvPicPr>
                <a:picLocks noChangeAspect="1"/>
              </p:cNvPicPr>
              <p:nvPr/>
            </p:nvPicPr>
            <p:blipFill>
              <a:blip r:embed="rId3"/>
              <a:stretch>
                <a:fillRect/>
              </a:stretch>
            </p:blipFill>
            <p:spPr>
              <a:xfrm rot="16200000">
                <a:off x="401650" y="73489"/>
                <a:ext cx="702776" cy="995081"/>
              </a:xfrm>
              <a:prstGeom prst="ellipse">
                <a:avLst/>
              </a:prstGeom>
              <a:ln>
                <a:noFill/>
              </a:ln>
              <a:effectLst>
                <a:softEdge rad="112500"/>
              </a:effectLst>
            </p:spPr>
          </p:pic>
          <p:pic>
            <p:nvPicPr>
              <p:cNvPr id="14" name="Picture 4" descr="http://prothom-aloblog.com/img/uploads/585450e522f8540e2dc1f3b19b220f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a:stretch>
                <a:fillRect/>
              </a:stretch>
            </p:blipFill>
            <p:spPr>
              <a:xfrm rot="16200000">
                <a:off x="2445603" y="73490"/>
                <a:ext cx="702776" cy="995081"/>
              </a:xfrm>
              <a:prstGeom prst="ellipse">
                <a:avLst/>
              </a:prstGeom>
              <a:ln>
                <a:noFill/>
              </a:ln>
              <a:effectLst>
                <a:softEdge rad="112500"/>
              </a:effectLst>
            </p:spPr>
          </p:pic>
        </p:grpSp>
        <p:grpSp>
          <p:nvGrpSpPr>
            <p:cNvPr id="9" name="Group 8"/>
            <p:cNvGrpSpPr/>
            <p:nvPr/>
          </p:nvGrpSpPr>
          <p:grpSpPr>
            <a:xfrm>
              <a:off x="6414250" y="219640"/>
              <a:ext cx="3039034" cy="702777"/>
              <a:chOff x="255497" y="219642"/>
              <a:chExt cx="3039034" cy="702777"/>
            </a:xfrm>
          </p:grpSpPr>
          <p:pic>
            <p:nvPicPr>
              <p:cNvPr id="10" name="Picture 9"/>
              <p:cNvPicPr>
                <a:picLocks noChangeAspect="1"/>
              </p:cNvPicPr>
              <p:nvPr/>
            </p:nvPicPr>
            <p:blipFill>
              <a:blip r:embed="rId3"/>
              <a:stretch>
                <a:fillRect/>
              </a:stretch>
            </p:blipFill>
            <p:spPr>
              <a:xfrm rot="16200000">
                <a:off x="401650" y="73489"/>
                <a:ext cx="702776" cy="995081"/>
              </a:xfrm>
              <a:prstGeom prst="ellipse">
                <a:avLst/>
              </a:prstGeom>
              <a:ln>
                <a:noFill/>
              </a:ln>
              <a:effectLst>
                <a:softEdge rad="112500"/>
              </a:effectLst>
            </p:spPr>
          </p:pic>
          <p:pic>
            <p:nvPicPr>
              <p:cNvPr id="11" name="Picture 4" descr="http://prothom-aloblog.com/img/uploads/585450e522f8540e2dc1f3b19b220f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stretch>
                <a:fillRect/>
              </a:stretch>
            </p:blipFill>
            <p:spPr>
              <a:xfrm rot="16200000">
                <a:off x="2445603" y="73490"/>
                <a:ext cx="702776" cy="995081"/>
              </a:xfrm>
              <a:prstGeom prst="ellipse">
                <a:avLst/>
              </a:prstGeom>
              <a:ln>
                <a:noFill/>
              </a:ln>
              <a:effectLst>
                <a:softEdge rad="112500"/>
              </a:effectLst>
            </p:spPr>
          </p:pic>
        </p:grpSp>
      </p:grpSp>
      <p:grpSp>
        <p:nvGrpSpPr>
          <p:cNvPr id="19" name="Group 18"/>
          <p:cNvGrpSpPr/>
          <p:nvPr/>
        </p:nvGrpSpPr>
        <p:grpSpPr>
          <a:xfrm>
            <a:off x="186002" y="5687284"/>
            <a:ext cx="8745504" cy="239976"/>
            <a:chOff x="186002" y="5767966"/>
            <a:chExt cx="8745504" cy="239976"/>
          </a:xfrm>
        </p:grpSpPr>
        <p:grpSp>
          <p:nvGrpSpPr>
            <p:cNvPr id="20" name="Group 19"/>
            <p:cNvGrpSpPr/>
            <p:nvPr/>
          </p:nvGrpSpPr>
          <p:grpSpPr>
            <a:xfrm>
              <a:off x="186002" y="5771382"/>
              <a:ext cx="4303600" cy="236560"/>
              <a:chOff x="186002" y="5771382"/>
              <a:chExt cx="4303600" cy="236560"/>
            </a:xfrm>
          </p:grpSpPr>
          <p:sp>
            <p:nvSpPr>
              <p:cNvPr id="23" name="Flowchart: Predefined Process 22"/>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Predefined Process 23"/>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lowchart: Predefined Process 20"/>
            <p:cNvSpPr/>
            <p:nvPr/>
          </p:nvSpPr>
          <p:spPr>
            <a:xfrm>
              <a:off x="4600610" y="5773654"/>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Predefined Process 21"/>
            <p:cNvSpPr/>
            <p:nvPr/>
          </p:nvSpPr>
          <p:spPr>
            <a:xfrm>
              <a:off x="6828386" y="5767966"/>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33797" y="6033252"/>
            <a:ext cx="8619562" cy="654419"/>
            <a:chOff x="255497" y="219640"/>
            <a:chExt cx="9197787" cy="702779"/>
          </a:xfrm>
        </p:grpSpPr>
        <p:grpSp>
          <p:nvGrpSpPr>
            <p:cNvPr id="26" name="Group 25"/>
            <p:cNvGrpSpPr/>
            <p:nvPr/>
          </p:nvGrpSpPr>
          <p:grpSpPr>
            <a:xfrm>
              <a:off x="255497" y="219642"/>
              <a:ext cx="3039034" cy="702777"/>
              <a:chOff x="255497" y="219642"/>
              <a:chExt cx="3039034" cy="702777"/>
            </a:xfrm>
          </p:grpSpPr>
          <p:pic>
            <p:nvPicPr>
              <p:cNvPr id="35" name="Picture 34"/>
              <p:cNvPicPr>
                <a:picLocks noChangeAspect="1"/>
              </p:cNvPicPr>
              <p:nvPr/>
            </p:nvPicPr>
            <p:blipFill>
              <a:blip r:embed="rId3"/>
              <a:stretch>
                <a:fillRect/>
              </a:stretch>
            </p:blipFill>
            <p:spPr>
              <a:xfrm rot="16200000">
                <a:off x="401650" y="73489"/>
                <a:ext cx="702776" cy="995081"/>
              </a:xfrm>
              <a:prstGeom prst="ellipse">
                <a:avLst/>
              </a:prstGeom>
              <a:ln>
                <a:noFill/>
              </a:ln>
              <a:effectLst>
                <a:softEdge rad="112500"/>
              </a:effectLst>
            </p:spPr>
          </p:pic>
          <p:pic>
            <p:nvPicPr>
              <p:cNvPr id="36" name="Picture 4" descr="http://prothom-aloblog.com/img/uploads/585450e522f8540e2dc1f3b19b220f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3"/>
              <a:stretch>
                <a:fillRect/>
              </a:stretch>
            </p:blipFill>
            <p:spPr>
              <a:xfrm rot="16200000">
                <a:off x="2445603" y="73490"/>
                <a:ext cx="702776" cy="995081"/>
              </a:xfrm>
              <a:prstGeom prst="ellipse">
                <a:avLst/>
              </a:prstGeom>
              <a:ln>
                <a:noFill/>
              </a:ln>
              <a:effectLst>
                <a:softEdge rad="112500"/>
              </a:effectLst>
            </p:spPr>
          </p:pic>
        </p:grpSp>
        <p:grpSp>
          <p:nvGrpSpPr>
            <p:cNvPr id="27" name="Group 26"/>
            <p:cNvGrpSpPr/>
            <p:nvPr/>
          </p:nvGrpSpPr>
          <p:grpSpPr>
            <a:xfrm>
              <a:off x="3375215" y="219641"/>
              <a:ext cx="3039034" cy="702777"/>
              <a:chOff x="255497" y="219642"/>
              <a:chExt cx="3039034" cy="702777"/>
            </a:xfrm>
          </p:grpSpPr>
          <p:pic>
            <p:nvPicPr>
              <p:cNvPr id="32" name="Picture 31"/>
              <p:cNvPicPr>
                <a:picLocks noChangeAspect="1"/>
              </p:cNvPicPr>
              <p:nvPr/>
            </p:nvPicPr>
            <p:blipFill>
              <a:blip r:embed="rId3"/>
              <a:stretch>
                <a:fillRect/>
              </a:stretch>
            </p:blipFill>
            <p:spPr>
              <a:xfrm rot="16200000">
                <a:off x="401650" y="73489"/>
                <a:ext cx="702776" cy="995081"/>
              </a:xfrm>
              <a:prstGeom prst="ellipse">
                <a:avLst/>
              </a:prstGeom>
              <a:ln>
                <a:noFill/>
              </a:ln>
              <a:effectLst>
                <a:softEdge rad="112500"/>
              </a:effectLst>
            </p:spPr>
          </p:pic>
          <p:pic>
            <p:nvPicPr>
              <p:cNvPr id="33" name="Picture 4" descr="http://prothom-aloblog.com/img/uploads/585450e522f8540e2dc1f3b19b220f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3"/>
              <a:stretch>
                <a:fillRect/>
              </a:stretch>
            </p:blipFill>
            <p:spPr>
              <a:xfrm rot="16200000">
                <a:off x="2445603" y="73490"/>
                <a:ext cx="702776" cy="995081"/>
              </a:xfrm>
              <a:prstGeom prst="ellipse">
                <a:avLst/>
              </a:prstGeom>
              <a:ln>
                <a:noFill/>
              </a:ln>
              <a:effectLst>
                <a:softEdge rad="112500"/>
              </a:effectLst>
            </p:spPr>
          </p:pic>
        </p:grpSp>
        <p:grpSp>
          <p:nvGrpSpPr>
            <p:cNvPr id="28" name="Group 27"/>
            <p:cNvGrpSpPr/>
            <p:nvPr/>
          </p:nvGrpSpPr>
          <p:grpSpPr>
            <a:xfrm>
              <a:off x="6414250" y="219640"/>
              <a:ext cx="3039034" cy="702777"/>
              <a:chOff x="255497" y="219642"/>
              <a:chExt cx="3039034" cy="702777"/>
            </a:xfrm>
          </p:grpSpPr>
          <p:pic>
            <p:nvPicPr>
              <p:cNvPr id="29" name="Picture 28"/>
              <p:cNvPicPr>
                <a:picLocks noChangeAspect="1"/>
              </p:cNvPicPr>
              <p:nvPr/>
            </p:nvPicPr>
            <p:blipFill>
              <a:blip r:embed="rId3"/>
              <a:stretch>
                <a:fillRect/>
              </a:stretch>
            </p:blipFill>
            <p:spPr>
              <a:xfrm rot="16200000">
                <a:off x="401650" y="73489"/>
                <a:ext cx="702776" cy="995081"/>
              </a:xfrm>
              <a:prstGeom prst="ellipse">
                <a:avLst/>
              </a:prstGeom>
              <a:ln>
                <a:noFill/>
              </a:ln>
              <a:effectLst>
                <a:softEdge rad="112500"/>
              </a:effectLst>
            </p:spPr>
          </p:pic>
          <p:pic>
            <p:nvPicPr>
              <p:cNvPr id="30" name="Picture 4" descr="http://prothom-aloblog.com/img/uploads/585450e522f8540e2dc1f3b19b220f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3"/>
              <a:stretch>
                <a:fillRect/>
              </a:stretch>
            </p:blipFill>
            <p:spPr>
              <a:xfrm rot="16200000">
                <a:off x="2445603" y="73490"/>
                <a:ext cx="702776" cy="995081"/>
              </a:xfrm>
              <a:prstGeom prst="ellipse">
                <a:avLst/>
              </a:prstGeom>
              <a:ln>
                <a:noFill/>
              </a:ln>
              <a:effectLst>
                <a:softEdge rad="112500"/>
              </a:effectLst>
            </p:spPr>
          </p:pic>
        </p:grpSp>
      </p:grpSp>
      <p:grpSp>
        <p:nvGrpSpPr>
          <p:cNvPr id="39" name="Group 38"/>
          <p:cNvGrpSpPr/>
          <p:nvPr/>
        </p:nvGrpSpPr>
        <p:grpSpPr>
          <a:xfrm>
            <a:off x="1534976" y="1243305"/>
            <a:ext cx="2554942" cy="1874521"/>
            <a:chOff x="3352800" y="762000"/>
            <a:chExt cx="3581400" cy="3017520"/>
          </a:xfrm>
        </p:grpSpPr>
        <p:pic>
          <p:nvPicPr>
            <p:cNvPr id="40" name="Picture 39" descr="home-icon.jpg"/>
            <p:cNvPicPr>
              <a:picLocks noChangeAspect="1"/>
            </p:cNvPicPr>
            <p:nvPr/>
          </p:nvPicPr>
          <p:blipFill>
            <a:blip r:embed="rId5">
              <a:lum bright="40000" contrast="-40000"/>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352800" y="762000"/>
              <a:ext cx="3581400" cy="2865120"/>
            </a:xfrm>
            <a:prstGeom prst="ellipse">
              <a:avLst/>
            </a:prstGeom>
            <a:ln w="34925">
              <a:solidFill>
                <a:schemeClr val="tx1"/>
              </a:solidFill>
            </a:ln>
            <a:effectLst>
              <a:softEdge rad="112500"/>
            </a:effectLst>
          </p:spPr>
        </p:pic>
        <p:sp>
          <p:nvSpPr>
            <p:cNvPr id="41" name="Oval 40"/>
            <p:cNvSpPr/>
            <p:nvPr/>
          </p:nvSpPr>
          <p:spPr>
            <a:xfrm>
              <a:off x="3581400" y="762000"/>
              <a:ext cx="3352800" cy="301752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p:cNvSpPr/>
          <p:nvPr/>
        </p:nvSpPr>
        <p:spPr>
          <a:xfrm>
            <a:off x="336792" y="4413857"/>
            <a:ext cx="8443925" cy="1323439"/>
          </a:xfrm>
          <a:prstGeom prst="rect">
            <a:avLst/>
          </a:prstGeom>
        </p:spPr>
        <p:txBody>
          <a:bodyPr wrap="square">
            <a:spAutoFit/>
          </a:bodyPr>
          <a:lstStyle/>
          <a:p>
            <a:pPr algn="ctr"/>
            <a:r>
              <a:rPr lang="en-GB" sz="4000" b="1">
                <a:ln w="0"/>
                <a:effectLst>
                  <a:outerShdw blurRad="38100" dist="19050" dir="2700000" algn="tl" rotWithShape="0">
                    <a:schemeClr val="dk1">
                      <a:alpha val="40000"/>
                    </a:schemeClr>
                  </a:outerShdw>
                </a:effectLst>
                <a:latin typeface="NikoshBAN" pitchFamily="2" charset="0"/>
                <a:cs typeface="NikoshBAN" pitchFamily="2" charset="0"/>
              </a:rPr>
              <a:t>”নিয়মমাফিক ত্রিরত্ন বন্দনা করা একজন বৌদ্ধের জীবনে পরম অর্জন” বুঝিয়ে লেখ।</a:t>
            </a:r>
            <a:endParaRPr lang="bn-BD" sz="40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3" name="Picture 3">
            <a:extLst>
              <a:ext uri="{FF2B5EF4-FFF2-40B4-BE49-F238E27FC236}">
                <a16:creationId xmlns:a16="http://schemas.microsoft.com/office/drawing/2014/main" id="{CAC770A0-25F7-2A41-AADF-9C040114FB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3046" y="2705976"/>
            <a:ext cx="3232133" cy="1599951"/>
          </a:xfrm>
          <a:prstGeom prst="rect">
            <a:avLst/>
          </a:prstGeom>
        </p:spPr>
      </p:pic>
    </p:spTree>
    <p:extLst>
      <p:ext uri="{BB962C8B-B14F-4D97-AF65-F5344CB8AC3E}">
        <p14:creationId xmlns:p14="http://schemas.microsoft.com/office/powerpoint/2010/main" val="1142878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2000" fill="hold"/>
                                        <p:tgtEl>
                                          <p:spTgt spid="42"/>
                                        </p:tgtEl>
                                        <p:attrNameLst>
                                          <p:attrName>ppt_w</p:attrName>
                                        </p:attrNameLst>
                                      </p:cBhvr>
                                      <p:tavLst>
                                        <p:tav tm="0">
                                          <p:val>
                                            <p:fltVal val="0"/>
                                          </p:val>
                                        </p:tav>
                                        <p:tav tm="100000">
                                          <p:val>
                                            <p:strVal val="#ppt_w"/>
                                          </p:val>
                                        </p:tav>
                                      </p:tavLst>
                                    </p:anim>
                                    <p:anim calcmode="lin" valueType="num">
                                      <p:cBhvr>
                                        <p:cTn id="8" dur="2000" fill="hold"/>
                                        <p:tgtEl>
                                          <p:spTgt spid="42"/>
                                        </p:tgtEl>
                                        <p:attrNameLst>
                                          <p:attrName>ppt_h</p:attrName>
                                        </p:attrNameLst>
                                      </p:cBhvr>
                                      <p:tavLst>
                                        <p:tav tm="0">
                                          <p:val>
                                            <p:fltVal val="0"/>
                                          </p:val>
                                        </p:tav>
                                        <p:tav tm="100000">
                                          <p:val>
                                            <p:strVal val="#ppt_h"/>
                                          </p:val>
                                        </p:tav>
                                      </p:tavLst>
                                    </p:anim>
                                    <p:animEffect transition="in" filter="fade">
                                      <p:cBhvr>
                                        <p:cTn id="9"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8945" y="233087"/>
            <a:ext cx="8619562" cy="654419"/>
            <a:chOff x="255497" y="219640"/>
            <a:chExt cx="9197787" cy="702779"/>
          </a:xfrm>
        </p:grpSpPr>
        <p:grpSp>
          <p:nvGrpSpPr>
            <p:cNvPr id="4" name="Group 3"/>
            <p:cNvGrpSpPr/>
            <p:nvPr/>
          </p:nvGrpSpPr>
          <p:grpSpPr>
            <a:xfrm>
              <a:off x="255497" y="219642"/>
              <a:ext cx="3039034" cy="702777"/>
              <a:chOff x="255497" y="219642"/>
              <a:chExt cx="3039034" cy="702777"/>
            </a:xfrm>
          </p:grpSpPr>
          <p:pic>
            <p:nvPicPr>
              <p:cNvPr id="13" name="Picture 12"/>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14"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5" name="Group 4"/>
            <p:cNvGrpSpPr/>
            <p:nvPr/>
          </p:nvGrpSpPr>
          <p:grpSpPr>
            <a:xfrm>
              <a:off x="3375215" y="219641"/>
              <a:ext cx="3039034" cy="702777"/>
              <a:chOff x="255497" y="219642"/>
              <a:chExt cx="3039034" cy="702777"/>
            </a:xfrm>
          </p:grpSpPr>
          <p:pic>
            <p:nvPicPr>
              <p:cNvPr id="10" name="Picture 9"/>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11"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6" name="Group 5"/>
            <p:cNvGrpSpPr/>
            <p:nvPr/>
          </p:nvGrpSpPr>
          <p:grpSpPr>
            <a:xfrm>
              <a:off x="6414250" y="219640"/>
              <a:ext cx="3039034" cy="702777"/>
              <a:chOff x="255497" y="219642"/>
              <a:chExt cx="3039034" cy="702777"/>
            </a:xfrm>
          </p:grpSpPr>
          <p:pic>
            <p:nvPicPr>
              <p:cNvPr id="7" name="Picture 6"/>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8"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grpSp>
        <p:nvGrpSpPr>
          <p:cNvPr id="16" name="Group 15"/>
          <p:cNvGrpSpPr/>
          <p:nvPr/>
        </p:nvGrpSpPr>
        <p:grpSpPr>
          <a:xfrm>
            <a:off x="186002" y="5687284"/>
            <a:ext cx="8745504" cy="239976"/>
            <a:chOff x="186002" y="5767966"/>
            <a:chExt cx="8745504" cy="239976"/>
          </a:xfrm>
        </p:grpSpPr>
        <p:grpSp>
          <p:nvGrpSpPr>
            <p:cNvPr id="17" name="Group 16"/>
            <p:cNvGrpSpPr/>
            <p:nvPr/>
          </p:nvGrpSpPr>
          <p:grpSpPr>
            <a:xfrm>
              <a:off x="186002" y="5771382"/>
              <a:ext cx="4303600" cy="236560"/>
              <a:chOff x="186002" y="5771382"/>
              <a:chExt cx="4303600" cy="236560"/>
            </a:xfrm>
          </p:grpSpPr>
          <p:sp>
            <p:nvSpPr>
              <p:cNvPr id="20" name="Flowchart: Predefined Process 19"/>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Predefined Process 20"/>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lowchart: Predefined Process 17"/>
            <p:cNvSpPr/>
            <p:nvPr/>
          </p:nvSpPr>
          <p:spPr>
            <a:xfrm>
              <a:off x="4600610" y="5773654"/>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Predefined Process 18"/>
            <p:cNvSpPr/>
            <p:nvPr/>
          </p:nvSpPr>
          <p:spPr>
            <a:xfrm>
              <a:off x="6828386" y="5767966"/>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33797" y="6033252"/>
            <a:ext cx="8619562" cy="654419"/>
            <a:chOff x="255497" y="219640"/>
            <a:chExt cx="9197787" cy="702779"/>
          </a:xfrm>
        </p:grpSpPr>
        <p:grpSp>
          <p:nvGrpSpPr>
            <p:cNvPr id="23" name="Group 22"/>
            <p:cNvGrpSpPr/>
            <p:nvPr/>
          </p:nvGrpSpPr>
          <p:grpSpPr>
            <a:xfrm>
              <a:off x="255497" y="219642"/>
              <a:ext cx="3039034" cy="702777"/>
              <a:chOff x="255497" y="219642"/>
              <a:chExt cx="3039034" cy="702777"/>
            </a:xfrm>
          </p:grpSpPr>
          <p:pic>
            <p:nvPicPr>
              <p:cNvPr id="32" name="Picture 31"/>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33"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24" name="Group 23"/>
            <p:cNvGrpSpPr/>
            <p:nvPr/>
          </p:nvGrpSpPr>
          <p:grpSpPr>
            <a:xfrm>
              <a:off x="3375215" y="219641"/>
              <a:ext cx="3039034" cy="702777"/>
              <a:chOff x="255497" y="219642"/>
              <a:chExt cx="3039034" cy="702777"/>
            </a:xfrm>
          </p:grpSpPr>
          <p:pic>
            <p:nvPicPr>
              <p:cNvPr id="29" name="Picture 28"/>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30"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25" name="Group 24"/>
            <p:cNvGrpSpPr/>
            <p:nvPr/>
          </p:nvGrpSpPr>
          <p:grpSpPr>
            <a:xfrm>
              <a:off x="6414250" y="219640"/>
              <a:ext cx="3039034" cy="702777"/>
              <a:chOff x="255497" y="219642"/>
              <a:chExt cx="3039034" cy="702777"/>
            </a:xfrm>
          </p:grpSpPr>
          <p:pic>
            <p:nvPicPr>
              <p:cNvPr id="26" name="Picture 25"/>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27"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sp>
        <p:nvSpPr>
          <p:cNvPr id="36" name="TextBox 35"/>
          <p:cNvSpPr txBox="1"/>
          <p:nvPr/>
        </p:nvSpPr>
        <p:spPr>
          <a:xfrm>
            <a:off x="1359451" y="1255548"/>
            <a:ext cx="5965269" cy="923330"/>
          </a:xfrm>
          <a:prstGeom prst="rect">
            <a:avLst/>
          </a:prstGeom>
          <a:blipFill dpi="0" rotWithShape="1">
            <a:blip r:embed="rId4"/>
            <a:srcRect/>
            <a:stretch>
              <a:fillRect r="100000"/>
            </a:stretch>
          </a:blipFill>
          <a:ln>
            <a:noFill/>
          </a:ln>
        </p:spPr>
        <p:txBody>
          <a:bodyPr wrap="square" rtlCol="0">
            <a:spAutoFit/>
          </a:bodyPr>
          <a:lstStyle/>
          <a:p>
            <a:pPr algn="ctr"/>
            <a:r>
              <a:rPr lang="en-GB" sz="5400" b="1">
                <a:ln w="6600">
                  <a:solidFill>
                    <a:schemeClr val="accent2"/>
                  </a:solidFill>
                  <a:prstDash val="solid"/>
                </a:ln>
                <a:solidFill>
                  <a:srgbClr val="FF0000"/>
                </a:solidFill>
                <a:effectLst>
                  <a:outerShdw dist="38100" dir="2700000" algn="tl" rotWithShape="0">
                    <a:schemeClr val="accent2"/>
                  </a:outerShdw>
                </a:effectLst>
                <a:latin typeface="NikoshBAN" pitchFamily="2" charset="0"/>
                <a:cs typeface="NikoshBAN" pitchFamily="2" charset="0"/>
              </a:rPr>
              <a:t>ধন্যবাদ সবাইকে</a:t>
            </a:r>
            <a:endParaRPr lang="en-US" sz="4800" b="1" dirty="0">
              <a:ln w="6600">
                <a:solidFill>
                  <a:schemeClr val="accent2"/>
                </a:solidFill>
                <a:prstDash val="solid"/>
              </a:ln>
              <a:solidFill>
                <a:srgbClr val="FF0000"/>
              </a:solidFill>
              <a:effectLst>
                <a:outerShdw dist="38100" dir="2700000" algn="tl" rotWithShape="0">
                  <a:schemeClr val="accent2"/>
                </a:outerShdw>
              </a:effectLst>
              <a:latin typeface="NikoshBAN" pitchFamily="2" charset="0"/>
              <a:cs typeface="NikoshBAN" pitchFamily="2" charset="0"/>
            </a:endParaRPr>
          </a:p>
        </p:txBody>
      </p:sp>
      <p:pic>
        <p:nvPicPr>
          <p:cNvPr id="35" name="Picture 36">
            <a:extLst>
              <a:ext uri="{FF2B5EF4-FFF2-40B4-BE49-F238E27FC236}">
                <a16:creationId xmlns:a16="http://schemas.microsoft.com/office/drawing/2014/main" id="{CD64A663-7C52-964A-854E-1A7EE47A1E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3645" y="2282915"/>
            <a:ext cx="5101232" cy="3178085"/>
          </a:xfrm>
          <a:prstGeom prst="rect">
            <a:avLst/>
          </a:prstGeom>
        </p:spPr>
      </p:pic>
    </p:spTree>
    <p:extLst>
      <p:ext uri="{BB962C8B-B14F-4D97-AF65-F5344CB8AC3E}">
        <p14:creationId xmlns:p14="http://schemas.microsoft.com/office/powerpoint/2010/main" val="3430947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Effect transition="in" filter="fade">
                                      <p:cBhvr>
                                        <p:cTn id="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8945" y="219640"/>
            <a:ext cx="8619562" cy="654419"/>
            <a:chOff x="255497" y="219640"/>
            <a:chExt cx="9197787" cy="702779"/>
          </a:xfrm>
        </p:grpSpPr>
        <p:grpSp>
          <p:nvGrpSpPr>
            <p:cNvPr id="4" name="Group 3"/>
            <p:cNvGrpSpPr/>
            <p:nvPr/>
          </p:nvGrpSpPr>
          <p:grpSpPr>
            <a:xfrm>
              <a:off x="255497" y="219642"/>
              <a:ext cx="3039034" cy="702777"/>
              <a:chOff x="255497" y="219642"/>
              <a:chExt cx="3039034" cy="702777"/>
            </a:xfrm>
          </p:grpSpPr>
          <p:pic>
            <p:nvPicPr>
              <p:cNvPr id="13" name="Picture 12"/>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14"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6" name="Group 5"/>
            <p:cNvGrpSpPr/>
            <p:nvPr/>
          </p:nvGrpSpPr>
          <p:grpSpPr>
            <a:xfrm>
              <a:off x="6414250" y="219640"/>
              <a:ext cx="3039034" cy="702777"/>
              <a:chOff x="255497" y="219642"/>
              <a:chExt cx="3039034" cy="702777"/>
            </a:xfrm>
          </p:grpSpPr>
          <p:pic>
            <p:nvPicPr>
              <p:cNvPr id="7" name="Picture 6"/>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8"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sp>
        <p:nvSpPr>
          <p:cNvPr id="2" name="Rectangle 1"/>
          <p:cNvSpPr/>
          <p:nvPr/>
        </p:nvSpPr>
        <p:spPr>
          <a:xfrm>
            <a:off x="3482199" y="192745"/>
            <a:ext cx="2092239" cy="923330"/>
          </a:xfrm>
          <a:prstGeom prst="rect">
            <a:avLst/>
          </a:prstGeom>
        </p:spPr>
        <p:txBody>
          <a:bodyPr wrap="none">
            <a:spAutoFit/>
          </a:bodyPr>
          <a:lstStyle/>
          <a:p>
            <a:r>
              <a:rPr lang="bn-BD" sz="5400" b="1" spc="150" dirty="0">
                <a:ln w="11430"/>
                <a:solidFill>
                  <a:srgbClr val="FF0000"/>
                </a:solidFill>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পরিচিতি</a:t>
            </a:r>
            <a:endParaRPr lang="en-US" sz="5400" dirty="0">
              <a:solidFill>
                <a:srgbClr val="FF0000"/>
              </a:solidFill>
            </a:endParaRPr>
          </a:p>
        </p:txBody>
      </p:sp>
      <p:grpSp>
        <p:nvGrpSpPr>
          <p:cNvPr id="16" name="Group 15"/>
          <p:cNvGrpSpPr/>
          <p:nvPr/>
        </p:nvGrpSpPr>
        <p:grpSpPr>
          <a:xfrm>
            <a:off x="306750" y="5979463"/>
            <a:ext cx="8619562" cy="654419"/>
            <a:chOff x="255497" y="219640"/>
            <a:chExt cx="9197787" cy="702779"/>
          </a:xfrm>
        </p:grpSpPr>
        <p:grpSp>
          <p:nvGrpSpPr>
            <p:cNvPr id="17" name="Group 16"/>
            <p:cNvGrpSpPr/>
            <p:nvPr/>
          </p:nvGrpSpPr>
          <p:grpSpPr>
            <a:xfrm>
              <a:off x="255497" y="219642"/>
              <a:ext cx="3039034" cy="702777"/>
              <a:chOff x="255497" y="219642"/>
              <a:chExt cx="3039034" cy="702777"/>
            </a:xfrm>
          </p:grpSpPr>
          <p:pic>
            <p:nvPicPr>
              <p:cNvPr id="26" name="Picture 25"/>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27"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18" name="Group 17"/>
            <p:cNvGrpSpPr/>
            <p:nvPr/>
          </p:nvGrpSpPr>
          <p:grpSpPr>
            <a:xfrm>
              <a:off x="3375215" y="219641"/>
              <a:ext cx="3039034" cy="702777"/>
              <a:chOff x="255497" y="219642"/>
              <a:chExt cx="3039034" cy="702777"/>
            </a:xfrm>
          </p:grpSpPr>
          <p:pic>
            <p:nvPicPr>
              <p:cNvPr id="23" name="Picture 22"/>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24"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19" name="Group 18"/>
            <p:cNvGrpSpPr/>
            <p:nvPr/>
          </p:nvGrpSpPr>
          <p:grpSpPr>
            <a:xfrm>
              <a:off x="6414250" y="219640"/>
              <a:ext cx="3039034" cy="702777"/>
              <a:chOff x="255497" y="219642"/>
              <a:chExt cx="3039034" cy="702777"/>
            </a:xfrm>
          </p:grpSpPr>
          <p:pic>
            <p:nvPicPr>
              <p:cNvPr id="20" name="Picture 19"/>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21"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grpSp>
        <p:nvGrpSpPr>
          <p:cNvPr id="37" name="Group 36"/>
          <p:cNvGrpSpPr/>
          <p:nvPr/>
        </p:nvGrpSpPr>
        <p:grpSpPr>
          <a:xfrm>
            <a:off x="186002" y="5767966"/>
            <a:ext cx="8745504" cy="239976"/>
            <a:chOff x="186002" y="5767966"/>
            <a:chExt cx="8745504" cy="239976"/>
          </a:xfrm>
        </p:grpSpPr>
        <p:grpSp>
          <p:nvGrpSpPr>
            <p:cNvPr id="33" name="Group 32"/>
            <p:cNvGrpSpPr/>
            <p:nvPr/>
          </p:nvGrpSpPr>
          <p:grpSpPr>
            <a:xfrm>
              <a:off x="186002" y="5771382"/>
              <a:ext cx="4303600" cy="236560"/>
              <a:chOff x="186002" y="5771382"/>
              <a:chExt cx="4303600" cy="236560"/>
            </a:xfrm>
          </p:grpSpPr>
          <p:sp>
            <p:nvSpPr>
              <p:cNvPr id="29" name="Flowchart: Predefined Process 28"/>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Predefined Process 29"/>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lowchart: Predefined Process 30"/>
            <p:cNvSpPr/>
            <p:nvPr/>
          </p:nvSpPr>
          <p:spPr>
            <a:xfrm>
              <a:off x="4600610" y="5773654"/>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Predefined Process 31"/>
            <p:cNvSpPr/>
            <p:nvPr/>
          </p:nvSpPr>
          <p:spPr>
            <a:xfrm>
              <a:off x="6828386" y="5767966"/>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5400000">
            <a:off x="2413562" y="3323741"/>
            <a:ext cx="4303600" cy="236560"/>
            <a:chOff x="186002" y="5771382"/>
            <a:chExt cx="4303600" cy="236560"/>
          </a:xfrm>
        </p:grpSpPr>
        <p:sp>
          <p:nvSpPr>
            <p:cNvPr id="35" name="Flowchart: Predefined Process 34"/>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Predefined Process 35"/>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Content Placeholder 10"/>
          <p:cNvSpPr txBox="1">
            <a:spLocks/>
          </p:cNvSpPr>
          <p:nvPr/>
        </p:nvSpPr>
        <p:spPr>
          <a:xfrm>
            <a:off x="773013" y="1249367"/>
            <a:ext cx="3227882" cy="3997644"/>
          </a:xfrm>
          <a:prstGeom prst="rect">
            <a:avLst/>
          </a:prstGeom>
          <a:ln w="66675">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bn-BD" u="sng" dirty="0">
                <a:solidFill>
                  <a:srgbClr val="0052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পরিচিতি</a:t>
            </a:r>
            <a:endParaRPr lang="en-US" u="sng" dirty="0">
              <a:solidFill>
                <a:srgbClr val="0052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9" name="TextBox 38"/>
          <p:cNvSpPr txBox="1"/>
          <p:nvPr/>
        </p:nvSpPr>
        <p:spPr>
          <a:xfrm>
            <a:off x="265987" y="3862742"/>
            <a:ext cx="3934688" cy="2246769"/>
          </a:xfrm>
          <a:prstGeom prst="rect">
            <a:avLst/>
          </a:prstGeom>
          <a:noFill/>
        </p:spPr>
        <p:txBody>
          <a:bodyPr wrap="square" rtlCol="0">
            <a:spAutoFit/>
          </a:bodyPr>
          <a:lstStyle/>
          <a:p>
            <a:pPr algn="ctr">
              <a:defRPr/>
            </a:pPr>
            <a:r>
              <a:rPr lang="en-GB" sz="2800" b="1">
                <a:ln w="1905"/>
                <a:effectLst>
                  <a:innerShdw blurRad="69850" dist="43180" dir="5400000">
                    <a:srgbClr val="000000">
                      <a:alpha val="65000"/>
                    </a:srgbClr>
                  </a:innerShdw>
                </a:effectLst>
                <a:latin typeface="NikoshBAN" pitchFamily="2" charset="0"/>
                <a:cs typeface="NikoshBAN" pitchFamily="2" charset="0"/>
              </a:rPr>
              <a:t>তন্দ্রা চাকমা</a:t>
            </a:r>
          </a:p>
          <a:p>
            <a:pPr algn="ctr">
              <a:defRPr/>
            </a:pPr>
            <a:r>
              <a:rPr lang="en-GB" sz="2800" b="1">
                <a:ln w="1905"/>
                <a:effectLst>
                  <a:innerShdw blurRad="69850" dist="43180" dir="5400000">
                    <a:srgbClr val="000000">
                      <a:alpha val="65000"/>
                    </a:srgbClr>
                  </a:innerShdw>
                </a:effectLst>
                <a:latin typeface="NikoshBAN" pitchFamily="2" charset="0"/>
                <a:cs typeface="NikoshBAN" pitchFamily="2" charset="0"/>
              </a:rPr>
              <a:t>সহকারী শিক্ষক(শারীরিক)</a:t>
            </a:r>
          </a:p>
          <a:p>
            <a:pPr algn="ctr">
              <a:defRPr/>
            </a:pPr>
            <a:r>
              <a:rPr lang="en-GB" sz="2800" b="1">
                <a:ln w="1905"/>
                <a:effectLst>
                  <a:innerShdw blurRad="69850" dist="43180" dir="5400000">
                    <a:srgbClr val="000000">
                      <a:alpha val="65000"/>
                    </a:srgbClr>
                  </a:innerShdw>
                </a:effectLst>
                <a:latin typeface="NikoshBAN" pitchFamily="2" charset="0"/>
                <a:cs typeface="NikoshBAN" pitchFamily="2" charset="0"/>
              </a:rPr>
              <a:t>রাণী দয়াময়ী উচ্চ বিদ্যালয়</a:t>
            </a:r>
          </a:p>
          <a:p>
            <a:pPr algn="ctr">
              <a:defRPr/>
            </a:pPr>
            <a:r>
              <a:rPr lang="en-GB" sz="2800" b="1">
                <a:ln w="1905"/>
                <a:effectLst>
                  <a:innerShdw blurRad="69850" dist="43180" dir="5400000">
                    <a:srgbClr val="000000">
                      <a:alpha val="65000"/>
                    </a:srgbClr>
                  </a:innerShdw>
                </a:effectLst>
                <a:latin typeface="NikoshBAN" pitchFamily="2" charset="0"/>
                <a:cs typeface="NikoshBAN" pitchFamily="2" charset="0"/>
              </a:rPr>
              <a:t>রাংগামাটি</a:t>
            </a:r>
          </a:p>
          <a:p>
            <a:pPr algn="ctr">
              <a:defRPr/>
            </a:pPr>
            <a:endParaRPr lang="bn-BD" sz="2800" b="1" dirty="0">
              <a:ln w="1905"/>
              <a:effectLst>
                <a:innerShdw blurRad="69850" dist="43180" dir="5400000">
                  <a:srgbClr val="000000">
                    <a:alpha val="65000"/>
                  </a:srgbClr>
                </a:innerShdw>
              </a:effectLst>
              <a:latin typeface="NikoshBAN" pitchFamily="2" charset="0"/>
              <a:cs typeface="NikoshBAN" pitchFamily="2" charset="0"/>
            </a:endParaRPr>
          </a:p>
        </p:txBody>
      </p:sp>
      <p:sp>
        <p:nvSpPr>
          <p:cNvPr id="41" name="Content Placeholder 12"/>
          <p:cNvSpPr txBox="1">
            <a:spLocks/>
          </p:cNvSpPr>
          <p:nvPr/>
        </p:nvSpPr>
        <p:spPr>
          <a:xfrm>
            <a:off x="5351693" y="1455813"/>
            <a:ext cx="3070552" cy="3978103"/>
          </a:xfrm>
          <a:prstGeom prst="rect">
            <a:avLst/>
          </a:prstGeom>
          <a:ln w="66675">
            <a:noFill/>
          </a:ln>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3600" b="0" i="0" u="sng" strike="noStrike" kern="1200" cap="none" spc="0" normalizeH="0" baseline="0" noProof="0" dirty="0">
                <a:ln>
                  <a:noFill/>
                </a:ln>
                <a:solidFill>
                  <a:srgbClr val="005200"/>
                </a:solidFill>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rPr>
              <a:t>পাঠ পরিচিতি</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2800" b="1" i="0" u="none" strike="noStrike" kern="1200" cap="none" spc="0" normalizeH="0" baseline="0" noProof="0" dirty="0">
                <a:ln/>
                <a:solidFill>
                  <a:srgbClr val="4F032E"/>
                </a:solidFill>
                <a:effectLst/>
                <a:uLnTx/>
                <a:uFillTx/>
                <a:latin typeface="NikoshBAN" panose="02000000000000000000" pitchFamily="2" charset="0"/>
                <a:cs typeface="NikoshBAN" panose="02000000000000000000" pitchFamily="2" charset="0"/>
              </a:rPr>
              <a:t>শ্রে</a:t>
            </a:r>
            <a:r>
              <a:rPr kumimoji="0" lang="bn-IN" sz="2800" b="1" i="0" u="none" strike="noStrike" kern="1200" cap="none" spc="0" normalizeH="0" baseline="0" noProof="0" dirty="0">
                <a:ln/>
                <a:solidFill>
                  <a:srgbClr val="4F032E"/>
                </a:solidFill>
                <a:effectLst/>
                <a:uLnTx/>
                <a:uFillTx/>
                <a:latin typeface="NikoshBAN" panose="02000000000000000000" pitchFamily="2" charset="0"/>
                <a:cs typeface="NikoshBAN" panose="02000000000000000000" pitchFamily="2" charset="0"/>
              </a:rPr>
              <a:t>ণি</a:t>
            </a:r>
            <a:r>
              <a:rPr kumimoji="0" lang="en-US" sz="2800" b="1" i="0" u="none" strike="noStrike" kern="1200" cap="none" spc="0" normalizeH="0" baseline="0" noProof="0">
                <a:ln/>
                <a:solidFill>
                  <a:srgbClr val="4F032E"/>
                </a:solidFill>
                <a:effectLst/>
                <a:uLnTx/>
                <a:uFillTx/>
                <a:latin typeface="NikoshBAN" panose="02000000000000000000" pitchFamily="2" charset="0"/>
                <a:cs typeface="NikoshBAN" panose="02000000000000000000" pitchFamily="2" charset="0"/>
              </a:rPr>
              <a:t>:</a:t>
            </a:r>
            <a:r>
              <a:rPr kumimoji="0" lang="bn-BD" sz="2800" b="1" i="0" u="none" strike="noStrike" kern="1200" cap="none" spc="0" normalizeH="0" baseline="0" noProof="0">
                <a:ln/>
                <a:solidFill>
                  <a:srgbClr val="4F032E"/>
                </a:solidFill>
                <a:effectLst/>
                <a:uLnTx/>
                <a:uFillTx/>
                <a:latin typeface="NikoshBAN" panose="02000000000000000000" pitchFamily="2" charset="0"/>
                <a:cs typeface="NikoshBAN" panose="02000000000000000000" pitchFamily="2" charset="0"/>
              </a:rPr>
              <a:t> </a:t>
            </a:r>
            <a:r>
              <a:rPr kumimoji="0" lang="en-GB" sz="2800" b="1" i="0" u="none" strike="noStrike" kern="1200" cap="none" spc="0" normalizeH="0" baseline="0">
                <a:ln/>
                <a:solidFill>
                  <a:srgbClr val="4F032E"/>
                </a:solidFill>
                <a:effectLst/>
                <a:uLnTx/>
                <a:uFillTx/>
                <a:latin typeface="NikoshBAN" panose="02000000000000000000" pitchFamily="2" charset="0"/>
                <a:cs typeface="NikoshBAN" panose="02000000000000000000" pitchFamily="2" charset="0"/>
              </a:rPr>
              <a:t>৮ম</a:t>
            </a:r>
            <a:endParaRPr kumimoji="0" lang="bn-BD" sz="2800" b="1" i="0" u="none" strike="noStrike" kern="1200" cap="none" spc="0" normalizeH="0" baseline="0" noProof="0" dirty="0">
              <a:ln/>
              <a:solidFill>
                <a:srgbClr val="4F032E"/>
              </a:solidFill>
              <a:effectLst/>
              <a:uLnTx/>
              <a:uFillTx/>
              <a:latin typeface="NikoshBAN" panose="02000000000000000000" pitchFamily="2" charset="0"/>
              <a:cs typeface="NikoshBAN" panose="02000000000000000000" pitchFamily="2" charset="0"/>
            </a:endParaRPr>
          </a:p>
          <a:p>
            <a:pPr marL="342900" marR="0" lvl="0" indent="-342900" algn="ctr" defTabSz="914400" rtl="0" eaLnBrk="1" fontAlgn="auto" latinLnBrk="0" hangingPunct="1">
              <a:lnSpc>
                <a:spcPct val="100000"/>
              </a:lnSpc>
              <a:spcAft>
                <a:spcPts val="0"/>
              </a:spcAft>
              <a:buClrTx/>
              <a:buSzTx/>
              <a:buFont typeface="Arial" pitchFamily="34" charset="0"/>
              <a:buNone/>
              <a:tabLst/>
              <a:defRPr/>
            </a:pPr>
            <a:r>
              <a:rPr lang="bn-BD" sz="2800" b="1" noProof="0">
                <a:ln/>
                <a:solidFill>
                  <a:srgbClr val="4F032E"/>
                </a:solidFill>
                <a:latin typeface="NikoshBAN" panose="02000000000000000000" pitchFamily="2" charset="0"/>
                <a:cs typeface="NikoshBAN" panose="02000000000000000000" pitchFamily="2" charset="0"/>
              </a:rPr>
              <a:t>ব</a:t>
            </a:r>
            <a:r>
              <a:rPr lang="en-GB" sz="2800" b="1" noProof="0">
                <a:ln/>
                <a:solidFill>
                  <a:srgbClr val="4F032E"/>
                </a:solidFill>
                <a:latin typeface="NikoshBAN" panose="02000000000000000000" pitchFamily="2" charset="0"/>
                <a:cs typeface="NikoshBAN" panose="02000000000000000000" pitchFamily="2" charset="0"/>
              </a:rPr>
              <a:t>িষয়-বৌদ্ধ ধর্ম নৈতিক শিক্ষা</a:t>
            </a:r>
            <a:endParaRPr kumimoji="0" lang="bn-BD" sz="2800" b="1" i="0" u="none" strike="noStrike" kern="1200" cap="none" spc="0" normalizeH="0" baseline="0" noProof="0" dirty="0">
              <a:ln/>
              <a:solidFill>
                <a:srgbClr val="4F032E"/>
              </a:solidFill>
              <a:effectLst/>
              <a:uLnTx/>
              <a:uFillTx/>
              <a:latin typeface="NikoshBAN" panose="02000000000000000000" pitchFamily="2" charset="0"/>
              <a:cs typeface="NikoshBAN" panose="02000000000000000000" pitchFamily="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000" b="1" u="sng" dirty="0">
              <a:ln/>
              <a:solidFill>
                <a:srgbClr val="4F032E"/>
              </a:solidFill>
              <a:latin typeface="NikoshBAN" panose="02000000000000000000" pitchFamily="2" charset="0"/>
              <a:cs typeface="NikoshBAN" panose="02000000000000000000" pitchFamily="2" charset="0"/>
            </a:endParaRPr>
          </a:p>
        </p:txBody>
      </p:sp>
      <p:pic>
        <p:nvPicPr>
          <p:cNvPr id="5" name="Picture 9">
            <a:extLst>
              <a:ext uri="{FF2B5EF4-FFF2-40B4-BE49-F238E27FC236}">
                <a16:creationId xmlns:a16="http://schemas.microsoft.com/office/drawing/2014/main" id="{5DD8CED2-7F46-AC4F-8F62-330FE4356A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326" y="3342419"/>
            <a:ext cx="2343286" cy="2297306"/>
          </a:xfrm>
          <a:prstGeom prst="rect">
            <a:avLst/>
          </a:prstGeom>
        </p:spPr>
      </p:pic>
      <p:pic>
        <p:nvPicPr>
          <p:cNvPr id="10" name="Picture 10">
            <a:extLst>
              <a:ext uri="{FF2B5EF4-FFF2-40B4-BE49-F238E27FC236}">
                <a16:creationId xmlns:a16="http://schemas.microsoft.com/office/drawing/2014/main" id="{9766003F-6DE0-4F42-925E-9A5FAB2DC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8" y="1628513"/>
            <a:ext cx="2690212" cy="2234230"/>
          </a:xfrm>
          <a:prstGeom prst="rect">
            <a:avLst/>
          </a:prstGeom>
        </p:spPr>
      </p:pic>
    </p:spTree>
    <p:extLst>
      <p:ext uri="{BB962C8B-B14F-4D97-AF65-F5344CB8AC3E}">
        <p14:creationId xmlns:p14="http://schemas.microsoft.com/office/powerpoint/2010/main" val="1210817628"/>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074" y="5301047"/>
            <a:ext cx="8745504" cy="239976"/>
            <a:chOff x="186002" y="5767966"/>
            <a:chExt cx="8745504" cy="239976"/>
          </a:xfrm>
        </p:grpSpPr>
        <p:grpSp>
          <p:nvGrpSpPr>
            <p:cNvPr id="12" name="Group 11"/>
            <p:cNvGrpSpPr/>
            <p:nvPr/>
          </p:nvGrpSpPr>
          <p:grpSpPr>
            <a:xfrm>
              <a:off x="186002" y="5771382"/>
              <a:ext cx="4303600" cy="236560"/>
              <a:chOff x="186002" y="5771382"/>
              <a:chExt cx="4303600" cy="236560"/>
            </a:xfrm>
          </p:grpSpPr>
          <p:sp>
            <p:nvSpPr>
              <p:cNvPr id="15" name="Flowchart: Predefined Process 14"/>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edefined Process 15"/>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lowchart: Predefined Process 12"/>
            <p:cNvSpPr/>
            <p:nvPr/>
          </p:nvSpPr>
          <p:spPr>
            <a:xfrm>
              <a:off x="4600610" y="5773654"/>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edefined Process 13"/>
            <p:cNvSpPr/>
            <p:nvPr/>
          </p:nvSpPr>
          <p:spPr>
            <a:xfrm>
              <a:off x="6828386" y="5767966"/>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43874" y="4191963"/>
            <a:ext cx="2457979" cy="1754326"/>
          </a:xfrm>
          <a:prstGeom prst="rect">
            <a:avLst/>
          </a:prstGeom>
          <a:noFill/>
        </p:spPr>
        <p:txBody>
          <a:bodyPr wrap="square" rtlCol="0">
            <a:spAutoFit/>
          </a:bodyPr>
          <a:lstStyle/>
          <a:p>
            <a:pPr algn="ctr"/>
            <a:r>
              <a:rPr lang="en-GB" sz="3600" b="1">
                <a:latin typeface="NikoshBAN" pitchFamily="2" charset="0"/>
                <a:cs typeface="NikoshBAN" pitchFamily="2" charset="0"/>
              </a:rPr>
              <a:t>ফুল ,পানি ও প্রদীপ জ্বালিয়ে কার সেবা কর</a:t>
            </a:r>
            <a:endParaRPr lang="bn-BD" sz="3600" b="1" dirty="0">
              <a:latin typeface="NikoshBAN" pitchFamily="2" charset="0"/>
              <a:cs typeface="NikoshBAN" pitchFamily="2" charset="0"/>
            </a:endParaRPr>
          </a:p>
        </p:txBody>
      </p:sp>
      <p:grpSp>
        <p:nvGrpSpPr>
          <p:cNvPr id="19" name="Group 18"/>
          <p:cNvGrpSpPr/>
          <p:nvPr/>
        </p:nvGrpSpPr>
        <p:grpSpPr>
          <a:xfrm>
            <a:off x="268945" y="219641"/>
            <a:ext cx="8619562" cy="654417"/>
            <a:chOff x="255497" y="219641"/>
            <a:chExt cx="9197787" cy="702777"/>
          </a:xfrm>
        </p:grpSpPr>
        <p:grpSp>
          <p:nvGrpSpPr>
            <p:cNvPr id="20" name="Group 19"/>
            <p:cNvGrpSpPr/>
            <p:nvPr/>
          </p:nvGrpSpPr>
          <p:grpSpPr>
            <a:xfrm>
              <a:off x="255497" y="219642"/>
              <a:ext cx="1963270" cy="702776"/>
              <a:chOff x="255497" y="219642"/>
              <a:chExt cx="1963270" cy="702776"/>
            </a:xfrm>
          </p:grpSpPr>
          <p:pic>
            <p:nvPicPr>
              <p:cNvPr id="26" name="Picture 25"/>
              <p:cNvPicPr>
                <a:picLocks noChangeAspect="1"/>
              </p:cNvPicPr>
              <p:nvPr/>
            </p:nvPicPr>
            <p:blipFill>
              <a:blip r:embed="rId3"/>
              <a:stretch>
                <a:fillRect/>
              </a:stretch>
            </p:blipFill>
            <p:spPr>
              <a:xfrm rot="16200000">
                <a:off x="401650" y="73489"/>
                <a:ext cx="702776" cy="995081"/>
              </a:xfrm>
              <a:prstGeom prst="ellipse">
                <a:avLst/>
              </a:prstGeom>
              <a:ln>
                <a:noFill/>
              </a:ln>
              <a:effectLst>
                <a:softEdge rad="112500"/>
              </a:effectLst>
            </p:spPr>
          </p:pic>
          <p:pic>
            <p:nvPicPr>
              <p:cNvPr id="27" name="Picture 4" descr="http://prothom-aloblog.com/img/uploads/585450e522f8540e2dc1f3b19b220f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7490014" y="219641"/>
              <a:ext cx="1963270" cy="702776"/>
              <a:chOff x="1331261" y="219643"/>
              <a:chExt cx="1963270" cy="702776"/>
            </a:xfrm>
          </p:grpSpPr>
          <p:pic>
            <p:nvPicPr>
              <p:cNvPr id="23" name="Picture 4" descr="http://prothom-aloblog.com/img/uploads/585450e522f8540e2dc1f3b19b220f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3"/>
              <a:stretch>
                <a:fillRect/>
              </a:stretch>
            </p:blipFill>
            <p:spPr>
              <a:xfrm rot="16200000">
                <a:off x="2445603" y="73490"/>
                <a:ext cx="702776" cy="995081"/>
              </a:xfrm>
              <a:prstGeom prst="ellipse">
                <a:avLst/>
              </a:prstGeom>
              <a:ln>
                <a:noFill/>
              </a:ln>
              <a:effectLst>
                <a:softEdge rad="112500"/>
              </a:effectLst>
            </p:spPr>
          </p:pic>
        </p:grpSp>
      </p:grpSp>
      <p:sp>
        <p:nvSpPr>
          <p:cNvPr id="28" name="Rectangle 27"/>
          <p:cNvSpPr/>
          <p:nvPr/>
        </p:nvSpPr>
        <p:spPr>
          <a:xfrm>
            <a:off x="1277081" y="280658"/>
            <a:ext cx="6920484" cy="646331"/>
          </a:xfrm>
          <a:prstGeom prst="rect">
            <a:avLst/>
          </a:prstGeom>
        </p:spPr>
        <p:txBody>
          <a:bodyPr wrap="none">
            <a:spAutoFit/>
          </a:bodyPr>
          <a:lstStyle/>
          <a:p>
            <a:r>
              <a:rPr lang="en-GB" sz="3600" b="1" spc="150">
                <a:ln w="11430"/>
                <a:solidFill>
                  <a:srgbClr val="FF0000"/>
                </a:solidFill>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নিচের ছবিগুলো দেখে প্রশ্নগুলোর উত্তর দিই</a:t>
            </a:r>
            <a:endParaRPr lang="en-US" sz="3600" dirty="0">
              <a:solidFill>
                <a:srgbClr val="FF0000"/>
              </a:solidFill>
            </a:endParaRPr>
          </a:p>
        </p:txBody>
      </p:sp>
      <p:sp>
        <p:nvSpPr>
          <p:cNvPr id="6" name="Rectangle 5"/>
          <p:cNvSpPr/>
          <p:nvPr/>
        </p:nvSpPr>
        <p:spPr>
          <a:xfrm rot="10800000" flipH="1" flipV="1">
            <a:off x="6083810" y="4506731"/>
            <a:ext cx="2338435" cy="1015663"/>
          </a:xfrm>
          <a:prstGeom prst="rect">
            <a:avLst/>
          </a:prstGeom>
        </p:spPr>
        <p:txBody>
          <a:bodyPr wrap="square">
            <a:spAutoFit/>
          </a:bodyPr>
          <a:lstStyle/>
          <a:p>
            <a:r>
              <a:rPr lang="en-GB" sz="2000" b="1">
                <a:latin typeface="NikoshBAN" panose="02000000000000000000" pitchFamily="2" charset="0"/>
                <a:cs typeface="NikoshBAN" panose="02000000000000000000" pitchFamily="2" charset="0"/>
              </a:rPr>
              <a:t>বুদ্ধরত্ন,ধর্ম রত্ন ও সংঘরত্নকে একত্রে কী বলে?</a:t>
            </a:r>
            <a:r>
              <a:rPr lang="as-IN" sz="2000" b="1">
                <a:latin typeface="NikoshBAN" panose="02000000000000000000" pitchFamily="2" charset="0"/>
                <a:cs typeface="NikoshBAN" panose="02000000000000000000" pitchFamily="2" charset="0"/>
              </a:rPr>
              <a:t> </a:t>
            </a:r>
            <a:endParaRPr lang="en-US" sz="2000" b="1" dirty="0">
              <a:latin typeface="NikoshBAN" panose="02000000000000000000" pitchFamily="2" charset="0"/>
              <a:cs typeface="NikoshBAN" panose="02000000000000000000" pitchFamily="2" charset="0"/>
            </a:endParaRPr>
          </a:p>
        </p:txBody>
      </p:sp>
      <p:sp>
        <p:nvSpPr>
          <p:cNvPr id="8" name="Rectangle 7"/>
          <p:cNvSpPr/>
          <p:nvPr/>
        </p:nvSpPr>
        <p:spPr>
          <a:xfrm>
            <a:off x="3462112" y="4382006"/>
            <a:ext cx="2338435" cy="1200329"/>
          </a:xfrm>
          <a:prstGeom prst="rect">
            <a:avLst/>
          </a:prstGeom>
        </p:spPr>
        <p:txBody>
          <a:bodyPr wrap="square">
            <a:spAutoFit/>
          </a:bodyPr>
          <a:lstStyle/>
          <a:p>
            <a:r>
              <a:rPr lang="en-GB" sz="2400" b="1">
                <a:latin typeface="NikoshBAN" panose="02000000000000000000" pitchFamily="2" charset="0"/>
                <a:cs typeface="NikoshBAN" panose="02000000000000000000" pitchFamily="2" charset="0"/>
              </a:rPr>
              <a:t>তোমাদের বাড়িতে কাদের</a:t>
            </a:r>
          </a:p>
          <a:p>
            <a:r>
              <a:rPr lang="en-GB" sz="2400" b="1">
                <a:latin typeface="NikoshBAN" panose="02000000000000000000" pitchFamily="2" charset="0"/>
                <a:cs typeface="NikoshBAN" panose="02000000000000000000" pitchFamily="2" charset="0"/>
              </a:rPr>
              <a:t>শ্রদ্ধা কর</a:t>
            </a:r>
            <a:endParaRPr lang="en-US" sz="2400" b="1" dirty="0">
              <a:latin typeface="NikoshBAN" panose="02000000000000000000" pitchFamily="2" charset="0"/>
              <a:cs typeface="NikoshBAN" panose="02000000000000000000" pitchFamily="2" charset="0"/>
            </a:endParaRPr>
          </a:p>
        </p:txBody>
      </p:sp>
      <p:pic>
        <p:nvPicPr>
          <p:cNvPr id="10" name="Picture 17">
            <a:extLst>
              <a:ext uri="{FF2B5EF4-FFF2-40B4-BE49-F238E27FC236}">
                <a16:creationId xmlns:a16="http://schemas.microsoft.com/office/drawing/2014/main" id="{472DDF82-C4E6-8144-B913-130EB9FA20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5458" y="1506330"/>
            <a:ext cx="1866900" cy="2447925"/>
          </a:xfrm>
          <a:prstGeom prst="rect">
            <a:avLst/>
          </a:prstGeom>
        </p:spPr>
      </p:pic>
      <p:pic>
        <p:nvPicPr>
          <p:cNvPr id="18" name="Picture 21">
            <a:extLst>
              <a:ext uri="{FF2B5EF4-FFF2-40B4-BE49-F238E27FC236}">
                <a16:creationId xmlns:a16="http://schemas.microsoft.com/office/drawing/2014/main" id="{A57A9C6B-046B-CE44-817E-71D63EBD6C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4898" y="1506329"/>
            <a:ext cx="2857500" cy="2447925"/>
          </a:xfrm>
          <a:prstGeom prst="rect">
            <a:avLst/>
          </a:prstGeom>
        </p:spPr>
      </p:pic>
      <p:pic>
        <p:nvPicPr>
          <p:cNvPr id="22" name="Picture 24">
            <a:extLst>
              <a:ext uri="{FF2B5EF4-FFF2-40B4-BE49-F238E27FC236}">
                <a16:creationId xmlns:a16="http://schemas.microsoft.com/office/drawing/2014/main" id="{D8ECB75E-2F19-F248-9108-4D3CA64A55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642" y="1443364"/>
            <a:ext cx="2682444" cy="2173328"/>
          </a:xfrm>
          <a:prstGeom prst="rect">
            <a:avLst/>
          </a:prstGeom>
        </p:spPr>
      </p:pic>
    </p:spTree>
    <p:extLst>
      <p:ext uri="{BB962C8B-B14F-4D97-AF65-F5344CB8AC3E}">
        <p14:creationId xmlns:p14="http://schemas.microsoft.com/office/powerpoint/2010/main" val="18472329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Effect transition="in" filter="fade">
                                      <p:cBhvr>
                                        <p:cTn id="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7384" y="67235"/>
            <a:ext cx="5371983" cy="1015663"/>
          </a:xfrm>
          <a:prstGeom prst="rect">
            <a:avLst/>
          </a:prstGeom>
          <a:noFill/>
        </p:spPr>
        <p:txBody>
          <a:bodyPr wrap="none" rtlCol="0">
            <a:spAutoFit/>
          </a:bodyPr>
          <a:lstStyle/>
          <a:p>
            <a:r>
              <a:rPr lang="bn-BD" sz="6000" b="1" dirty="0">
                <a:ln w="1905"/>
                <a:effectLst>
                  <a:innerShdw blurRad="69850" dist="43180" dir="5400000">
                    <a:srgbClr val="000000">
                      <a:alpha val="65000"/>
                    </a:srgbClr>
                  </a:innerShdw>
                </a:effectLst>
                <a:latin typeface="NikoshBAN" pitchFamily="2" charset="0"/>
                <a:cs typeface="NikoshBAN" pitchFamily="2" charset="0"/>
              </a:rPr>
              <a:t>আজকের পাঠের বিষয়</a:t>
            </a:r>
          </a:p>
        </p:txBody>
      </p:sp>
      <p:sp>
        <p:nvSpPr>
          <p:cNvPr id="3" name="Rectangle 2"/>
          <p:cNvSpPr/>
          <p:nvPr/>
        </p:nvSpPr>
        <p:spPr>
          <a:xfrm>
            <a:off x="3621260" y="5793390"/>
            <a:ext cx="3306813" cy="923330"/>
          </a:xfrm>
          <a:prstGeom prst="rect">
            <a:avLst/>
          </a:prstGeom>
        </p:spPr>
        <p:txBody>
          <a:bodyPr wrap="square">
            <a:spAutoFit/>
          </a:bodyPr>
          <a:lstStyle/>
          <a:p>
            <a:r>
              <a:rPr lang="en-GB" sz="5400" b="1">
                <a:ln w="0"/>
                <a:effectLst>
                  <a:outerShdw blurRad="38100" dist="19050" dir="2700000" algn="tl" rotWithShape="0">
                    <a:schemeClr val="dk1">
                      <a:alpha val="40000"/>
                    </a:schemeClr>
                  </a:outerShdw>
                </a:effectLst>
                <a:latin typeface="NikoshBAN" pitchFamily="2" charset="0"/>
                <a:cs typeface="NikoshBAN" pitchFamily="2" charset="0"/>
              </a:rPr>
              <a:t>বন্দনা</a:t>
            </a:r>
            <a:endParaRPr lang="en-US" sz="48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4">
            <a:extLst>
              <a:ext uri="{FF2B5EF4-FFF2-40B4-BE49-F238E27FC236}">
                <a16:creationId xmlns:a16="http://schemas.microsoft.com/office/drawing/2014/main" id="{E2E92595-926D-004D-BEFA-3E0F00A99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659" y="1397000"/>
            <a:ext cx="2711450" cy="4064000"/>
          </a:xfrm>
          <a:prstGeom prst="rect">
            <a:avLst/>
          </a:prstGeom>
        </p:spPr>
      </p:pic>
      <p:pic>
        <p:nvPicPr>
          <p:cNvPr id="5" name="Picture 5">
            <a:extLst>
              <a:ext uri="{FF2B5EF4-FFF2-40B4-BE49-F238E27FC236}">
                <a16:creationId xmlns:a16="http://schemas.microsoft.com/office/drawing/2014/main" id="{A8FF466A-7840-1548-A442-346750798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452" y="1503101"/>
            <a:ext cx="2935176" cy="4064000"/>
          </a:xfrm>
          <a:prstGeom prst="rect">
            <a:avLst/>
          </a:prstGeom>
        </p:spPr>
      </p:pic>
      <p:pic>
        <p:nvPicPr>
          <p:cNvPr id="6" name="Picture 6">
            <a:extLst>
              <a:ext uri="{FF2B5EF4-FFF2-40B4-BE49-F238E27FC236}">
                <a16:creationId xmlns:a16="http://schemas.microsoft.com/office/drawing/2014/main" id="{C428DEE6-A29E-754F-AAC3-79E034457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8330" y="1503101"/>
            <a:ext cx="2264011" cy="4064000"/>
          </a:xfrm>
          <a:prstGeom prst="rect">
            <a:avLst/>
          </a:prstGeom>
        </p:spPr>
      </p:pic>
    </p:spTree>
    <p:extLst>
      <p:ext uri="{BB962C8B-B14F-4D97-AF65-F5344CB8AC3E}">
        <p14:creationId xmlns:p14="http://schemas.microsoft.com/office/powerpoint/2010/main" val="19456302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68945" y="219641"/>
            <a:ext cx="8619562" cy="654417"/>
            <a:chOff x="255497" y="219641"/>
            <a:chExt cx="9197787" cy="702777"/>
          </a:xfrm>
        </p:grpSpPr>
        <p:grpSp>
          <p:nvGrpSpPr>
            <p:cNvPr id="14" name="Group 13"/>
            <p:cNvGrpSpPr/>
            <p:nvPr/>
          </p:nvGrpSpPr>
          <p:grpSpPr>
            <a:xfrm>
              <a:off x="255497" y="219642"/>
              <a:ext cx="1963270" cy="702776"/>
              <a:chOff x="255497" y="219642"/>
              <a:chExt cx="1963270" cy="702776"/>
            </a:xfrm>
          </p:grpSpPr>
          <p:pic>
            <p:nvPicPr>
              <p:cNvPr id="19" name="Picture 18"/>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20"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7490014" y="219641"/>
              <a:ext cx="1963270" cy="702776"/>
              <a:chOff x="1331261" y="219643"/>
              <a:chExt cx="1963270" cy="702776"/>
            </a:xfrm>
          </p:grpSpPr>
          <p:pic>
            <p:nvPicPr>
              <p:cNvPr id="17"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sp>
        <p:nvSpPr>
          <p:cNvPr id="8" name="TextBox 7"/>
          <p:cNvSpPr txBox="1"/>
          <p:nvPr/>
        </p:nvSpPr>
        <p:spPr>
          <a:xfrm>
            <a:off x="345289" y="2278953"/>
            <a:ext cx="8553593" cy="4208844"/>
          </a:xfrm>
          <a:prstGeom prst="rect">
            <a:avLst/>
          </a:prstGeom>
          <a:noFill/>
          <a:ln>
            <a:noFill/>
          </a:ln>
        </p:spPr>
        <p:txBody>
          <a:bodyPr wrap="square" rtlCol="0">
            <a:spAutoFit/>
          </a:bodyPr>
          <a:lstStyle/>
          <a:p>
            <a:r>
              <a:rPr lang="en-GB" sz="3200" b="1">
                <a:latin typeface="NikoshBAN" pitchFamily="2" charset="0"/>
                <a:cs typeface="NikoshBAN" pitchFamily="2" charset="0"/>
              </a:rPr>
              <a:t> ★ত্রিরত্ন বন্দনা বাংলা অর্থ সহ পালি ভাষায় বলতে পারি</a:t>
            </a:r>
            <a:r>
              <a:rPr lang="bn-BD" sz="3200" b="1">
                <a:latin typeface="NikoshBAN" pitchFamily="2" charset="0"/>
                <a:cs typeface="NikoshBAN" pitchFamily="2" charset="0"/>
              </a:rPr>
              <a:t> </a:t>
            </a:r>
            <a:r>
              <a:rPr lang="en-GB" sz="3200" b="1">
                <a:latin typeface="NikoshBAN" pitchFamily="2" charset="0"/>
                <a:cs typeface="NikoshBAN" pitchFamily="2" charset="0"/>
              </a:rPr>
              <a:t>। </a:t>
            </a:r>
            <a:endParaRPr lang="en-US" sz="3200" b="1" dirty="0">
              <a:latin typeface="NikoshBAN" pitchFamily="2" charset="0"/>
              <a:cs typeface="NikoshBAN" pitchFamily="2" charset="0"/>
            </a:endParaRPr>
          </a:p>
          <a:p>
            <a:r>
              <a:rPr lang="bn-BD" sz="900" b="1" dirty="0">
                <a:latin typeface="NikoshBAN" pitchFamily="2" charset="0"/>
                <a:cs typeface="NikoshBAN" pitchFamily="2" charset="0"/>
              </a:rPr>
              <a:t> </a:t>
            </a:r>
          </a:p>
          <a:p>
            <a:r>
              <a:rPr lang="bn-BD" sz="3600" b="1">
                <a:latin typeface="NikoshBAN" pitchFamily="2" charset="0"/>
                <a:cs typeface="NikoshBAN" pitchFamily="2" charset="0"/>
              </a:rPr>
              <a:t>◊</a:t>
            </a:r>
            <a:r>
              <a:rPr lang="en-GB" sz="3600" b="1">
                <a:latin typeface="NikoshBAN" pitchFamily="2" charset="0"/>
                <a:cs typeface="NikoshBAN" pitchFamily="2" charset="0"/>
              </a:rPr>
              <a:t>বুদ্ধের নয়গুণ বন্দনাটি আবৃত্তি করতে পারবে।</a:t>
            </a:r>
          </a:p>
          <a:p>
            <a:endParaRPr lang="bn-BD" sz="1050" b="1" dirty="0">
              <a:latin typeface="NikoshBAN" pitchFamily="2" charset="0"/>
              <a:cs typeface="NikoshBAN" pitchFamily="2" charset="0"/>
            </a:endParaRPr>
          </a:p>
          <a:p>
            <a:r>
              <a:rPr lang="bn-BD" sz="3600" b="1">
                <a:latin typeface="NikoshBAN" pitchFamily="2" charset="0"/>
                <a:cs typeface="NikoshBAN" pitchFamily="2" charset="0"/>
              </a:rPr>
              <a:t>◊</a:t>
            </a:r>
            <a:r>
              <a:rPr lang="en-GB" sz="3600" b="1">
                <a:latin typeface="NikoshBAN" pitchFamily="2" charset="0"/>
                <a:cs typeface="NikoshBAN" pitchFamily="2" charset="0"/>
              </a:rPr>
              <a:t>ধর্মের ছয়গুণ বনন্দনাটি আবৃত্তি করতে পারবে।</a:t>
            </a:r>
          </a:p>
          <a:p>
            <a:r>
              <a:rPr lang="en-GB" sz="3600" b="1">
                <a:latin typeface="NikoshBAN" pitchFamily="2" charset="0"/>
                <a:cs typeface="NikoshBAN" pitchFamily="2" charset="0"/>
              </a:rPr>
              <a:t>সংঘের নয় গুণ বন্দনাটি আবৃত্তি করতে পারবে</a:t>
            </a:r>
          </a:p>
          <a:p>
            <a:r>
              <a:rPr lang="en-GB" sz="3600" b="1">
                <a:latin typeface="NikoshBAN" pitchFamily="2" charset="0"/>
                <a:cs typeface="NikoshBAN" pitchFamily="2" charset="0"/>
              </a:rPr>
              <a:t>★ত্রিরত্নের গুণরাশি বাংলায় বর্ণনা করতে পারবে।</a:t>
            </a:r>
          </a:p>
          <a:p>
            <a:endParaRPr lang="bn-BD" sz="3600" b="1" dirty="0">
              <a:latin typeface="NikoshBAN" pitchFamily="2" charset="0"/>
              <a:cs typeface="NikoshBAN" pitchFamily="2" charset="0"/>
            </a:endParaRPr>
          </a:p>
          <a:p>
            <a:endParaRPr lang="en-US" sz="3600" b="1" dirty="0">
              <a:latin typeface="NikoshBAN" pitchFamily="2" charset="0"/>
              <a:cs typeface="NikoshBAN" pitchFamily="2" charset="0"/>
            </a:endParaRPr>
          </a:p>
        </p:txBody>
      </p:sp>
      <p:sp>
        <p:nvSpPr>
          <p:cNvPr id="9" name="Rectangle 8"/>
          <p:cNvSpPr/>
          <p:nvPr/>
        </p:nvSpPr>
        <p:spPr>
          <a:xfrm>
            <a:off x="2108793" y="1547555"/>
            <a:ext cx="4793300" cy="769441"/>
          </a:xfrm>
          <a:prstGeom prst="rect">
            <a:avLst/>
          </a:prstGeom>
        </p:spPr>
        <p:txBody>
          <a:bodyPr wrap="none">
            <a:spAutoFit/>
          </a:bodyPr>
          <a:lstStyle/>
          <a:p>
            <a:r>
              <a:rPr lang="bn-BD" sz="4400" b="1"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 পাঠ শেষে শিক্ষার্থী</a:t>
            </a:r>
            <a:r>
              <a:rPr lang="bn-IN" sz="4400" b="1"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endParaRPr lang="en-US" sz="4400" b="1"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11" name="Group 10"/>
          <p:cNvGrpSpPr/>
          <p:nvPr/>
        </p:nvGrpSpPr>
        <p:grpSpPr>
          <a:xfrm>
            <a:off x="735208" y="5349424"/>
            <a:ext cx="8619562" cy="654419"/>
            <a:chOff x="255497" y="219640"/>
            <a:chExt cx="9197787" cy="702779"/>
          </a:xfrm>
        </p:grpSpPr>
        <p:grpSp>
          <p:nvGrpSpPr>
            <p:cNvPr id="12" name="Group 11"/>
            <p:cNvGrpSpPr/>
            <p:nvPr/>
          </p:nvGrpSpPr>
          <p:grpSpPr>
            <a:xfrm>
              <a:off x="255497" y="219642"/>
              <a:ext cx="3039034" cy="702777"/>
              <a:chOff x="255497" y="219642"/>
              <a:chExt cx="3039034" cy="702777"/>
            </a:xfrm>
          </p:grpSpPr>
          <p:pic>
            <p:nvPicPr>
              <p:cNvPr id="28" name="Picture 27"/>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29"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16" name="Group 15"/>
            <p:cNvGrpSpPr/>
            <p:nvPr/>
          </p:nvGrpSpPr>
          <p:grpSpPr>
            <a:xfrm>
              <a:off x="3375215" y="219641"/>
              <a:ext cx="3039034" cy="702777"/>
              <a:chOff x="255497" y="219642"/>
              <a:chExt cx="3039034" cy="702777"/>
            </a:xfrm>
          </p:grpSpPr>
          <p:pic>
            <p:nvPicPr>
              <p:cNvPr id="25" name="Picture 24"/>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26"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21" name="Group 20"/>
            <p:cNvGrpSpPr/>
            <p:nvPr/>
          </p:nvGrpSpPr>
          <p:grpSpPr>
            <a:xfrm>
              <a:off x="6414250" y="219640"/>
              <a:ext cx="3039034" cy="702777"/>
              <a:chOff x="255497" y="219642"/>
              <a:chExt cx="3039034" cy="702777"/>
            </a:xfrm>
          </p:grpSpPr>
          <p:pic>
            <p:nvPicPr>
              <p:cNvPr id="22" name="Picture 21"/>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23"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grpSp>
        <p:nvGrpSpPr>
          <p:cNvPr id="31" name="Group 30"/>
          <p:cNvGrpSpPr/>
          <p:nvPr/>
        </p:nvGrpSpPr>
        <p:grpSpPr>
          <a:xfrm>
            <a:off x="179821" y="5328116"/>
            <a:ext cx="8745504" cy="239976"/>
            <a:chOff x="186002" y="5767966"/>
            <a:chExt cx="8745504" cy="239976"/>
          </a:xfrm>
        </p:grpSpPr>
        <p:grpSp>
          <p:nvGrpSpPr>
            <p:cNvPr id="32" name="Group 31"/>
            <p:cNvGrpSpPr/>
            <p:nvPr/>
          </p:nvGrpSpPr>
          <p:grpSpPr>
            <a:xfrm>
              <a:off x="186002" y="5771382"/>
              <a:ext cx="4303600" cy="236560"/>
              <a:chOff x="186002" y="5771382"/>
              <a:chExt cx="4303600" cy="236560"/>
            </a:xfrm>
          </p:grpSpPr>
          <p:sp>
            <p:nvSpPr>
              <p:cNvPr id="35" name="Flowchart: Predefined Process 34"/>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Predefined Process 35"/>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lowchart: Predefined Process 32"/>
            <p:cNvSpPr/>
            <p:nvPr/>
          </p:nvSpPr>
          <p:spPr>
            <a:xfrm>
              <a:off x="4600610" y="5773654"/>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Predefined Process 33"/>
            <p:cNvSpPr/>
            <p:nvPr/>
          </p:nvSpPr>
          <p:spPr>
            <a:xfrm>
              <a:off x="6828386" y="5767966"/>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p:cNvPicPr>
            <a:picLocks noChangeAspect="1"/>
          </p:cNvPicPr>
          <p:nvPr/>
        </p:nvPicPr>
        <p:blipFill>
          <a:blip r:embed="rId2"/>
          <a:stretch>
            <a:fillRect/>
          </a:stretch>
        </p:blipFill>
        <p:spPr>
          <a:xfrm rot="16200000">
            <a:off x="2322546" y="88669"/>
            <a:ext cx="654416" cy="932525"/>
          </a:xfrm>
          <a:prstGeom prst="ellipse">
            <a:avLst/>
          </a:prstGeom>
          <a:ln>
            <a:noFill/>
          </a:ln>
          <a:effectLst>
            <a:softEdge rad="112500"/>
          </a:effectLst>
        </p:spPr>
      </p:pic>
      <p:pic>
        <p:nvPicPr>
          <p:cNvPr id="38" name="Picture 37"/>
          <p:cNvPicPr>
            <a:picLocks noChangeAspect="1"/>
          </p:cNvPicPr>
          <p:nvPr/>
        </p:nvPicPr>
        <p:blipFill>
          <a:blip r:embed="rId2"/>
          <a:stretch>
            <a:fillRect/>
          </a:stretch>
        </p:blipFill>
        <p:spPr>
          <a:xfrm rot="16200000">
            <a:off x="6166065" y="103777"/>
            <a:ext cx="654416" cy="932525"/>
          </a:xfrm>
          <a:prstGeom prst="ellipse">
            <a:avLst/>
          </a:prstGeom>
          <a:ln>
            <a:noFill/>
          </a:ln>
          <a:effectLst>
            <a:softEdge rad="112500"/>
          </a:effectLst>
        </p:spPr>
      </p:pic>
      <p:sp>
        <p:nvSpPr>
          <p:cNvPr id="39" name="Rectangle 38"/>
          <p:cNvSpPr/>
          <p:nvPr/>
        </p:nvSpPr>
        <p:spPr>
          <a:xfrm>
            <a:off x="3483171" y="108374"/>
            <a:ext cx="2291012" cy="923330"/>
          </a:xfrm>
          <a:prstGeom prst="rect">
            <a:avLst/>
          </a:prstGeom>
        </p:spPr>
        <p:txBody>
          <a:bodyPr wrap="none">
            <a:spAutoFit/>
          </a:bodyPr>
          <a:lstStyle/>
          <a:p>
            <a:r>
              <a:rPr lang="en-US" sz="5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r>
              <a:rPr lang="bn-BD"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25824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2839" y="283384"/>
            <a:ext cx="3156633" cy="769441"/>
          </a:xfrm>
          <a:prstGeom prst="rect">
            <a:avLst/>
          </a:prstGeom>
        </p:spPr>
        <p:txBody>
          <a:bodyPr wrap="none">
            <a:spAutoFit/>
          </a:bodyPr>
          <a:lstStyle/>
          <a:p>
            <a:r>
              <a:rPr lang="en-GB" sz="440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ত্রিরত্ন বন্দনা(পালি)</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5" name="Group 4"/>
          <p:cNvGrpSpPr/>
          <p:nvPr/>
        </p:nvGrpSpPr>
        <p:grpSpPr>
          <a:xfrm>
            <a:off x="268945" y="219640"/>
            <a:ext cx="8619562" cy="654419"/>
            <a:chOff x="255497" y="219640"/>
            <a:chExt cx="9197787" cy="702779"/>
          </a:xfrm>
        </p:grpSpPr>
        <p:grpSp>
          <p:nvGrpSpPr>
            <p:cNvPr id="6" name="Group 5"/>
            <p:cNvGrpSpPr/>
            <p:nvPr/>
          </p:nvGrpSpPr>
          <p:grpSpPr>
            <a:xfrm>
              <a:off x="255497" y="219642"/>
              <a:ext cx="3039034" cy="702777"/>
              <a:chOff x="255497" y="219642"/>
              <a:chExt cx="3039034" cy="702777"/>
            </a:xfrm>
          </p:grpSpPr>
          <p:pic>
            <p:nvPicPr>
              <p:cNvPr id="11" name="Picture 10"/>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12"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7" name="Group 6"/>
            <p:cNvGrpSpPr/>
            <p:nvPr/>
          </p:nvGrpSpPr>
          <p:grpSpPr>
            <a:xfrm>
              <a:off x="6414250" y="219640"/>
              <a:ext cx="3039034" cy="702777"/>
              <a:chOff x="255497" y="219642"/>
              <a:chExt cx="3039034" cy="702777"/>
            </a:xfrm>
          </p:grpSpPr>
          <p:pic>
            <p:nvPicPr>
              <p:cNvPr id="8" name="Picture 7"/>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9"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grpSp>
        <p:nvGrpSpPr>
          <p:cNvPr id="14" name="Group 13"/>
          <p:cNvGrpSpPr/>
          <p:nvPr/>
        </p:nvGrpSpPr>
        <p:grpSpPr>
          <a:xfrm>
            <a:off x="183345" y="5230235"/>
            <a:ext cx="8745504" cy="239976"/>
            <a:chOff x="186002" y="5767966"/>
            <a:chExt cx="8745504" cy="239976"/>
          </a:xfrm>
        </p:grpSpPr>
        <p:grpSp>
          <p:nvGrpSpPr>
            <p:cNvPr id="15" name="Group 14"/>
            <p:cNvGrpSpPr/>
            <p:nvPr/>
          </p:nvGrpSpPr>
          <p:grpSpPr>
            <a:xfrm>
              <a:off x="186002" y="5771382"/>
              <a:ext cx="4303600" cy="236560"/>
              <a:chOff x="186002" y="5771382"/>
              <a:chExt cx="4303600" cy="236560"/>
            </a:xfrm>
          </p:grpSpPr>
          <p:sp>
            <p:nvSpPr>
              <p:cNvPr id="18" name="Flowchart: Predefined Process 17"/>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Predefined Process 18"/>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lowchart: Predefined Process 15"/>
            <p:cNvSpPr/>
            <p:nvPr/>
          </p:nvSpPr>
          <p:spPr>
            <a:xfrm>
              <a:off x="4600610" y="5773654"/>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edefined Process 16"/>
            <p:cNvSpPr/>
            <p:nvPr/>
          </p:nvSpPr>
          <p:spPr>
            <a:xfrm>
              <a:off x="6828386" y="5767966"/>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0" y="5522591"/>
            <a:ext cx="9078280" cy="1200329"/>
          </a:xfrm>
          <a:prstGeom prst="rect">
            <a:avLst/>
          </a:prstGeom>
        </p:spPr>
        <p:txBody>
          <a:bodyPr wrap="square">
            <a:spAutoFit/>
          </a:bodyPr>
          <a:lstStyle/>
          <a:p>
            <a:pPr algn="ctr"/>
            <a:r>
              <a:rPr lang="bn-BD" sz="3600">
                <a:latin typeface="NikoshBAN" pitchFamily="2" charset="0"/>
                <a:cs typeface="NikoshBAN" pitchFamily="2" charset="0"/>
              </a:rPr>
              <a:t>◊ </a:t>
            </a:r>
            <a:r>
              <a:rPr lang="en-GB" sz="3600">
                <a:latin typeface="NikoshBAN" pitchFamily="2" charset="0"/>
                <a:cs typeface="NikoshBAN" pitchFamily="2" charset="0"/>
              </a:rPr>
              <a:t>বুদ্ধং বন্দামি,ধম্মং বন্দামি, সংঘং বন্দামি, অহং বন্দামি সব্বদা।</a:t>
            </a:r>
          </a:p>
          <a:p>
            <a:pPr algn="ctr"/>
            <a:r>
              <a:rPr lang="en-GB" sz="3600">
                <a:latin typeface="NikoshBAN" pitchFamily="2" charset="0"/>
                <a:cs typeface="NikoshBAN" pitchFamily="2" charset="0"/>
              </a:rPr>
              <a:t>২য় বার ও ৩য় বার বন্দনা করছি।</a:t>
            </a:r>
            <a:endParaRPr lang="bn-BD" sz="3600" dirty="0">
              <a:latin typeface="NikoshBAN" pitchFamily="2" charset="0"/>
              <a:cs typeface="NikoshBAN" pitchFamily="2" charset="0"/>
            </a:endParaRPr>
          </a:p>
        </p:txBody>
      </p:sp>
      <p:pic>
        <p:nvPicPr>
          <p:cNvPr id="2" name="Picture 2">
            <a:extLst>
              <a:ext uri="{FF2B5EF4-FFF2-40B4-BE49-F238E27FC236}">
                <a16:creationId xmlns:a16="http://schemas.microsoft.com/office/drawing/2014/main" id="{B2B55D70-FE57-DB49-AE09-C6384B633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894" y="1468972"/>
            <a:ext cx="3932102" cy="3345117"/>
          </a:xfrm>
          <a:prstGeom prst="rect">
            <a:avLst/>
          </a:prstGeom>
        </p:spPr>
      </p:pic>
    </p:spTree>
    <p:extLst>
      <p:ext uri="{BB962C8B-B14F-4D97-AF65-F5344CB8AC3E}">
        <p14:creationId xmlns:p14="http://schemas.microsoft.com/office/powerpoint/2010/main" val="2240001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22378" y="76369"/>
            <a:ext cx="2526654" cy="923330"/>
          </a:xfrm>
          <a:prstGeom prst="rect">
            <a:avLst/>
          </a:prstGeom>
          <a:noFill/>
        </p:spPr>
        <p:txBody>
          <a:bodyPr wrap="none" rtlCol="0">
            <a:spAutoFit/>
          </a:bodyPr>
          <a:lstStyle/>
          <a:p>
            <a:r>
              <a:rPr lang="en-US" sz="5400" b="1" dirty="0" err="1">
                <a:ln w="1905"/>
                <a:effectLst>
                  <a:innerShdw blurRad="69850" dist="43180" dir="5400000">
                    <a:srgbClr val="000000">
                      <a:alpha val="65000"/>
                    </a:srgbClr>
                  </a:innerShdw>
                </a:effectLst>
                <a:latin typeface="NikoshBAN" pitchFamily="2" charset="0"/>
                <a:cs typeface="NikoshBAN" pitchFamily="2" charset="0"/>
              </a:rPr>
              <a:t>একক</a:t>
            </a:r>
            <a:r>
              <a:rPr lang="en-US" sz="5400" b="1" dirty="0">
                <a:ln w="1905"/>
                <a:effectLst>
                  <a:innerShdw blurRad="69850" dist="43180" dir="5400000">
                    <a:srgbClr val="000000">
                      <a:alpha val="65000"/>
                    </a:srgbClr>
                  </a:innerShdw>
                </a:effectLst>
                <a:latin typeface="NikoshBAN" pitchFamily="2" charset="0"/>
                <a:cs typeface="NikoshBAN" pitchFamily="2" charset="0"/>
              </a:rPr>
              <a:t> </a:t>
            </a:r>
            <a:r>
              <a:rPr lang="en-US" sz="5400" b="1" dirty="0" err="1">
                <a:ln w="1905"/>
                <a:effectLst>
                  <a:innerShdw blurRad="69850" dist="43180" dir="5400000">
                    <a:srgbClr val="000000">
                      <a:alpha val="65000"/>
                    </a:srgbClr>
                  </a:innerShdw>
                </a:effectLst>
                <a:latin typeface="NikoshBAN" pitchFamily="2" charset="0"/>
                <a:cs typeface="NikoshBAN" pitchFamily="2" charset="0"/>
              </a:rPr>
              <a:t>কাজ</a:t>
            </a:r>
            <a:endParaRPr lang="bn-BD" sz="5400" b="1" dirty="0">
              <a:ln w="1905"/>
              <a:effectLst>
                <a:innerShdw blurRad="69850" dist="43180" dir="5400000">
                  <a:srgbClr val="000000">
                    <a:alpha val="65000"/>
                  </a:srgbClr>
                </a:innerShdw>
              </a:effectLst>
              <a:latin typeface="NikoshBAN" pitchFamily="2" charset="0"/>
              <a:cs typeface="NikoshBAN" pitchFamily="2" charset="0"/>
            </a:endParaRPr>
          </a:p>
        </p:txBody>
      </p:sp>
      <p:grpSp>
        <p:nvGrpSpPr>
          <p:cNvPr id="15" name="Group 14"/>
          <p:cNvGrpSpPr/>
          <p:nvPr/>
        </p:nvGrpSpPr>
        <p:grpSpPr>
          <a:xfrm>
            <a:off x="136425" y="198611"/>
            <a:ext cx="8752082" cy="743269"/>
            <a:chOff x="114087" y="197056"/>
            <a:chExt cx="9339197" cy="798195"/>
          </a:xfrm>
        </p:grpSpPr>
        <p:grpSp>
          <p:nvGrpSpPr>
            <p:cNvPr id="16" name="Group 15"/>
            <p:cNvGrpSpPr/>
            <p:nvPr/>
          </p:nvGrpSpPr>
          <p:grpSpPr>
            <a:xfrm>
              <a:off x="114087" y="219642"/>
              <a:ext cx="2960754" cy="775609"/>
              <a:chOff x="114087" y="219642"/>
              <a:chExt cx="2960754" cy="775609"/>
            </a:xfrm>
          </p:grpSpPr>
          <p:pic>
            <p:nvPicPr>
              <p:cNvPr id="21" name="Picture 20"/>
              <p:cNvPicPr>
                <a:picLocks noChangeAspect="1"/>
              </p:cNvPicPr>
              <p:nvPr/>
            </p:nvPicPr>
            <p:blipFill>
              <a:blip r:embed="rId2"/>
              <a:stretch>
                <a:fillRect/>
              </a:stretch>
            </p:blipFill>
            <p:spPr>
              <a:xfrm rot="16200000">
                <a:off x="260240" y="73489"/>
                <a:ext cx="702776" cy="995082"/>
              </a:xfrm>
              <a:prstGeom prst="ellipse">
                <a:avLst/>
              </a:prstGeom>
              <a:ln>
                <a:noFill/>
              </a:ln>
              <a:effectLst>
                <a:softEdge rad="112500"/>
              </a:effectLst>
            </p:spPr>
          </p:pic>
          <p:pic>
            <p:nvPicPr>
              <p:cNvPr id="22"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985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2"/>
              <a:stretch>
                <a:fillRect/>
              </a:stretch>
            </p:blipFill>
            <p:spPr>
              <a:xfrm rot="5400000">
                <a:off x="2225912" y="146323"/>
                <a:ext cx="702775" cy="995082"/>
              </a:xfrm>
              <a:prstGeom prst="ellipse">
                <a:avLst/>
              </a:prstGeom>
              <a:ln>
                <a:noFill/>
              </a:ln>
              <a:effectLst>
                <a:softEdge rad="112500"/>
              </a:effectLst>
            </p:spPr>
          </p:pic>
        </p:grpSp>
        <p:grpSp>
          <p:nvGrpSpPr>
            <p:cNvPr id="17" name="Group 16"/>
            <p:cNvGrpSpPr/>
            <p:nvPr/>
          </p:nvGrpSpPr>
          <p:grpSpPr>
            <a:xfrm>
              <a:off x="6491188" y="197056"/>
              <a:ext cx="2962096" cy="725361"/>
              <a:chOff x="332435" y="197058"/>
              <a:chExt cx="2962096" cy="725361"/>
            </a:xfrm>
          </p:grpSpPr>
          <p:pic>
            <p:nvPicPr>
              <p:cNvPr id="18" name="Picture 17"/>
              <p:cNvPicPr>
                <a:picLocks noChangeAspect="1"/>
              </p:cNvPicPr>
              <p:nvPr/>
            </p:nvPicPr>
            <p:blipFill>
              <a:blip r:embed="rId2"/>
              <a:stretch>
                <a:fillRect/>
              </a:stretch>
            </p:blipFill>
            <p:spPr>
              <a:xfrm rot="16200000">
                <a:off x="479140" y="50353"/>
                <a:ext cx="705416" cy="998825"/>
              </a:xfrm>
              <a:prstGeom prst="ellipse">
                <a:avLst/>
              </a:prstGeom>
              <a:ln>
                <a:noFill/>
              </a:ln>
              <a:effectLst>
                <a:softEdge rad="112500"/>
              </a:effectLst>
            </p:spPr>
          </p:pic>
          <p:pic>
            <p:nvPicPr>
              <p:cNvPr id="19"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sp>
        <p:nvSpPr>
          <p:cNvPr id="2" name="Rectangle 1"/>
          <p:cNvSpPr/>
          <p:nvPr/>
        </p:nvSpPr>
        <p:spPr>
          <a:xfrm>
            <a:off x="2004778" y="4115291"/>
            <a:ext cx="3374642" cy="584775"/>
          </a:xfrm>
          <a:prstGeom prst="rect">
            <a:avLst/>
          </a:prstGeom>
          <a:ln w="44450">
            <a:solidFill>
              <a:srgbClr val="C00000"/>
            </a:solidFill>
          </a:ln>
        </p:spPr>
        <p:style>
          <a:lnRef idx="2">
            <a:schemeClr val="accent4"/>
          </a:lnRef>
          <a:fillRef idx="1">
            <a:schemeClr val="lt1"/>
          </a:fillRef>
          <a:effectRef idx="0">
            <a:schemeClr val="accent4"/>
          </a:effectRef>
          <a:fontRef idx="minor">
            <a:schemeClr val="dk1"/>
          </a:fontRef>
        </p:style>
        <p:txBody>
          <a:bodyPr wrap="none">
            <a:spAutoFit/>
          </a:bodyPr>
          <a:lstStyle/>
          <a:p>
            <a:pPr algn="ctr"/>
            <a:r>
              <a:rPr lang="bn-BD" sz="3200" b="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b="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GB" sz="3200" b="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‘অরি’ শব্দের অর্থ কী?</a:t>
            </a:r>
            <a:endPar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6" name="Rectangle 25"/>
          <p:cNvSpPr/>
          <p:nvPr/>
        </p:nvSpPr>
        <p:spPr>
          <a:xfrm flipH="1">
            <a:off x="3781353" y="3252492"/>
            <a:ext cx="2103120" cy="584775"/>
          </a:xfrm>
          <a:prstGeom prst="rect">
            <a:avLst/>
          </a:prstGeom>
          <a:ln w="44450">
            <a:solidFill>
              <a:srgbClr val="C0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bn-BD" sz="3200" b="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GB" sz="3200" b="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ত্রিরত্ন কী?</a:t>
            </a:r>
            <a:endPar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24" name="Group 23"/>
          <p:cNvGrpSpPr/>
          <p:nvPr/>
        </p:nvGrpSpPr>
        <p:grpSpPr>
          <a:xfrm>
            <a:off x="173637" y="4710189"/>
            <a:ext cx="8745504" cy="239976"/>
            <a:chOff x="186002" y="5767966"/>
            <a:chExt cx="8745504" cy="239976"/>
          </a:xfrm>
        </p:grpSpPr>
        <p:grpSp>
          <p:nvGrpSpPr>
            <p:cNvPr id="25" name="Group 24"/>
            <p:cNvGrpSpPr/>
            <p:nvPr/>
          </p:nvGrpSpPr>
          <p:grpSpPr>
            <a:xfrm>
              <a:off x="186002" y="5771382"/>
              <a:ext cx="4303600" cy="236560"/>
              <a:chOff x="186002" y="5771382"/>
              <a:chExt cx="4303600" cy="236560"/>
            </a:xfrm>
          </p:grpSpPr>
          <p:sp>
            <p:nvSpPr>
              <p:cNvPr id="29" name="Flowchart: Predefined Process 28"/>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Predefined Process 29"/>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Predefined Process 26"/>
            <p:cNvSpPr/>
            <p:nvPr/>
          </p:nvSpPr>
          <p:spPr>
            <a:xfrm>
              <a:off x="4600610" y="5773654"/>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Predefined Process 27"/>
            <p:cNvSpPr/>
            <p:nvPr/>
          </p:nvSpPr>
          <p:spPr>
            <a:xfrm>
              <a:off x="6828386" y="5767966"/>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3">
            <a:extLst>
              <a:ext uri="{FF2B5EF4-FFF2-40B4-BE49-F238E27FC236}">
                <a16:creationId xmlns:a16="http://schemas.microsoft.com/office/drawing/2014/main" id="{E2CEE7D2-6027-A048-9B7E-4D300CAD9B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9357" y="974779"/>
            <a:ext cx="3305175" cy="2019662"/>
          </a:xfrm>
          <a:prstGeom prst="rect">
            <a:avLst/>
          </a:prstGeom>
        </p:spPr>
      </p:pic>
    </p:spTree>
    <p:extLst>
      <p:ext uri="{BB962C8B-B14F-4D97-AF65-F5344CB8AC3E}">
        <p14:creationId xmlns:p14="http://schemas.microsoft.com/office/powerpoint/2010/main" val="3614629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5946" y="177612"/>
            <a:ext cx="5995552" cy="769441"/>
          </a:xfrm>
          <a:prstGeom prst="rect">
            <a:avLst/>
          </a:prstGeom>
        </p:spPr>
        <p:txBody>
          <a:bodyPr wrap="none">
            <a:spAutoFit/>
          </a:bodyPr>
          <a:lstStyle/>
          <a:p>
            <a:r>
              <a:rPr lang="en-GB" sz="440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বুদ্ধের নয়গুণ বন্দনা</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Frame 9"/>
          <p:cNvSpPr/>
          <p:nvPr/>
        </p:nvSpPr>
        <p:spPr>
          <a:xfrm rot="16200000">
            <a:off x="6406050" y="-108431"/>
            <a:ext cx="769440" cy="3469339"/>
          </a:xfrm>
          <a:prstGeom prst="frame">
            <a:avLst>
              <a:gd name="adj1" fmla="val 3276"/>
            </a:avLst>
          </a:prstGeom>
          <a:solidFill>
            <a:schemeClr val="tx1"/>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rot="16200000">
            <a:off x="4930066" y="2085440"/>
            <a:ext cx="3876616" cy="4054853"/>
          </a:xfrm>
          <a:prstGeom prst="frame">
            <a:avLst>
              <a:gd name="adj1" fmla="val 3348"/>
            </a:avLst>
          </a:prstGeom>
          <a:solidFill>
            <a:schemeClr val="tx1"/>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711695" y="1418932"/>
            <a:ext cx="2494459" cy="461665"/>
          </a:xfrm>
          <a:prstGeom prst="rect">
            <a:avLst/>
          </a:prstGeom>
          <a:noFill/>
        </p:spPr>
        <p:txBody>
          <a:bodyPr wrap="square" rtlCol="0">
            <a:spAutoFit/>
          </a:bodyPr>
          <a:lstStyle/>
          <a:p>
            <a:r>
              <a:rPr lang="en-GB" sz="2400" b="1" u="sng">
                <a:latin typeface="NikoshBAN" panose="02000000000000000000" pitchFamily="2" charset="0"/>
                <a:cs typeface="NikoshBAN" panose="02000000000000000000" pitchFamily="2" charset="0"/>
              </a:rPr>
              <a:t>বুদ্ধের নয় গুণের বর্ণনা</a:t>
            </a:r>
            <a:endParaRPr lang="en-US" sz="2000" b="1" u="sng" dirty="0">
              <a:latin typeface="NikoshBAN" panose="02000000000000000000" pitchFamily="2" charset="0"/>
              <a:cs typeface="NikoshBAN" panose="02000000000000000000" pitchFamily="2" charset="0"/>
            </a:endParaRPr>
          </a:p>
        </p:txBody>
      </p:sp>
      <p:sp>
        <p:nvSpPr>
          <p:cNvPr id="18" name="Oval 17"/>
          <p:cNvSpPr/>
          <p:nvPr/>
        </p:nvSpPr>
        <p:spPr>
          <a:xfrm>
            <a:off x="2539665" y="4556434"/>
            <a:ext cx="157712" cy="226011"/>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9" name="Oval 18"/>
          <p:cNvSpPr/>
          <p:nvPr/>
        </p:nvSpPr>
        <p:spPr>
          <a:xfrm>
            <a:off x="2828783" y="4886269"/>
            <a:ext cx="157712" cy="226011"/>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0" name="Oval 19"/>
          <p:cNvSpPr/>
          <p:nvPr/>
        </p:nvSpPr>
        <p:spPr>
          <a:xfrm>
            <a:off x="1896034" y="3762906"/>
            <a:ext cx="147919" cy="217424"/>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7" name="Donut 26"/>
          <p:cNvSpPr/>
          <p:nvPr/>
        </p:nvSpPr>
        <p:spPr>
          <a:xfrm>
            <a:off x="982901" y="1946405"/>
            <a:ext cx="183341" cy="18026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a:off x="1522050" y="1994291"/>
            <a:ext cx="183341" cy="18026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1074571" y="2975910"/>
            <a:ext cx="183341" cy="18026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p:cNvSpPr/>
          <p:nvPr/>
        </p:nvSpPr>
        <p:spPr>
          <a:xfrm flipH="1">
            <a:off x="1317956" y="3155126"/>
            <a:ext cx="204094" cy="257904"/>
          </a:xfrm>
          <a:prstGeom prst="rect">
            <a:avLst/>
          </a:prstGeom>
          <a:blipFill>
            <a:blip r:embed="rId3">
              <a:alphaModFix amt="92000"/>
            </a:blip>
            <a:tile tx="0" ty="0" sx="100000" sy="100000" flip="none" algn="tl"/>
          </a:bli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4-Point Star 52"/>
          <p:cNvSpPr/>
          <p:nvPr/>
        </p:nvSpPr>
        <p:spPr>
          <a:xfrm>
            <a:off x="2845092" y="3936432"/>
            <a:ext cx="429826" cy="359009"/>
          </a:xfrm>
          <a:prstGeom prst="star4">
            <a:avLst>
              <a:gd name="adj" fmla="val 1534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7-Point Star 55"/>
          <p:cNvSpPr/>
          <p:nvPr/>
        </p:nvSpPr>
        <p:spPr>
          <a:xfrm>
            <a:off x="3454871" y="2621772"/>
            <a:ext cx="352153" cy="277114"/>
          </a:xfrm>
          <a:prstGeom prst="star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1" name="TextBox 40"/>
          <p:cNvSpPr txBox="1"/>
          <p:nvPr/>
        </p:nvSpPr>
        <p:spPr>
          <a:xfrm>
            <a:off x="4833126" y="2340681"/>
            <a:ext cx="4054854" cy="4031873"/>
          </a:xfrm>
          <a:prstGeom prst="rect">
            <a:avLst/>
          </a:prstGeom>
          <a:noFill/>
        </p:spPr>
        <p:txBody>
          <a:bodyPr wrap="square" rtlCol="0">
            <a:spAutoFit/>
          </a:bodyPr>
          <a:lstStyle/>
          <a:p>
            <a:pPr algn="ctr"/>
            <a:r>
              <a:rPr lang="en-GB" sz="3200" b="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 সারাজীবন বুদ্ধের শরণ গ্রহন করছি।অতীত,অনাগত এবং বর্তমান বুদ্ধগনকে আমি সর্বদা বন্দনা করি,বুদ্ধের শরণ ব্যতীত আমার আর অন্য কোন স্বরণ নেই।এই সত্য বাক্য দ্বারা আমার জয় হোক এবং মংগল হোক।</a:t>
            </a:r>
            <a:endPar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9" name="Freeform 21">
            <a:extLst>
              <a:ext uri="{FF2B5EF4-FFF2-40B4-BE49-F238E27FC236}">
                <a16:creationId xmlns:a16="http://schemas.microsoft.com/office/drawing/2014/main" id="{445A1D70-AE1B-E24C-955D-C958F7C21D60}"/>
              </a:ext>
            </a:extLst>
          </p:cNvPr>
          <p:cNvSpPr/>
          <p:nvPr/>
        </p:nvSpPr>
        <p:spPr>
          <a:xfrm>
            <a:off x="1896035" y="3536576"/>
            <a:ext cx="793377" cy="699248"/>
          </a:xfrm>
          <a:custGeom>
            <a:avLst/>
            <a:gdLst>
              <a:gd name="connsiteX0" fmla="*/ 0 w 753036"/>
              <a:gd name="connsiteY0" fmla="*/ 0 h 658906"/>
              <a:gd name="connsiteX1" fmla="*/ 107577 w 753036"/>
              <a:gd name="connsiteY1" fmla="*/ 80682 h 658906"/>
              <a:gd name="connsiteX2" fmla="*/ 147918 w 753036"/>
              <a:gd name="connsiteY2" fmla="*/ 94129 h 658906"/>
              <a:gd name="connsiteX3" fmla="*/ 174812 w 753036"/>
              <a:gd name="connsiteY3" fmla="*/ 134470 h 658906"/>
              <a:gd name="connsiteX4" fmla="*/ 215153 w 753036"/>
              <a:gd name="connsiteY4" fmla="*/ 147917 h 658906"/>
              <a:gd name="connsiteX5" fmla="*/ 242048 w 753036"/>
              <a:gd name="connsiteY5" fmla="*/ 174811 h 658906"/>
              <a:gd name="connsiteX6" fmla="*/ 282389 w 753036"/>
              <a:gd name="connsiteY6" fmla="*/ 255494 h 658906"/>
              <a:gd name="connsiteX7" fmla="*/ 322730 w 753036"/>
              <a:gd name="connsiteY7" fmla="*/ 282388 h 658906"/>
              <a:gd name="connsiteX8" fmla="*/ 430306 w 753036"/>
              <a:gd name="connsiteY8" fmla="*/ 376517 h 658906"/>
              <a:gd name="connsiteX9" fmla="*/ 497542 w 753036"/>
              <a:gd name="connsiteY9" fmla="*/ 443753 h 658906"/>
              <a:gd name="connsiteX10" fmla="*/ 510989 w 753036"/>
              <a:gd name="connsiteY10" fmla="*/ 484094 h 658906"/>
              <a:gd name="connsiteX11" fmla="*/ 591671 w 753036"/>
              <a:gd name="connsiteY11" fmla="*/ 524435 h 658906"/>
              <a:gd name="connsiteX12" fmla="*/ 672353 w 753036"/>
              <a:gd name="connsiteY12" fmla="*/ 564776 h 658906"/>
              <a:gd name="connsiteX13" fmla="*/ 699248 w 753036"/>
              <a:gd name="connsiteY13" fmla="*/ 591670 h 658906"/>
              <a:gd name="connsiteX14" fmla="*/ 739589 w 753036"/>
              <a:gd name="connsiteY14" fmla="*/ 618564 h 658906"/>
              <a:gd name="connsiteX15" fmla="*/ 753036 w 753036"/>
              <a:gd name="connsiteY15" fmla="*/ 658906 h 65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036" h="658906">
                <a:moveTo>
                  <a:pt x="0" y="0"/>
                </a:moveTo>
                <a:cubicBezTo>
                  <a:pt x="16491" y="13192"/>
                  <a:pt x="79035" y="66411"/>
                  <a:pt x="107577" y="80682"/>
                </a:cubicBezTo>
                <a:cubicBezTo>
                  <a:pt x="120255" y="87021"/>
                  <a:pt x="134471" y="89647"/>
                  <a:pt x="147918" y="94129"/>
                </a:cubicBezTo>
                <a:cubicBezTo>
                  <a:pt x="156883" y="107576"/>
                  <a:pt x="162192" y="124374"/>
                  <a:pt x="174812" y="134470"/>
                </a:cubicBezTo>
                <a:cubicBezTo>
                  <a:pt x="185880" y="143325"/>
                  <a:pt x="202999" y="140624"/>
                  <a:pt x="215153" y="147917"/>
                </a:cubicBezTo>
                <a:cubicBezTo>
                  <a:pt x="226025" y="154440"/>
                  <a:pt x="233083" y="165846"/>
                  <a:pt x="242048" y="174811"/>
                </a:cubicBezTo>
                <a:cubicBezTo>
                  <a:pt x="252985" y="207622"/>
                  <a:pt x="256321" y="229426"/>
                  <a:pt x="282389" y="255494"/>
                </a:cubicBezTo>
                <a:cubicBezTo>
                  <a:pt x="293817" y="266922"/>
                  <a:pt x="309283" y="273423"/>
                  <a:pt x="322730" y="282388"/>
                </a:cubicBezTo>
                <a:cubicBezTo>
                  <a:pt x="398930" y="396687"/>
                  <a:pt x="273424" y="219635"/>
                  <a:pt x="430306" y="376517"/>
                </a:cubicBezTo>
                <a:lnTo>
                  <a:pt x="497542" y="443753"/>
                </a:lnTo>
                <a:cubicBezTo>
                  <a:pt x="502024" y="457200"/>
                  <a:pt x="502134" y="473026"/>
                  <a:pt x="510989" y="484094"/>
                </a:cubicBezTo>
                <a:cubicBezTo>
                  <a:pt x="536680" y="516208"/>
                  <a:pt x="559190" y="508195"/>
                  <a:pt x="591671" y="524435"/>
                </a:cubicBezTo>
                <a:cubicBezTo>
                  <a:pt x="695941" y="576570"/>
                  <a:pt x="570955" y="530977"/>
                  <a:pt x="672353" y="564776"/>
                </a:cubicBezTo>
                <a:cubicBezTo>
                  <a:pt x="681318" y="573741"/>
                  <a:pt x="689348" y="583750"/>
                  <a:pt x="699248" y="591670"/>
                </a:cubicBezTo>
                <a:cubicBezTo>
                  <a:pt x="711868" y="601766"/>
                  <a:pt x="729493" y="605944"/>
                  <a:pt x="739589" y="618564"/>
                </a:cubicBezTo>
                <a:cubicBezTo>
                  <a:pt x="748444" y="629633"/>
                  <a:pt x="753036" y="658906"/>
                  <a:pt x="753036" y="6589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a:extLst>
              <a:ext uri="{FF2B5EF4-FFF2-40B4-BE49-F238E27FC236}">
                <a16:creationId xmlns:a16="http://schemas.microsoft.com/office/drawing/2014/main" id="{58C08101-FAF4-BE4A-931D-A47D980C2C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84" y="1300138"/>
            <a:ext cx="3720069" cy="5010931"/>
          </a:xfrm>
          <a:prstGeom prst="rect">
            <a:avLst/>
          </a:prstGeom>
        </p:spPr>
      </p:pic>
    </p:spTree>
    <p:extLst>
      <p:ext uri="{BB962C8B-B14F-4D97-AF65-F5344CB8AC3E}">
        <p14:creationId xmlns:p14="http://schemas.microsoft.com/office/powerpoint/2010/main" val="205935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4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par>
                                <p:cTn id="10" presetID="53" presetClass="entr" presetSubtype="16" repeatCount="400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Effect transition="in" filter="fade">
                                      <p:cBhvr>
                                        <p:cTn id="14" dur="1000"/>
                                        <p:tgtEl>
                                          <p:spTgt spid="18"/>
                                        </p:tgtEl>
                                      </p:cBhvr>
                                    </p:animEffect>
                                  </p:childTnLst>
                                </p:cTn>
                              </p:par>
                              <p:par>
                                <p:cTn id="15" presetID="53" presetClass="entr" presetSubtype="16" repeatCount="400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Effect transition="in" filter="fade">
                                      <p:cBhvr>
                                        <p:cTn id="19" dur="10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000" fill="hold"/>
                                        <p:tgtEl>
                                          <p:spTgt spid="41"/>
                                        </p:tgtEl>
                                        <p:attrNameLst>
                                          <p:attrName>ppt_w</p:attrName>
                                        </p:attrNameLst>
                                      </p:cBhvr>
                                      <p:tavLst>
                                        <p:tav tm="0">
                                          <p:val>
                                            <p:fltVal val="0"/>
                                          </p:val>
                                        </p:tav>
                                        <p:tav tm="100000">
                                          <p:val>
                                            <p:strVal val="#ppt_w"/>
                                          </p:val>
                                        </p:tav>
                                      </p:tavLst>
                                    </p:anim>
                                    <p:anim calcmode="lin" valueType="num">
                                      <p:cBhvr>
                                        <p:cTn id="23" dur="1000" fill="hold"/>
                                        <p:tgtEl>
                                          <p:spTgt spid="41"/>
                                        </p:tgtEl>
                                        <p:attrNameLst>
                                          <p:attrName>ppt_h</p:attrName>
                                        </p:attrNameLst>
                                      </p:cBhvr>
                                      <p:tavLst>
                                        <p:tav tm="0">
                                          <p:val>
                                            <p:fltVal val="0"/>
                                          </p:val>
                                        </p:tav>
                                        <p:tav tm="100000">
                                          <p:val>
                                            <p:strVal val="#ppt_h"/>
                                          </p:val>
                                        </p:tav>
                                      </p:tavLst>
                                    </p:anim>
                                    <p:animEffect transition="in" filter="fade">
                                      <p:cBhvr>
                                        <p:cTn id="24" dur="1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repeatCount="400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heel(1)">
                                      <p:cBhvr>
                                        <p:cTn id="29" dur="2000"/>
                                        <p:tgtEl>
                                          <p:spTgt spid="33"/>
                                        </p:tgtEl>
                                      </p:cBhvr>
                                    </p:animEffect>
                                  </p:childTnLst>
                                </p:cTn>
                              </p:par>
                              <p:par>
                                <p:cTn id="30" presetID="21" presetClass="entr" presetSubtype="1" repeatCount="400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heel(1)">
                                      <p:cBhvr>
                                        <p:cTn id="32" dur="2000"/>
                                        <p:tgtEl>
                                          <p:spTgt spid="29"/>
                                        </p:tgtEl>
                                      </p:cBhvr>
                                    </p:animEffect>
                                  </p:childTnLst>
                                </p:cTn>
                              </p:par>
                              <p:par>
                                <p:cTn id="33" presetID="21" presetClass="entr" presetSubtype="1" repeatCount="400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heel(1)">
                                      <p:cBhvr>
                                        <p:cTn id="35" dur="2000"/>
                                        <p:tgtEl>
                                          <p:spTgt spid="27"/>
                                        </p:tgtEl>
                                      </p:cBhvr>
                                    </p:animEffect>
                                  </p:childTnLst>
                                </p:cTn>
                              </p:par>
                              <p:par>
                                <p:cTn id="36" presetID="53" presetClass="exit" presetSubtype="32" fill="hold" grpId="1" nodeType="withEffect">
                                  <p:stCondLst>
                                    <p:cond delay="0"/>
                                  </p:stCondLst>
                                  <p:childTnLst>
                                    <p:anim calcmode="lin" valueType="num">
                                      <p:cBhvr>
                                        <p:cTn id="37" dur="1000"/>
                                        <p:tgtEl>
                                          <p:spTgt spid="41"/>
                                        </p:tgtEl>
                                        <p:attrNameLst>
                                          <p:attrName>ppt_w</p:attrName>
                                        </p:attrNameLst>
                                      </p:cBhvr>
                                      <p:tavLst>
                                        <p:tav tm="0">
                                          <p:val>
                                            <p:strVal val="ppt_w"/>
                                          </p:val>
                                        </p:tav>
                                        <p:tav tm="100000">
                                          <p:val>
                                            <p:fltVal val="0"/>
                                          </p:val>
                                        </p:tav>
                                      </p:tavLst>
                                    </p:anim>
                                    <p:anim calcmode="lin" valueType="num">
                                      <p:cBhvr>
                                        <p:cTn id="38" dur="1000"/>
                                        <p:tgtEl>
                                          <p:spTgt spid="41"/>
                                        </p:tgtEl>
                                        <p:attrNameLst>
                                          <p:attrName>ppt_h</p:attrName>
                                        </p:attrNameLst>
                                      </p:cBhvr>
                                      <p:tavLst>
                                        <p:tav tm="0">
                                          <p:val>
                                            <p:strVal val="ppt_h"/>
                                          </p:val>
                                        </p:tav>
                                        <p:tav tm="100000">
                                          <p:val>
                                            <p:fltVal val="0"/>
                                          </p:val>
                                        </p:tav>
                                      </p:tavLst>
                                    </p:anim>
                                    <p:animEffect transition="out" filter="fade">
                                      <p:cBhvr>
                                        <p:cTn id="39" dur="1000"/>
                                        <p:tgtEl>
                                          <p:spTgt spid="41"/>
                                        </p:tgtEl>
                                      </p:cBhvr>
                                    </p:animEffect>
                                    <p:set>
                                      <p:cBhvr>
                                        <p:cTn id="40" dur="1" fill="hold">
                                          <p:stCondLst>
                                            <p:cond delay="999"/>
                                          </p:stCondLst>
                                        </p:cTn>
                                        <p:tgtEl>
                                          <p:spTgt spid="4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repeatCount="4000"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repeatCount="400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1000" fill="hold"/>
                                        <p:tgtEl>
                                          <p:spTgt spid="56"/>
                                        </p:tgtEl>
                                        <p:attrNameLst>
                                          <p:attrName>ppt_w</p:attrName>
                                        </p:attrNameLst>
                                      </p:cBhvr>
                                      <p:tavLst>
                                        <p:tav tm="0">
                                          <p:val>
                                            <p:fltVal val="0"/>
                                          </p:val>
                                        </p:tav>
                                        <p:tav tm="100000">
                                          <p:val>
                                            <p:strVal val="#ppt_w"/>
                                          </p:val>
                                        </p:tav>
                                      </p:tavLst>
                                    </p:anim>
                                    <p:anim calcmode="lin" valueType="num">
                                      <p:cBhvr>
                                        <p:cTn id="53" dur="1000" fill="hold"/>
                                        <p:tgtEl>
                                          <p:spTgt spid="56"/>
                                        </p:tgtEl>
                                        <p:attrNameLst>
                                          <p:attrName>ppt_h</p:attrName>
                                        </p:attrNameLst>
                                      </p:cBhvr>
                                      <p:tavLst>
                                        <p:tav tm="0">
                                          <p:val>
                                            <p:fltVal val="0"/>
                                          </p:val>
                                        </p:tav>
                                        <p:tav tm="100000">
                                          <p:val>
                                            <p:strVal val="#ppt_h"/>
                                          </p:val>
                                        </p:tav>
                                      </p:tavLst>
                                    </p:anim>
                                    <p:animEffect transition="in" filter="fade">
                                      <p:cBhvr>
                                        <p:cTn id="54" dur="1000"/>
                                        <p:tgtEl>
                                          <p:spTgt spid="56"/>
                                        </p:tgtEl>
                                      </p:cBhvr>
                                    </p:animEffect>
                                  </p:childTnLst>
                                </p:cTn>
                              </p:par>
                              <p:par>
                                <p:cTn id="55" presetID="53" presetClass="entr" presetSubtype="16" repeatCount="400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1000" fill="hold"/>
                                        <p:tgtEl>
                                          <p:spTgt spid="40"/>
                                        </p:tgtEl>
                                        <p:attrNameLst>
                                          <p:attrName>ppt_w</p:attrName>
                                        </p:attrNameLst>
                                      </p:cBhvr>
                                      <p:tavLst>
                                        <p:tav tm="0">
                                          <p:val>
                                            <p:fltVal val="0"/>
                                          </p:val>
                                        </p:tav>
                                        <p:tav tm="100000">
                                          <p:val>
                                            <p:strVal val="#ppt_w"/>
                                          </p:val>
                                        </p:tav>
                                      </p:tavLst>
                                    </p:anim>
                                    <p:anim calcmode="lin" valueType="num">
                                      <p:cBhvr>
                                        <p:cTn id="58" dur="1000" fill="hold"/>
                                        <p:tgtEl>
                                          <p:spTgt spid="40"/>
                                        </p:tgtEl>
                                        <p:attrNameLst>
                                          <p:attrName>ppt_h</p:attrName>
                                        </p:attrNameLst>
                                      </p:cBhvr>
                                      <p:tavLst>
                                        <p:tav tm="0">
                                          <p:val>
                                            <p:fltVal val="0"/>
                                          </p:val>
                                        </p:tav>
                                        <p:tav tm="100000">
                                          <p:val>
                                            <p:strVal val="#ppt_h"/>
                                          </p:val>
                                        </p:tav>
                                      </p:tavLst>
                                    </p:anim>
                                    <p:animEffect transition="in" filter="fade">
                                      <p:cBhvr>
                                        <p:cTn id="5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7" grpId="0" animBg="1"/>
      <p:bldP spid="29" grpId="0" animBg="1"/>
      <p:bldP spid="33" grpId="0" animBg="1"/>
      <p:bldP spid="40" grpId="0" animBg="1"/>
      <p:bldP spid="53" grpId="0" animBg="1"/>
      <p:bldP spid="56" grpId="0" animBg="1"/>
      <p:bldP spid="41" grpId="0"/>
      <p:bldP spid="4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8596" y="4222071"/>
            <a:ext cx="1029357" cy="1200329"/>
          </a:xfrm>
          <a:prstGeom prst="rect">
            <a:avLst/>
          </a:prstGeom>
        </p:spPr>
        <p:txBody>
          <a:bodyPr wrap="square">
            <a:spAutoFit/>
          </a:bodyPr>
          <a:lstStyle/>
          <a:p>
            <a:pPr algn="ctr"/>
            <a:r>
              <a:rPr lang="bn-BD" sz="2400" b="1" dirty="0">
                <a:ln w="0"/>
                <a:effectLst>
                  <a:outerShdw blurRad="38100" dist="19050" dir="2700000" algn="tl" rotWithShape="0">
                    <a:schemeClr val="dk1">
                      <a:alpha val="40000"/>
                    </a:schemeClr>
                  </a:outerShdw>
                </a:effectLst>
                <a:latin typeface="NikoshBAN" pitchFamily="2" charset="0"/>
                <a:cs typeface="NikoshBAN" pitchFamily="2" charset="0"/>
              </a:rPr>
              <a:t>ধর্মপাল (৭৭০-৮১০)</a:t>
            </a:r>
            <a:endParaRPr lang="en-US" sz="24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5" name="Rectangle 4"/>
          <p:cNvSpPr/>
          <p:nvPr/>
        </p:nvSpPr>
        <p:spPr>
          <a:xfrm>
            <a:off x="5392614" y="1218504"/>
            <a:ext cx="3033898"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GB" sz="2800" b="1">
                <a:ln w="0"/>
                <a:effectLst>
                  <a:outerShdw blurRad="38100" dist="19050" dir="2700000" algn="tl" rotWithShape="0">
                    <a:schemeClr val="dk1">
                      <a:alpha val="40000"/>
                    </a:schemeClr>
                  </a:outerShdw>
                </a:effectLst>
                <a:latin typeface="NikoshBAN" pitchFamily="2" charset="0"/>
                <a:cs typeface="NikoshBAN" pitchFamily="2" charset="0"/>
              </a:rPr>
              <a:t>ধর্মের ছয় গুণের ব্যাখ্যা</a:t>
            </a:r>
            <a:endParaRPr lang="en-US" sz="24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Rectangle 6"/>
          <p:cNvSpPr/>
          <p:nvPr/>
        </p:nvSpPr>
        <p:spPr>
          <a:xfrm rot="10800000" flipV="1">
            <a:off x="1095699" y="5605700"/>
            <a:ext cx="6898648" cy="830997"/>
          </a:xfrm>
          <a:prstGeom prst="rect">
            <a:avLst/>
          </a:prstGeom>
        </p:spPr>
        <p:txBody>
          <a:bodyPr wrap="square">
            <a:spAutoFit/>
          </a:bodyPr>
          <a:lstStyle/>
          <a:p>
            <a:pPr algn="ctr"/>
            <a:r>
              <a:rPr lang="en-GB" sz="2400" b="1">
                <a:ln w="0"/>
                <a:effectLst>
                  <a:outerShdw blurRad="38100" dist="19050" dir="2700000" algn="tl" rotWithShape="0">
                    <a:schemeClr val="dk1">
                      <a:alpha val="40000"/>
                    </a:schemeClr>
                  </a:outerShdw>
                </a:effectLst>
                <a:latin typeface="NikoshBAN" pitchFamily="2" charset="0"/>
                <a:cs typeface="NikoshBAN" pitchFamily="2" charset="0"/>
              </a:rPr>
              <a:t>এ ছয়গুণ পাওয়ার জন্-য মানুষ প্রার্থনা করে-আমি সারা জীবন ধর্মের শরণ গ্রহন করছি।অতীত অনাগত এবং বর্তমান ধর্মকে বন্দনা করি।</a:t>
            </a:r>
            <a:endParaRPr lang="en-US" sz="24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2" name="Rectangle 11"/>
          <p:cNvSpPr/>
          <p:nvPr/>
        </p:nvSpPr>
        <p:spPr>
          <a:xfrm>
            <a:off x="2929432" y="183712"/>
            <a:ext cx="3397084" cy="769441"/>
          </a:xfrm>
          <a:prstGeom prst="rect">
            <a:avLst/>
          </a:prstGeom>
        </p:spPr>
        <p:txBody>
          <a:bodyPr wrap="none">
            <a:spAutoFit/>
          </a:bodyPr>
          <a:lstStyle/>
          <a:p>
            <a:r>
              <a:rPr lang="en-GB" sz="440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ধর্মের ছয় গুণ বন্দনা</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13" name="Group 12"/>
          <p:cNvGrpSpPr/>
          <p:nvPr/>
        </p:nvGrpSpPr>
        <p:grpSpPr>
          <a:xfrm>
            <a:off x="242502" y="16910"/>
            <a:ext cx="8619562" cy="654419"/>
            <a:chOff x="255497" y="219640"/>
            <a:chExt cx="9197787" cy="702779"/>
          </a:xfrm>
        </p:grpSpPr>
        <p:grpSp>
          <p:nvGrpSpPr>
            <p:cNvPr id="14" name="Group 13"/>
            <p:cNvGrpSpPr/>
            <p:nvPr/>
          </p:nvGrpSpPr>
          <p:grpSpPr>
            <a:xfrm>
              <a:off x="255497" y="219642"/>
              <a:ext cx="3039034" cy="702777"/>
              <a:chOff x="255497" y="219642"/>
              <a:chExt cx="3039034" cy="702777"/>
            </a:xfrm>
          </p:grpSpPr>
          <p:pic>
            <p:nvPicPr>
              <p:cNvPr id="19" name="Picture 18"/>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20"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nvGrpSpPr>
            <p:cNvPr id="15" name="Group 14"/>
            <p:cNvGrpSpPr/>
            <p:nvPr/>
          </p:nvGrpSpPr>
          <p:grpSpPr>
            <a:xfrm>
              <a:off x="6414250" y="219640"/>
              <a:ext cx="3039034" cy="702777"/>
              <a:chOff x="255497" y="219642"/>
              <a:chExt cx="3039034" cy="702777"/>
            </a:xfrm>
          </p:grpSpPr>
          <p:pic>
            <p:nvPicPr>
              <p:cNvPr id="16" name="Picture 15"/>
              <p:cNvPicPr>
                <a:picLocks noChangeAspect="1"/>
              </p:cNvPicPr>
              <p:nvPr/>
            </p:nvPicPr>
            <p:blipFill>
              <a:blip r:embed="rId2"/>
              <a:stretch>
                <a:fillRect/>
              </a:stretch>
            </p:blipFill>
            <p:spPr>
              <a:xfrm rot="16200000">
                <a:off x="401650" y="73489"/>
                <a:ext cx="702776" cy="995081"/>
              </a:xfrm>
              <a:prstGeom prst="ellipse">
                <a:avLst/>
              </a:prstGeom>
              <a:ln>
                <a:noFill/>
              </a:ln>
              <a:effectLst>
                <a:softEdge rad="112500"/>
              </a:effectLst>
            </p:spPr>
          </p:pic>
          <p:pic>
            <p:nvPicPr>
              <p:cNvPr id="17" name="Picture 4" descr="http://prothom-aloblog.com/img/uploads/585450e522f8540e2dc1f3b19b220f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61" y="299657"/>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2"/>
              <a:stretch>
                <a:fillRect/>
              </a:stretch>
            </p:blipFill>
            <p:spPr>
              <a:xfrm rot="16200000">
                <a:off x="2445603" y="73490"/>
                <a:ext cx="702776" cy="995081"/>
              </a:xfrm>
              <a:prstGeom prst="ellipse">
                <a:avLst/>
              </a:prstGeom>
              <a:ln>
                <a:noFill/>
              </a:ln>
              <a:effectLst>
                <a:softEdge rad="112500"/>
              </a:effectLst>
            </p:spPr>
          </p:pic>
        </p:grpSp>
      </p:grpSp>
      <p:grpSp>
        <p:nvGrpSpPr>
          <p:cNvPr id="22" name="Group 21"/>
          <p:cNvGrpSpPr/>
          <p:nvPr/>
        </p:nvGrpSpPr>
        <p:grpSpPr>
          <a:xfrm>
            <a:off x="183345" y="5230235"/>
            <a:ext cx="8745504" cy="239976"/>
            <a:chOff x="186002" y="5767966"/>
            <a:chExt cx="8745504" cy="239976"/>
          </a:xfrm>
        </p:grpSpPr>
        <p:grpSp>
          <p:nvGrpSpPr>
            <p:cNvPr id="23" name="Group 22"/>
            <p:cNvGrpSpPr/>
            <p:nvPr/>
          </p:nvGrpSpPr>
          <p:grpSpPr>
            <a:xfrm>
              <a:off x="186002" y="5771382"/>
              <a:ext cx="4303600" cy="236560"/>
              <a:chOff x="186002" y="5771382"/>
              <a:chExt cx="4303600" cy="236560"/>
            </a:xfrm>
          </p:grpSpPr>
          <p:sp>
            <p:nvSpPr>
              <p:cNvPr id="26" name="Flowchart: Predefined Process 25"/>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Predefined Process 26"/>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lowchart: Predefined Process 23"/>
            <p:cNvSpPr/>
            <p:nvPr/>
          </p:nvSpPr>
          <p:spPr>
            <a:xfrm>
              <a:off x="4600610" y="5773654"/>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Predefined Process 24"/>
            <p:cNvSpPr/>
            <p:nvPr/>
          </p:nvSpPr>
          <p:spPr>
            <a:xfrm>
              <a:off x="6828386" y="5767966"/>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rot="10800000" flipV="1">
            <a:off x="5232068" y="2009957"/>
            <a:ext cx="3514281" cy="32316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bn-BD" sz="3400" b="1">
                <a:latin typeface="NikoshBAN" pitchFamily="2" charset="0"/>
                <a:cs typeface="NikoshBAN" pitchFamily="2" charset="0"/>
              </a:rPr>
              <a:t>◊</a:t>
            </a:r>
            <a:r>
              <a:rPr lang="en-GB" sz="3400" b="1">
                <a:latin typeface="NikoshBAN" pitchFamily="2" charset="0"/>
                <a:cs typeface="NikoshBAN" pitchFamily="2" charset="0"/>
              </a:rPr>
              <a:t>ভগবানের ধর্ম উত্তরুপে ব্যাখ্যা,নিজে দেখার যোগ্য,কালাকালবিহীন,এসে দেখার যোগ্য,নির্বাণ প্রাপক এবং বিজ্ঞগণ কর্তৃক জ্ঞাতব্য।</a:t>
            </a:r>
            <a:endParaRPr lang="bn-BD" sz="3400" b="1" dirty="0">
              <a:latin typeface="NikoshBAN" pitchFamily="2" charset="0"/>
              <a:cs typeface="NikoshBAN" pitchFamily="2" charset="0"/>
            </a:endParaRPr>
          </a:p>
        </p:txBody>
      </p:sp>
      <p:pic>
        <p:nvPicPr>
          <p:cNvPr id="2" name="Picture 2">
            <a:extLst>
              <a:ext uri="{FF2B5EF4-FFF2-40B4-BE49-F238E27FC236}">
                <a16:creationId xmlns:a16="http://schemas.microsoft.com/office/drawing/2014/main" id="{0DD77C7F-C31E-F348-BD95-B0CF8234A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50" y="1275233"/>
            <a:ext cx="4651917" cy="4064000"/>
          </a:xfrm>
          <a:prstGeom prst="rect">
            <a:avLst/>
          </a:prstGeom>
        </p:spPr>
      </p:pic>
    </p:spTree>
    <p:extLst>
      <p:ext uri="{BB962C8B-B14F-4D97-AF65-F5344CB8AC3E}">
        <p14:creationId xmlns:p14="http://schemas.microsoft.com/office/powerpoint/2010/main" val="328893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Effect transition="in" filter="fade">
                                      <p:cBhvr>
                                        <p:cTn id="3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53ba4292da1fb99e4b48a22cf8fd1b140fa"/>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1766</TotalTime>
  <Words>824</Words>
  <Application>Microsoft Office PowerPoint</Application>
  <PresentationFormat>On-screen Show (4:3)</PresentationFormat>
  <Paragraphs>142</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Unknown User</cp:lastModifiedBy>
  <cp:revision>410</cp:revision>
  <dcterms:created xsi:type="dcterms:W3CDTF">2014-09-17T02:36:14Z</dcterms:created>
  <dcterms:modified xsi:type="dcterms:W3CDTF">2020-08-26T09:00:39Z</dcterms:modified>
</cp:coreProperties>
</file>