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0" r:id="rId1"/>
  </p:sldMasterIdLst>
  <p:notesMasterIdLst>
    <p:notesMasterId r:id="rId24"/>
  </p:notesMasterIdLst>
  <p:sldIdLst>
    <p:sldId id="355" r:id="rId2"/>
    <p:sldId id="356" r:id="rId3"/>
    <p:sldId id="369" r:id="rId4"/>
    <p:sldId id="329" r:id="rId5"/>
    <p:sldId id="330" r:id="rId6"/>
    <p:sldId id="331" r:id="rId7"/>
    <p:sldId id="370" r:id="rId8"/>
    <p:sldId id="358" r:id="rId9"/>
    <p:sldId id="360" r:id="rId10"/>
    <p:sldId id="368" r:id="rId11"/>
    <p:sldId id="361" r:id="rId12"/>
    <p:sldId id="374" r:id="rId13"/>
    <p:sldId id="363" r:id="rId14"/>
    <p:sldId id="364" r:id="rId15"/>
    <p:sldId id="365" r:id="rId16"/>
    <p:sldId id="371" r:id="rId17"/>
    <p:sldId id="366" r:id="rId18"/>
    <p:sldId id="367" r:id="rId19"/>
    <p:sldId id="351" r:id="rId20"/>
    <p:sldId id="372" r:id="rId21"/>
    <p:sldId id="353" r:id="rId22"/>
    <p:sldId id="373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2491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63" d="100"/>
          <a:sy n="63" d="100"/>
        </p:scale>
        <p:origin x="-996" y="-22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AF8F35-C5BF-46A2-B774-AD06CA4FDAAD}" type="datetimeFigureOut">
              <a:rPr lang="en-US" smtClean="0"/>
              <a:pPr/>
              <a:t>8/26/2020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0EEFA5-F547-46E3-9571-56B15DD1BF3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55846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D2FBB3-922F-4592-A7F2-900C350F6781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59506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893D45-09EF-4514-A2C9-1738A15F65E0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55480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40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95855-0F3E-4DC9-868C-67799B006E94}" type="datetimeFigureOut">
              <a:rPr lang="en-US" smtClean="0"/>
              <a:pPr/>
              <a:t>8/26/2020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D792E-CDFD-458F-9605-F54243C514A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95855-0F3E-4DC9-868C-67799B006E94}" type="datetimeFigureOut">
              <a:rPr lang="en-US" smtClean="0"/>
              <a:pPr/>
              <a:t>8/26/2020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D792E-CDFD-458F-9605-F54243C514A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785600" y="274653"/>
            <a:ext cx="36576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2800" y="274653"/>
            <a:ext cx="107696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95855-0F3E-4DC9-868C-67799B006E94}" type="datetimeFigureOut">
              <a:rPr lang="en-US" smtClean="0"/>
              <a:pPr/>
              <a:t>8/26/2020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D792E-CDFD-458F-9605-F54243C514A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95855-0F3E-4DC9-868C-67799B006E94}" type="datetimeFigureOut">
              <a:rPr lang="en-US" smtClean="0"/>
              <a:pPr/>
              <a:t>8/26/2020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D792E-CDFD-458F-9605-F54243C514A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15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95855-0F3E-4DC9-868C-67799B006E94}" type="datetimeFigureOut">
              <a:rPr lang="en-US" smtClean="0"/>
              <a:pPr/>
              <a:t>8/26/2020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D792E-CDFD-458F-9605-F54243C514A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2800" y="1600206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0" y="1600206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95855-0F3E-4DC9-868C-67799B006E94}" type="datetimeFigureOut">
              <a:rPr lang="en-US" smtClean="0"/>
              <a:pPr/>
              <a:t>8/26/2020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D792E-CDFD-458F-9605-F54243C514A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7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7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95855-0F3E-4DC9-868C-67799B006E94}" type="datetimeFigureOut">
              <a:rPr lang="en-US" smtClean="0"/>
              <a:pPr/>
              <a:t>8/26/2020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D792E-CDFD-458F-9605-F54243C514A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95855-0F3E-4DC9-868C-67799B006E94}" type="datetimeFigureOut">
              <a:rPr lang="en-US" smtClean="0"/>
              <a:pPr/>
              <a:t>8/26/2020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D792E-CDFD-458F-9605-F54243C514A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 userDrawn="1"/>
        </p:nvSpPr>
        <p:spPr>
          <a:xfrm>
            <a:off x="2827605" y="6381690"/>
            <a:ext cx="7413675" cy="400110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>
            <a:solidFill>
              <a:schemeClr val="tx1"/>
            </a:solidFill>
            <a:prstDash val="lgDash"/>
          </a:ln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bn-BD" sz="20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মোঃ রফিকুল ইসলাম, শিক্ষক  জনার কেঁওচিয়া আদর্শ উচ্চ বিদ্যালয়। সাতকানিয়া,চট্টগ্রাম ।</a:t>
            </a:r>
            <a:endParaRPr lang="en-US" sz="2000" b="1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6" name="Picture 5" descr="flowerruler.gif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16200000">
            <a:off x="8821566" y="3297555"/>
            <a:ext cx="6458006" cy="282866"/>
          </a:xfrm>
          <a:prstGeom prst="rect">
            <a:avLst/>
          </a:prstGeom>
          <a:ln>
            <a:solidFill>
              <a:srgbClr val="FF0000"/>
            </a:solidFill>
          </a:ln>
        </p:spPr>
      </p:pic>
      <p:pic>
        <p:nvPicPr>
          <p:cNvPr id="7" name="Picture 6" descr="flowerruler.gif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16200000">
            <a:off x="-3126594" y="3230419"/>
            <a:ext cx="6458006" cy="282866"/>
          </a:xfrm>
          <a:prstGeom prst="rect">
            <a:avLst/>
          </a:prstGeom>
          <a:ln w="12700">
            <a:solidFill>
              <a:srgbClr val="FF0000"/>
            </a:solidFill>
          </a:ln>
        </p:spPr>
      </p:pic>
      <p:pic>
        <p:nvPicPr>
          <p:cNvPr id="8" name="Picture 7" descr="flowerruler.gif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74322" y="1416"/>
            <a:ext cx="11665293" cy="208570"/>
          </a:xfrm>
          <a:prstGeom prst="rect">
            <a:avLst/>
          </a:prstGeom>
          <a:ln w="12700">
            <a:solidFill>
              <a:srgbClr val="FF0000"/>
            </a:solidFill>
          </a:ln>
        </p:spPr>
      </p:pic>
      <p:pic>
        <p:nvPicPr>
          <p:cNvPr id="9" name="Picture 8" descr="flowerruler.gif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62179" y="6633730"/>
            <a:ext cx="11665293" cy="208570"/>
          </a:xfrm>
          <a:prstGeom prst="rect">
            <a:avLst/>
          </a:prstGeom>
          <a:ln w="12700">
            <a:solidFill>
              <a:srgbClr val="FF0000"/>
            </a:solidFill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65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95855-0F3E-4DC9-868C-67799B006E94}" type="datetimeFigureOut">
              <a:rPr lang="en-US" smtClean="0"/>
              <a:pPr/>
              <a:t>8/26/2020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D792E-CDFD-458F-9605-F54243C514A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95855-0F3E-4DC9-868C-67799B006E94}" type="datetimeFigureOut">
              <a:rPr lang="en-US" smtClean="0"/>
              <a:pPr/>
              <a:t>8/26/2020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D792E-CDFD-458F-9605-F54243C514A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6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6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95855-0F3E-4DC9-868C-67799B006E94}" type="datetimeFigureOut">
              <a:rPr lang="en-US" smtClean="0"/>
              <a:pPr/>
              <a:t>8/26/2020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65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6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AD792E-CDFD-458F-9605-F54243C514A2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g"/><Relationship Id="rId5" Type="http://schemas.openxmlformats.org/officeDocument/2006/relationships/image" Target="../media/image5.jpg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jpeg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jpg"/><Relationship Id="rId4" Type="http://schemas.openxmlformats.org/officeDocument/2006/relationships/image" Target="../media/image28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jpeg"/><Relationship Id="rId4" Type="http://schemas.microsoft.com/office/2007/relationships/hdphoto" Target="../media/hdphoto4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7" Type="http://schemas.openxmlformats.org/officeDocument/2006/relationships/image" Target="../media/image40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37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jpeg"/><Relationship Id="rId5" Type="http://schemas.openxmlformats.org/officeDocument/2006/relationships/image" Target="../media/image43.jpeg"/><Relationship Id="rId4" Type="http://schemas.openxmlformats.org/officeDocument/2006/relationships/image" Target="../media/image4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7" Type="http://schemas.microsoft.com/office/2007/relationships/hdphoto" Target="../media/hdphoto5.wdp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jpeg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2.jpeg"/><Relationship Id="rId4" Type="http://schemas.openxmlformats.org/officeDocument/2006/relationships/image" Target="../media/image51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14.jpeg"/><Relationship Id="rId4" Type="http://schemas.openxmlformats.org/officeDocument/2006/relationships/image" Target="../media/image13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 txBox="1">
            <a:spLocks/>
          </p:cNvSpPr>
          <p:nvPr/>
        </p:nvSpPr>
        <p:spPr>
          <a:xfrm>
            <a:off x="2946400" y="1648344"/>
            <a:ext cx="8534400" cy="4574457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GB" sz="8000" b="1" dirty="0">
              <a:ln w="11430"/>
              <a:solidFill>
                <a:srgbClr val="0070C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3074" name="Picture 2" descr="C:\Users\ctg\Pictures\Awaed Imaje\02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73" t="18004" r="7198" b="307"/>
          <a:stretch/>
        </p:blipFill>
        <p:spPr bwMode="auto">
          <a:xfrm>
            <a:off x="815925" y="1534141"/>
            <a:ext cx="2496235" cy="4802861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609600" y="470647"/>
            <a:ext cx="10972800" cy="605118"/>
          </a:xfrm>
          <a:prstGeom prst="rect">
            <a:avLst/>
          </a:prstGeom>
          <a:noFill/>
        </p:spPr>
        <p:txBody>
          <a:bodyPr wrap="square" lIns="68086" tIns="34043" rIns="68086" bIns="34043" rtlCol="0">
            <a:prstTxWarp prst="textPlain">
              <a:avLst/>
            </a:prstTxWarp>
            <a:spAutoFit/>
          </a:bodyPr>
          <a:lstStyle/>
          <a:p>
            <a:r>
              <a:rPr lang="en-US" b="1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আজকের</a:t>
            </a:r>
            <a:r>
              <a:rPr lang="en-US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মাল্টিমিডিয়া</a:t>
            </a:r>
            <a:r>
              <a:rPr lang="en-US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ক্লাশে</a:t>
            </a:r>
            <a:r>
              <a:rPr lang="en-US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সকল</a:t>
            </a:r>
            <a:r>
              <a:rPr lang="bn-IN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কে</a:t>
            </a:r>
            <a:r>
              <a:rPr lang="en-US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স্বাগতম</a:t>
            </a:r>
            <a:endParaRPr lang="en-US" b="1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18"/>
          <a:stretch/>
        </p:blipFill>
        <p:spPr>
          <a:xfrm>
            <a:off x="18966" y="198"/>
            <a:ext cx="6077033" cy="6812981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50"/>
          <a:stretch/>
        </p:blipFill>
        <p:spPr>
          <a:xfrm>
            <a:off x="6096000" y="0"/>
            <a:ext cx="6128512" cy="6817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1704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" dur="5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3738880" y="274320"/>
            <a:ext cx="5588000" cy="6858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bn-IN" sz="4000" b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ইসলাম পূর্বযুগে নারীদের অবস্থা</a:t>
            </a:r>
            <a:endParaRPr lang="en-US" sz="4000" b="1" spc="50" dirty="0">
              <a:ln w="11430"/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82720" y="1167442"/>
            <a:ext cx="4600760" cy="58477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457200" indent="-457200">
              <a:buFont typeface="Wingdings" pitchFamily="2" charset="2"/>
              <a:buChar char="q"/>
            </a:pPr>
            <a:r>
              <a:rPr lang="bn-IN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কন্যা সন্তানকে জীবন্ত সমাধি ।</a:t>
            </a:r>
            <a:endParaRPr lang="bn-BD" sz="24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201361" y="3927687"/>
            <a:ext cx="117195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>
                <a:latin typeface="NikoshBAN" pitchFamily="2" charset="0"/>
                <a:cs typeface="NikoshBAN" pitchFamily="2" charset="0"/>
              </a:rPr>
              <a:t>সে</a:t>
            </a:r>
            <a:r>
              <a:rPr lang="en-US" sz="36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latin typeface="NikoshBAN" pitchFamily="2" charset="0"/>
                <a:cs typeface="NikoshBAN" pitchFamily="2" charset="0"/>
              </a:rPr>
              <a:t>সময়</a:t>
            </a:r>
            <a:r>
              <a:rPr lang="en-US" sz="36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latin typeface="NikoshBAN" pitchFamily="2" charset="0"/>
                <a:cs typeface="NikoshBAN" pitchFamily="2" charset="0"/>
              </a:rPr>
              <a:t>কন্যা</a:t>
            </a:r>
            <a:r>
              <a:rPr lang="en-US" sz="36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latin typeface="NikoshBAN" pitchFamily="2" charset="0"/>
                <a:cs typeface="NikoshBAN" pitchFamily="2" charset="0"/>
              </a:rPr>
              <a:t>সন্তান</a:t>
            </a:r>
            <a:r>
              <a:rPr lang="en-US" sz="36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bn-IN" sz="3600" b="1" dirty="0" smtClean="0">
                <a:latin typeface="NikoshBAN" pitchFamily="2" charset="0"/>
                <a:cs typeface="NikoshBAN" pitchFamily="2" charset="0"/>
              </a:rPr>
              <a:t>জন্ম পরিবারের জন্য কলংক জনক মনে করত, ফলে </a:t>
            </a:r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ভূমিষ্ট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latin typeface="NikoshBAN" pitchFamily="2" charset="0"/>
                <a:cs typeface="NikoshBAN" pitchFamily="2" charset="0"/>
              </a:rPr>
              <a:t>হলে</a:t>
            </a:r>
            <a:r>
              <a:rPr lang="en-US" sz="36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latin typeface="NikoshBAN" pitchFamily="2" charset="0"/>
                <a:cs typeface="NikoshBAN" pitchFamily="2" charset="0"/>
              </a:rPr>
              <a:t>তাকে</a:t>
            </a:r>
            <a:r>
              <a:rPr lang="en-US" sz="36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latin typeface="NikoshBAN" pitchFamily="2" charset="0"/>
                <a:cs typeface="NikoshBAN" pitchFamily="2" charset="0"/>
              </a:rPr>
              <a:t>জীবন্ত</a:t>
            </a:r>
            <a:r>
              <a:rPr lang="en-US" sz="36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latin typeface="NikoshBAN" pitchFamily="2" charset="0"/>
                <a:cs typeface="NikoshBAN" pitchFamily="2" charset="0"/>
              </a:rPr>
              <a:t>কবর</a:t>
            </a:r>
            <a:r>
              <a:rPr lang="en-US" sz="36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latin typeface="NikoshBAN" pitchFamily="2" charset="0"/>
                <a:cs typeface="NikoshBAN" pitchFamily="2" charset="0"/>
              </a:rPr>
              <a:t>দেয়া</a:t>
            </a:r>
            <a:r>
              <a:rPr lang="en-US" sz="36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হত</a:t>
            </a:r>
            <a:r>
              <a:rPr lang="bn-IN" sz="3600" b="1" dirty="0" smtClean="0">
                <a:latin typeface="NikoshBAN" pitchFamily="2" charset="0"/>
                <a:cs typeface="NikoshBAN" pitchFamily="2" charset="0"/>
              </a:rPr>
              <a:t>। </a:t>
            </a:r>
            <a:r>
              <a:rPr lang="bn-IN" sz="28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আল্লাহ তায়ালা বলেন--</a:t>
            </a:r>
            <a:r>
              <a:rPr lang="en-US" sz="28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2800" dirty="0">
              <a:solidFill>
                <a:srgbClr val="00206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01361" y="5101769"/>
            <a:ext cx="11719560" cy="1200329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bn-IN" sz="3600" b="1" dirty="0" smtClean="0">
                <a:latin typeface="NikoshBAN" pitchFamily="2" charset="0"/>
                <a:cs typeface="NikoshBAN" pitchFamily="2" charset="0"/>
              </a:rPr>
              <a:t>‘যখন তাদের কাউকে কন্যা সন্তানের সূসংবাদ দেওয়া হয়, তখন তার মুখমন্ডল কালো হয়ে যায় এবং সে অসহনীয় মনস্তাপে ক্লিষ্ট হয়।’ </a:t>
            </a:r>
            <a:r>
              <a:rPr lang="bn-IN" sz="28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(সূরা আন-নাহল-৫৮) </a:t>
            </a:r>
            <a:r>
              <a:rPr lang="en-US" sz="28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2800" dirty="0">
              <a:solidFill>
                <a:srgbClr val="002060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3776" y="1789284"/>
            <a:ext cx="2478864" cy="212679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1141" y="1752217"/>
            <a:ext cx="2571297" cy="2163861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2461" y="1598571"/>
            <a:ext cx="2969840" cy="2346720"/>
          </a:xfrm>
          <a:prstGeom prst="rect">
            <a:avLst/>
          </a:prstGeom>
        </p:spPr>
      </p:pic>
      <p:pic>
        <p:nvPicPr>
          <p:cNvPr id="12" name="Picture 11" descr="nbv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3100" y="1789284"/>
            <a:ext cx="2633940" cy="2156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07605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 tmFilter="0,0; .5, 1; 1, 1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barn(inVertical)">
                                      <p:cBhvr>
                                        <p:cTn id="4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 tmFilter="0,0; .5, 1; 1, 1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55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7" grpId="1"/>
      <p:bldP spid="8" grpId="0" animBg="1"/>
      <p:bldP spid="8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3738880" y="274320"/>
            <a:ext cx="5588000" cy="6858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bn-IN" sz="4000" b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ইসলাম পূর্বযুগে নারীদের অবস্থা</a:t>
            </a:r>
            <a:endParaRPr lang="en-US" sz="4000" b="1" spc="50" dirty="0">
              <a:ln w="11430"/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13200" y="4905035"/>
            <a:ext cx="112343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3600" b="1" dirty="0" smtClean="0">
                <a:latin typeface="NikoshBAN" pitchFamily="2" charset="0"/>
                <a:cs typeface="NikoshBAN" pitchFamily="2" charset="0"/>
              </a:rPr>
              <a:t>সেই সময় নারীরা ছিল ভোগ্য পণ্য,আনন্দদায়ক,প্রেম দায়িনী,সকল ভাঙনের উৎস,অনিবার্য পাপ হিসেবে মনে করত </a:t>
            </a:r>
            <a:r>
              <a:rPr lang="bn-IN" sz="2400" b="1" dirty="0" smtClean="0">
                <a:latin typeface="NikoshBAN" pitchFamily="2" charset="0"/>
                <a:cs typeface="NikoshBAN" pitchFamily="2" charset="0"/>
              </a:rPr>
              <a:t>। </a:t>
            </a:r>
            <a:endParaRPr lang="en-US" sz="2400" b="1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1" name="Picture 4" descr="C:\Users\Computer City\Pictures\COMANTS IMAJE\th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483" t="6315" r="15139" b="10816"/>
          <a:stretch/>
        </p:blipFill>
        <p:spPr bwMode="auto">
          <a:xfrm>
            <a:off x="4632957" y="1465861"/>
            <a:ext cx="4871359" cy="29094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104" y="1465861"/>
            <a:ext cx="4225935" cy="2909434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4317" y="1465861"/>
            <a:ext cx="2474324" cy="2909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98580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0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 tmFilter="0,0; .5, 1; 1, 1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3827780" y="274320"/>
            <a:ext cx="4749800" cy="6858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bn-IN" sz="4000" b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ইসলাম নারীদের মর্যাদা </a:t>
            </a:r>
            <a:endParaRPr lang="en-US" sz="4000" b="1" spc="50" dirty="0">
              <a:ln w="11430"/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39458" y="5474014"/>
            <a:ext cx="112343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3600" b="1" dirty="0" smtClean="0">
                <a:latin typeface="NikoshBAN" pitchFamily="2" charset="0"/>
                <a:cs typeface="NikoshBAN" pitchFamily="2" charset="0"/>
              </a:rPr>
              <a:t>সৃষ্টিগতভাবে ইসলামে উভয়ই সমান মর্যাদার অধিকারী ,এতে কারো একার কারও কৃতিত্ব নেই। </a:t>
            </a:r>
            <a:r>
              <a:rPr lang="bn-IN" sz="28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আল্লাহ তায়ালা বলেন-</a:t>
            </a:r>
            <a:endParaRPr lang="en-US" sz="2400" b="1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19880" y="1013639"/>
            <a:ext cx="8791760" cy="584775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marL="457200" indent="-457200">
              <a:buFont typeface="Wingdings" pitchFamily="2" charset="2"/>
              <a:buChar char="q"/>
            </a:pPr>
            <a:r>
              <a:rPr lang="bn-IN" sz="3200" b="1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ইসলামে নারী-পুরুষ উভয়ই সমান মর্যাদা ও কৃতিত্বের অধিকারী ।</a:t>
            </a:r>
            <a:endParaRPr lang="bn-BD" sz="2400" b="1" dirty="0">
              <a:solidFill>
                <a:schemeClr val="bg1"/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5840" y="4979426"/>
            <a:ext cx="5866039" cy="98917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2" name="TextBox 11"/>
          <p:cNvSpPr txBox="1"/>
          <p:nvPr/>
        </p:nvSpPr>
        <p:spPr>
          <a:xfrm>
            <a:off x="362606" y="5028736"/>
            <a:ext cx="11512508" cy="107721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bn-IN" sz="3600" b="1" dirty="0" smtClean="0">
                <a:latin typeface="NikoshBAN" pitchFamily="2" charset="0"/>
                <a:cs typeface="NikoshBAN" pitchFamily="2" charset="0"/>
              </a:rPr>
              <a:t>‘হে মানব সম্প্রদায় আমি তোমাদের সৃষ্টি করেছি এক পুরুষ ও নারী থেকে।’ </a:t>
            </a:r>
            <a:r>
              <a:rPr lang="bn-IN" sz="28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(সূরা আল হুজরাত-১৩)</a:t>
            </a:r>
            <a:endParaRPr lang="en-US" sz="2400" b="1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3" name="Picture 4" descr="C:\Users\ctg\Pictures\16266150_1206336996128243_8083061649100089682_n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876"/>
          <a:stretch/>
        </p:blipFill>
        <p:spPr bwMode="auto">
          <a:xfrm>
            <a:off x="1508096" y="1698286"/>
            <a:ext cx="3676569" cy="3245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5" descr="C:\Users\ctg\Pictures\17343051_701048633416874_2521067866464449111_n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8680" y="1598414"/>
            <a:ext cx="4121560" cy="3208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70710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 tmFilter="0,0; .5, 1; 1, 1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barn(inVertical)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 tmFilter="0,0; .5, 1; 1, 1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9" grpId="1"/>
      <p:bldP spid="10" grpId="0" animBg="1"/>
      <p:bldP spid="1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3738880" y="274320"/>
            <a:ext cx="4749800" cy="6858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bn-IN" sz="4000" b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ইসলাম নারীদের মর্যাদা </a:t>
            </a:r>
            <a:endParaRPr lang="en-US" sz="4000" b="1" spc="50" dirty="0">
              <a:ln w="11430"/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96612" y="4999145"/>
            <a:ext cx="112343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3600" b="1" dirty="0" smtClean="0">
                <a:latin typeface="NikoshBAN" pitchFamily="2" charset="0"/>
                <a:cs typeface="NikoshBAN" pitchFamily="2" charset="0"/>
              </a:rPr>
              <a:t>ধর্মীয় কর্তব্য পালন ও ফল লাভের ক্ষেত্রে নর-নারীতে কোনোরুপ পার্থক্য করা হয়নি । </a:t>
            </a:r>
            <a:r>
              <a:rPr lang="bn-IN" sz="28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আল্লাহ তায়ালা বলেন-</a:t>
            </a:r>
            <a:endParaRPr lang="en-US" sz="2400" b="1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19880" y="1013639"/>
            <a:ext cx="6749600" cy="584775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marL="457200" indent="-457200">
              <a:buFont typeface="Wingdings" pitchFamily="2" charset="2"/>
              <a:buChar char="q"/>
            </a:pPr>
            <a:r>
              <a:rPr lang="bn-IN" sz="3200" b="1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ধর্মীয় স্বাধীনতা ও আধ্যাত্বিক উন্নতির ক্ষেত্রে ।</a:t>
            </a:r>
            <a:endParaRPr lang="bn-BD" sz="2400" b="1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96612" y="4999144"/>
            <a:ext cx="11234336" cy="1200329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bn-IN" sz="3600" b="1" dirty="0" smtClean="0">
                <a:latin typeface="NikoshBAN" pitchFamily="2" charset="0"/>
                <a:cs typeface="NikoshBAN" pitchFamily="2" charset="0"/>
              </a:rPr>
              <a:t>‘ইমান গ্রহণ করে পুরুষ ও নারীর মধ্যে যে-ই সৎকর্ম করবে সেই জান্নাতে প্রবেশ করবে। এ ব্যাপারে কারো প্রতি বিন্দুমাত্র অবিচার করা হবেনা।’ </a:t>
            </a:r>
            <a:r>
              <a:rPr lang="bn-IN" sz="28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(সূরা আন-নিসা-১২৪)</a:t>
            </a:r>
            <a:endParaRPr lang="en-US" sz="2400" b="1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3" name="Picture 12" descr="image-1.jpg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19880" y="1598414"/>
            <a:ext cx="4358639" cy="31479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Picture 2" descr="C:\Users\Computer City\Pictures\ইসলামি কালিওগ্রাফি\15317983_436570780064968_2283720096389193727_n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790"/>
          <a:stretch/>
        </p:blipFill>
        <p:spPr bwMode="auto">
          <a:xfrm>
            <a:off x="5029200" y="1658570"/>
            <a:ext cx="6229314" cy="30275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83250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13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16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 tmFilter="0,0; .5, 1; 1, 1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barn(inVertical)">
                                      <p:cBhvr>
                                        <p:cTn id="2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 tmFilter="0,0; .5, 1; 1, 1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  <p:bldP spid="10" grpId="0" animBg="1"/>
      <p:bldP spid="11" grpId="0" animBg="1"/>
      <p:bldP spid="11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3738880" y="274320"/>
            <a:ext cx="4749800" cy="6858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bn-IN" sz="4000" b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ইসলাম নারীদের মর্যাদা </a:t>
            </a:r>
            <a:endParaRPr lang="en-US" sz="4000" b="1" spc="50" dirty="0">
              <a:ln w="11430"/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80429" y="4958372"/>
            <a:ext cx="112343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3600" b="1" dirty="0" smtClean="0">
                <a:latin typeface="NikoshBAN" pitchFamily="2" charset="0"/>
                <a:cs typeface="NikoshBAN" pitchFamily="2" charset="0"/>
              </a:rPr>
              <a:t>পারিবারিক ,সামাজিক জীবনে ও ইসলাম নারীদের সর্বোচ্চ মর্যাদা ও সন্মানের ঘোষণা করেছে । </a:t>
            </a:r>
            <a:r>
              <a:rPr lang="bn-IN" sz="28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রাসুল সঃ বলেন- </a:t>
            </a:r>
            <a:endParaRPr lang="en-US" sz="2400" b="1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19880" y="1013639"/>
            <a:ext cx="4951280" cy="584775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marL="457200" indent="-457200">
              <a:buFont typeface="Wingdings" pitchFamily="2" charset="2"/>
              <a:buChar char="q"/>
            </a:pPr>
            <a:r>
              <a:rPr lang="bn-IN" sz="3200" b="1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পারিবারিক ও সামাজিক ক্ষেত্রে ।</a:t>
            </a:r>
            <a:endParaRPr lang="bn-BD" sz="2400" b="1" dirty="0">
              <a:solidFill>
                <a:schemeClr val="bg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1940" y="5214750"/>
            <a:ext cx="4234289" cy="943951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767849" y="5214750"/>
            <a:ext cx="8884221" cy="64633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bn-IN" sz="3600" b="1" dirty="0" smtClean="0">
                <a:latin typeface="NikoshBAN" pitchFamily="2" charset="0"/>
                <a:cs typeface="NikoshBAN" pitchFamily="2" charset="0"/>
              </a:rPr>
              <a:t>‘মায়ের পদতলে সন্তানের বেহেশত’। </a:t>
            </a:r>
            <a:r>
              <a:rPr lang="bn-IN" sz="28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(মুসনাদে শিহাব আল-কাযায়ি) </a:t>
            </a:r>
            <a:endParaRPr lang="en-US" sz="2400" b="1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>
          <a:xfrm>
            <a:off x="380429" y="1685012"/>
            <a:ext cx="1591720" cy="316230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71" r="18492" b="54562"/>
          <a:stretch/>
        </p:blipFill>
        <p:spPr bwMode="auto">
          <a:xfrm>
            <a:off x="9323921" y="1693623"/>
            <a:ext cx="2656299" cy="30322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15" r="9715"/>
          <a:stretch/>
        </p:blipFill>
        <p:spPr bwMode="auto">
          <a:xfrm>
            <a:off x="5471160" y="1693623"/>
            <a:ext cx="3782747" cy="30322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2" descr="C:\Users\ctg\Pictures\ইসলামি কালিওগ্রাফি\18158014_317417918671485_3294838104847871405_n.jp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62" t="11010" r="24267" b="13704"/>
          <a:stretch/>
        </p:blipFill>
        <p:spPr bwMode="auto">
          <a:xfrm>
            <a:off x="2159119" y="1685012"/>
            <a:ext cx="3159522" cy="3076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02025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 tmFilter="0,0; .5, 1; 1, 1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barn(inVertical)">
                                      <p:cBhvr>
                                        <p:cTn id="3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4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 tmFilter="0,0; .5, 1; 1, 1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  <p:bldP spid="1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3738880" y="274320"/>
            <a:ext cx="4749800" cy="6858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bn-IN" sz="4000" b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ইসলাম নারীদের মর্যাদা </a:t>
            </a:r>
            <a:endParaRPr lang="en-US" sz="4000" b="1" spc="50" dirty="0">
              <a:ln w="11430"/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4614757"/>
            <a:ext cx="3947731" cy="646331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bn-IN" sz="3600" b="1" dirty="0" smtClean="0">
                <a:latin typeface="NikoshBAN" pitchFamily="2" charset="0"/>
                <a:cs typeface="NikoshBAN" pitchFamily="2" charset="0"/>
              </a:rPr>
              <a:t>আল্লাহ তায়ালা বলেছেন-</a:t>
            </a:r>
            <a:endParaRPr lang="en-US" sz="2400" b="1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19880" y="960120"/>
            <a:ext cx="4036880" cy="584775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marL="457200" indent="-457200">
              <a:buFont typeface="Wingdings" pitchFamily="2" charset="2"/>
              <a:buChar char="q"/>
            </a:pPr>
            <a:r>
              <a:rPr lang="bn-IN" sz="3200" b="1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স্ত্রী হিসেবে নারীর মর্যাদা ।</a:t>
            </a:r>
            <a:endParaRPr lang="bn-BD" sz="2400" b="1" dirty="0">
              <a:solidFill>
                <a:schemeClr val="bg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4990" y="5562310"/>
            <a:ext cx="4604739" cy="823069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129480" y="5261088"/>
            <a:ext cx="103157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3600" b="1" dirty="0" smtClean="0">
                <a:latin typeface="NikoshBAN" pitchFamily="2" charset="0"/>
                <a:cs typeface="NikoshBAN" pitchFamily="2" charset="0"/>
              </a:rPr>
              <a:t>‘নারীদের তেমনই ন্যায়সংগত অধিকার আছে যেমন আছে তাদের উপর পুরুষদের।’ </a:t>
            </a:r>
            <a:r>
              <a:rPr lang="bn-IN" sz="28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(সূরা আল-বাকারা-২২৮)</a:t>
            </a:r>
            <a:endParaRPr lang="en-US" b="1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8775" y="5269896"/>
            <a:ext cx="4402514" cy="871564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519880" y="5815086"/>
            <a:ext cx="11414760" cy="64633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bn-IN" sz="3600" b="1" dirty="0" smtClean="0">
                <a:latin typeface="NikoshBAN" pitchFamily="2" charset="0"/>
                <a:cs typeface="NikoshBAN" pitchFamily="2" charset="0"/>
              </a:rPr>
              <a:t>‘তারা (নারীগণ) তোমাদের ভূষণ আর তোমরা তাদের ভূষণ।’ </a:t>
            </a:r>
            <a:r>
              <a:rPr lang="bn-IN" sz="28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(সূরা আল-বাকারা-১৮৭)</a:t>
            </a:r>
            <a:endParaRPr lang="en-US" b="1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5122" name="Picture 2" descr="C:\Users\ctg\Pictures\17309255_1309497522476017_6676564648089235933_n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908"/>
          <a:stretch/>
        </p:blipFill>
        <p:spPr bwMode="auto">
          <a:xfrm>
            <a:off x="2542611" y="1598414"/>
            <a:ext cx="2392537" cy="3053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5" descr="C:\Users\ctg\Pictures\17343051_701048633416874_2521067866464449111_n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b="65089"/>
          <a:stretch/>
        </p:blipFill>
        <p:spPr bwMode="auto">
          <a:xfrm>
            <a:off x="5125486" y="1623234"/>
            <a:ext cx="5489351" cy="2983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2362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13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16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 tmFilter="0,0; .5, 1; 1, 1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xit" presetSubtype="0" fill="hold" grpId="2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 tmFilter="0,0; .5, 1; 1, 1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0" grpId="0" animBg="1"/>
      <p:bldP spid="13" grpId="1"/>
      <p:bldP spid="13" grpId="2"/>
      <p:bldP spid="14" grpId="0" animBg="1"/>
      <p:bldP spid="14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248595" y="522705"/>
            <a:ext cx="3676204" cy="76944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bn-IN" sz="4400" b="1" dirty="0" smtClean="0">
                <a:ln w="11430"/>
                <a:solidFill>
                  <a:schemeClr val="tx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জোড়ায় কাজ</a:t>
            </a:r>
            <a:endParaRPr lang="en-US" sz="4400" b="1" dirty="0">
              <a:ln w="11430"/>
              <a:solidFill>
                <a:schemeClr val="tx1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01227" y="5388115"/>
            <a:ext cx="10877972" cy="64633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bn-BD" sz="3600" b="1" dirty="0" smtClean="0">
                <a:ln w="11430"/>
                <a:solidFill>
                  <a:schemeClr val="tx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সামাজিক ভাবে নারীদের বর্তমান অবস্থা সংক্ষেপে লিখ ।</a:t>
            </a:r>
            <a:endParaRPr lang="en-US" sz="3600" b="1" dirty="0">
              <a:ln w="11430"/>
              <a:solidFill>
                <a:schemeClr val="tx1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73" t="33979" r="10448" b="24604"/>
          <a:stretch/>
        </p:blipFill>
        <p:spPr>
          <a:xfrm>
            <a:off x="8656104" y="2474440"/>
            <a:ext cx="2834856" cy="2143279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5" name="Picture 2" descr="C:\Users\ctg\Pictures\67394_aslam-chowdhury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9653" y="1631473"/>
            <a:ext cx="4166547" cy="34939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12247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3738880" y="274320"/>
            <a:ext cx="4749800" cy="6858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bn-IN" sz="4000" b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সন্মানবোদের উপায়</a:t>
            </a:r>
            <a:endParaRPr lang="en-US" sz="4000" b="1" spc="50" dirty="0">
              <a:ln w="11430"/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19880" y="960120"/>
            <a:ext cx="5027480" cy="584775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marL="457200" indent="-457200">
              <a:buFont typeface="Wingdings" pitchFamily="2" charset="2"/>
              <a:buChar char="q"/>
            </a:pPr>
            <a:r>
              <a:rPr lang="en-US" sz="3200" b="1" dirty="0" err="1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নিজ</a:t>
            </a:r>
            <a:r>
              <a:rPr lang="en-US" sz="3200" b="1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কাজকর্ম</a:t>
            </a:r>
            <a:r>
              <a:rPr lang="en-US" sz="3200" b="1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3200" b="1" dirty="0" err="1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আচরণ</a:t>
            </a:r>
            <a:r>
              <a:rPr lang="en-US" sz="3200" b="1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দ্বারা</a:t>
            </a:r>
            <a:r>
              <a:rPr lang="en-US" sz="3200" b="1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3200" b="1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bn-BD" sz="2400" b="1" dirty="0">
              <a:solidFill>
                <a:schemeClr val="bg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11895" y="4482324"/>
            <a:ext cx="1126236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3600" b="1" dirty="0" smtClean="0">
                <a:latin typeface="NikoshBAN" pitchFamily="2" charset="0"/>
                <a:cs typeface="NikoshBAN" pitchFamily="2" charset="0"/>
              </a:rPr>
              <a:t>‘</a:t>
            </a:r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আমাদের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পরিবারে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আত্বীয়স্বজনদের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মধ্যে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মা-মেয়ে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থেকে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শুরু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সর্বোপরি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সহপাঠী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নারী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কর্মী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রয়েছে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এদের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সাথে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সুন্দর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ব্যবহার,শ্রদ্ধা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সন্মান,ও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মায়া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- </a:t>
            </a:r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মমতা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প্রদর্শন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জীবন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সম্ভ্রমের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নিরাপত্তা</a:t>
            </a:r>
            <a:r>
              <a:rPr lang="en-US" sz="36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প্রদান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করা</a:t>
            </a:r>
            <a:r>
              <a:rPr lang="bn-IN" sz="3600" b="1" dirty="0" smtClean="0">
                <a:latin typeface="NikoshBAN" pitchFamily="2" charset="0"/>
                <a:cs typeface="NikoshBAN" pitchFamily="2" charset="0"/>
              </a:rPr>
              <a:t>।’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রাসুল</a:t>
            </a:r>
            <a:r>
              <a:rPr lang="en-US" sz="28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সাঃ</a:t>
            </a:r>
            <a:r>
              <a:rPr lang="en-US" sz="28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বলেন</a:t>
            </a:r>
            <a:r>
              <a:rPr lang="en-US" sz="28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-</a:t>
            </a:r>
            <a:endParaRPr lang="en-US" b="1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35695" y="5048439"/>
            <a:ext cx="11414760" cy="64633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bn-IN" sz="3600" b="1" dirty="0" smtClean="0">
                <a:latin typeface="NikoshBAN" pitchFamily="2" charset="0"/>
                <a:cs typeface="NikoshBAN" pitchFamily="2" charset="0"/>
              </a:rPr>
              <a:t>‘</a:t>
            </a:r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তোমরা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স্ত্রী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লোকের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ব্যাপারে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আল্লাহকে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অবশ্যই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ভয়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চলবে</a:t>
            </a:r>
            <a:r>
              <a:rPr lang="bn-IN" sz="3600" b="1" dirty="0" smtClean="0">
                <a:latin typeface="NikoshBAN" pitchFamily="2" charset="0"/>
                <a:cs typeface="NikoshBAN" pitchFamily="2" charset="0"/>
              </a:rPr>
              <a:t>।’ </a:t>
            </a:r>
            <a:r>
              <a:rPr lang="bn-IN" sz="28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(</a:t>
            </a:r>
            <a:r>
              <a:rPr lang="en-US" sz="2800" b="1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মুসলিম</a:t>
            </a:r>
            <a:r>
              <a:rPr lang="bn-IN" sz="28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)</a:t>
            </a:r>
            <a:endParaRPr lang="en-US" b="1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6454" y="5236322"/>
            <a:ext cx="3033812" cy="900664"/>
          </a:xfrm>
          <a:prstGeom prst="rect">
            <a:avLst/>
          </a:prstGeom>
        </p:spPr>
      </p:pic>
      <p:pic>
        <p:nvPicPr>
          <p:cNvPr id="12" name="Picture 2" descr="C:\Users\ctg\Pictures\FB_IMG_149172234960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71210"/>
            <a:ext cx="2482776" cy="24879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1514" y="1646119"/>
            <a:ext cx="4795520" cy="26664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:\Users\ctg\Pictures\29315253_2178061532427261_56973064721854524_n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7574"/>
          <a:stretch/>
        </p:blipFill>
        <p:spPr bwMode="auto">
          <a:xfrm>
            <a:off x="7162799" y="1698136"/>
            <a:ext cx="4717381" cy="2562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59391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13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16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1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19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 tmFilter="0,0; .5, 1; 1, 1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barn(inVertical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4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3" grpId="0"/>
      <p:bldP spid="13" grpId="1"/>
      <p:bldP spid="1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3738880" y="274320"/>
            <a:ext cx="4749800" cy="6858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bn-IN" sz="4000" b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সন্মানবোধের উপায়</a:t>
            </a:r>
            <a:endParaRPr lang="en-US" sz="4000" b="1" spc="50" dirty="0">
              <a:ln w="11430"/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19880" y="960120"/>
            <a:ext cx="3351080" cy="584775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marL="457200" indent="-457200">
              <a:buFont typeface="Wingdings" pitchFamily="2" charset="2"/>
              <a:buChar char="q"/>
            </a:pPr>
            <a:r>
              <a:rPr lang="bn-IN" sz="3200" b="1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কন্যা সন্তান হিসেবে ।</a:t>
            </a:r>
            <a:endParaRPr lang="bn-BD" sz="2400" b="1" dirty="0">
              <a:solidFill>
                <a:schemeClr val="bg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75227" y="4705397"/>
            <a:ext cx="1126236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3600" b="1" dirty="0" smtClean="0">
                <a:latin typeface="NikoshBAN" pitchFamily="2" charset="0"/>
                <a:cs typeface="NikoshBAN" pitchFamily="2" charset="0"/>
              </a:rPr>
              <a:t>‘রাসুল সাঃ বলেন-যে ব্যক্তির কোনো কন্যা সন্তান থাকে আর সে থাকে জীবন্ত কবর দেয়না , তাকে তুচ্ছতাচ্ছিল্য করেনা তাকে বাদ দিয়ে ছেলে সন্তানকে প্রাধান্য দেয়না সে ব্যক্তি জান্নাতে প্রবেশ করবে।’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IN" sz="28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(আবু দাউদ)</a:t>
            </a:r>
            <a:endParaRPr lang="en-US" b="1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7" name="Picture 2" descr="D:\10. স্মতির এ্যালবাম\New folder (2)\20161223_154245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56" t="6008" r="24711"/>
          <a:stretch/>
        </p:blipFill>
        <p:spPr bwMode="auto">
          <a:xfrm>
            <a:off x="1389715" y="1544894"/>
            <a:ext cx="3260500" cy="3099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Computer City\Pictures\New folder\16508085_286059815144021_2011771728298131156_n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727948" y="1544895"/>
            <a:ext cx="3099040" cy="30990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2" name="Picture 2" descr="C:\Users\ctg\Pictures\67093630_356555281646693_1639265781386575872_n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9108" y="1607809"/>
            <a:ext cx="2973212" cy="29732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480092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 tmFilter="0,0; .5, 1; 1, 1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09600" y="5181601"/>
            <a:ext cx="11074400" cy="707886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bn-BD" sz="4000" b="1" dirty="0" smtClean="0">
                <a:latin typeface="NikoshBAN" pitchFamily="2" charset="0"/>
                <a:cs typeface="NikoshBAN" pitchFamily="2" charset="0"/>
              </a:rPr>
              <a:t>সামাজিকভাবে </a:t>
            </a:r>
            <a:r>
              <a:rPr lang="bn-BD" sz="4000" b="1" dirty="0">
                <a:latin typeface="NikoshBAN" pitchFamily="2" charset="0"/>
                <a:cs typeface="NikoshBAN" pitchFamily="2" charset="0"/>
              </a:rPr>
              <a:t>নারীদের </a:t>
            </a:r>
            <a:r>
              <a:rPr lang="bn-BD" sz="4000" b="1" dirty="0" smtClean="0">
                <a:latin typeface="NikoshBAN" pitchFamily="2" charset="0"/>
                <a:cs typeface="NikoshBAN" pitchFamily="2" charset="0"/>
              </a:rPr>
              <a:t>জন্য </a:t>
            </a:r>
            <a:r>
              <a:rPr lang="bn-BD" sz="4000" b="1" dirty="0">
                <a:latin typeface="NikoshBAN" pitchFamily="2" charset="0"/>
                <a:cs typeface="NikoshBAN" pitchFamily="2" charset="0"/>
              </a:rPr>
              <a:t>কি কি অধিকার </a:t>
            </a:r>
            <a:r>
              <a:rPr lang="bn-BD" sz="4000" b="1" dirty="0" smtClean="0">
                <a:latin typeface="NikoshBAN" pitchFamily="2" charset="0"/>
                <a:cs typeface="NikoshBAN" pitchFamily="2" charset="0"/>
              </a:rPr>
              <a:t>রয়েছে</a:t>
            </a:r>
            <a:r>
              <a:rPr lang="bn-IN" sz="4000" b="1" dirty="0" smtClean="0">
                <a:latin typeface="NikoshBAN" pitchFamily="2" charset="0"/>
                <a:cs typeface="NikoshBAN" pitchFamily="2" charset="0"/>
              </a:rPr>
              <a:t> তা খাতায় লিখ।</a:t>
            </a:r>
            <a:endParaRPr lang="bn-BD" sz="40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064000" y="457200"/>
            <a:ext cx="4572000" cy="6858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54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দলগত কাজ</a:t>
            </a:r>
            <a:endParaRPr lang="en-US" sz="5400" b="1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2" descr="C:\Users\ctg\Pictures\194234_18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730625" y="1588007"/>
            <a:ext cx="5238750" cy="3143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2685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4943419" y="304800"/>
            <a:ext cx="2743200" cy="6096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76200">
            <a:solidFill>
              <a:schemeClr val="accent4">
                <a:lumMod val="60000"/>
                <a:lumOff val="40000"/>
              </a:schemeClr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bn-IN" sz="4000" b="1" dirty="0">
                <a:ln w="11430"/>
                <a:solidFill>
                  <a:sysClr val="windowText" lastClr="0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en-US" sz="5400" b="1" dirty="0">
              <a:ln w="11430"/>
              <a:solidFill>
                <a:sysClr val="windowText" lastClr="0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456481" y="3164307"/>
            <a:ext cx="5678903" cy="264687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bn-BD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মোঃ </a:t>
            </a:r>
            <a:r>
              <a:rPr lang="bn-BD" sz="4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রফিকুল </a:t>
            </a:r>
            <a:r>
              <a:rPr lang="bn-BD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ইসলাম</a:t>
            </a:r>
          </a:p>
          <a:p>
            <a:pPr algn="ctr"/>
            <a:r>
              <a:rPr lang="bn-BD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সিনিয়র  শিক্ষক  </a:t>
            </a:r>
            <a:endParaRPr lang="bn-BD" sz="24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bn-BD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জনার কেঁওচিয়া আদর্শ </a:t>
            </a:r>
            <a:r>
              <a:rPr lang="bn-BD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উচ্চ বিদ্যালয়</a:t>
            </a:r>
          </a:p>
          <a:p>
            <a:pPr algn="ctr"/>
            <a:r>
              <a:rPr lang="bn-BD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সাতকানিয়া,চ</a:t>
            </a:r>
            <a:r>
              <a:rPr lang="en-US" sz="24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ট্টগ্রাম</a:t>
            </a:r>
            <a:r>
              <a:rPr lang="bn-BD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pPr algn="ctr"/>
            <a:r>
              <a:rPr lang="bn-BD" sz="2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মোবাইল-০১৮১৭-৭১৫৬৭৭</a:t>
            </a:r>
            <a:r>
              <a:rPr lang="bn-BD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/</a:t>
            </a:r>
            <a:r>
              <a:rPr lang="bn-BD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০১৯৯১৯-৪৭৪০২</a:t>
            </a:r>
            <a:r>
              <a:rPr lang="bn-BD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	</a:t>
            </a:r>
            <a:endParaRPr lang="en-US" sz="2800" b="1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1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Email-</a:t>
            </a:r>
            <a:r>
              <a:rPr lang="bn-BD" sz="1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6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rafiquljkahs</a:t>
            </a:r>
            <a:r>
              <a:rPr lang="bn-BD" sz="1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@gmail.com</a:t>
            </a:r>
            <a:endParaRPr lang="bn-BD" sz="1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304801" y="1095591"/>
            <a:ext cx="5830583" cy="549843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20" name="Straight Connector 19"/>
          <p:cNvCxnSpPr/>
          <p:nvPr/>
        </p:nvCxnSpPr>
        <p:spPr>
          <a:xfrm>
            <a:off x="6315019" y="1285373"/>
            <a:ext cx="0" cy="5233698"/>
          </a:xfrm>
          <a:prstGeom prst="line">
            <a:avLst/>
          </a:prstGeom>
          <a:ln w="38100">
            <a:solidFill>
              <a:srgbClr val="008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1" name="Rectangle 20"/>
          <p:cNvSpPr/>
          <p:nvPr/>
        </p:nvSpPr>
        <p:spPr>
          <a:xfrm>
            <a:off x="6705603" y="1110921"/>
            <a:ext cx="5079999" cy="549843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22" name="Straight Connector 21"/>
          <p:cNvCxnSpPr/>
          <p:nvPr/>
        </p:nvCxnSpPr>
        <p:spPr>
          <a:xfrm>
            <a:off x="6459399" y="1285373"/>
            <a:ext cx="0" cy="5233698"/>
          </a:xfrm>
          <a:prstGeom prst="line">
            <a:avLst/>
          </a:prstGeom>
          <a:ln w="38100">
            <a:solidFill>
              <a:srgbClr val="008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23" name="Picture 4" descr="H:\Photos\Captured\Photo0578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01" r="3433" b="9220"/>
          <a:stretch/>
        </p:blipFill>
        <p:spPr bwMode="auto">
          <a:xfrm>
            <a:off x="6963323" y="1371600"/>
            <a:ext cx="4692952" cy="48318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TextBox 28"/>
          <p:cNvSpPr txBox="1"/>
          <p:nvPr/>
        </p:nvSpPr>
        <p:spPr>
          <a:xfrm>
            <a:off x="7924801" y="5191780"/>
            <a:ext cx="2724443" cy="523220"/>
          </a:xfrm>
          <a:prstGeom prst="rect">
            <a:avLst/>
          </a:prstGeom>
          <a:noFill/>
          <a:ln>
            <a:solidFill>
              <a:srgbClr val="FFC000"/>
            </a:solidFill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txBody>
          <a:bodyPr wrap="square" rtlCol="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bn-BD" sz="2800" b="1" dirty="0" smtClean="0">
                <a:ln/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সময়ঃ- ৫০ মিঃ</a:t>
            </a:r>
            <a:r>
              <a:rPr lang="bn-IN" sz="2800" b="1" dirty="0" smtClean="0">
                <a:ln/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</a:p>
        </p:txBody>
      </p:sp>
      <p:pic>
        <p:nvPicPr>
          <p:cNvPr id="11" name="Picture 10" descr="C:\Users\Computer City\Pictures\uploading\Picture1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46" b="10707"/>
          <a:stretch/>
        </p:blipFill>
        <p:spPr bwMode="auto">
          <a:xfrm>
            <a:off x="2055004" y="1227504"/>
            <a:ext cx="2052762" cy="182645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504931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181326" y="303014"/>
            <a:ext cx="1829348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bn-BD" sz="5400" b="1" dirty="0">
                <a:latin typeface="NikoshBAN" pitchFamily="2" charset="0"/>
                <a:cs typeface="NikoshBAN" pitchFamily="2" charset="0"/>
              </a:rPr>
              <a:t>মূল্যায়ন</a:t>
            </a:r>
          </a:p>
        </p:txBody>
      </p:sp>
      <p:sp>
        <p:nvSpPr>
          <p:cNvPr id="3" name="Rectangle 2"/>
          <p:cNvSpPr/>
          <p:nvPr/>
        </p:nvSpPr>
        <p:spPr>
          <a:xfrm>
            <a:off x="301228" y="1567934"/>
            <a:ext cx="9294532" cy="31700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742950" indent="-742950">
              <a:buFont typeface="+mj-lt"/>
              <a:buAutoNum type="arabicPeriod"/>
            </a:pPr>
            <a:r>
              <a:rPr lang="bn-BD" sz="40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নারীর</a:t>
            </a:r>
            <a:r>
              <a:rPr lang="bn-IN" sz="40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প্রতি সন্মানবোধ কী</a:t>
            </a:r>
            <a:r>
              <a:rPr lang="bn-BD" sz="40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?</a:t>
            </a:r>
            <a:endParaRPr lang="bn-IN" sz="4000" b="1" dirty="0" smtClean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marL="742950" indent="-742950">
              <a:buFont typeface="+mj-lt"/>
              <a:buAutoNum type="arabicPeriod"/>
            </a:pPr>
            <a:r>
              <a:rPr lang="bn-BD" sz="40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নারীর অধিকার সম্পর্কিত আয়াতটি কোন সূরার অংশ?</a:t>
            </a:r>
            <a:endParaRPr lang="en-US" sz="40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marL="742950" indent="-742950">
              <a:buFont typeface="+mj-lt"/>
              <a:buAutoNum type="arabicPeriod"/>
            </a:pPr>
            <a:r>
              <a:rPr lang="bn-BD" sz="40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ইসলাম নারীকে কি কি সামাজিক অধিকার দিয়েছে?</a:t>
            </a:r>
            <a:endParaRPr lang="en-US" sz="40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marL="742950" indent="-742950">
              <a:buFont typeface="+mj-lt"/>
              <a:buAutoNum type="arabicPeriod"/>
            </a:pPr>
            <a:r>
              <a:rPr lang="bn-BD" sz="40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নারীর অর্থনৈতিক অধিকার গুলো কি কি ?</a:t>
            </a:r>
          </a:p>
          <a:p>
            <a:pPr marL="742950" indent="-742950">
              <a:buFont typeface="+mj-lt"/>
              <a:buAutoNum type="arabicPeriod"/>
            </a:pPr>
            <a:r>
              <a:rPr lang="bn-BD" sz="40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বিদ্যালয়ে নারী শিক্ষার্থীদের অধিকার গুলো কী কী? </a:t>
            </a:r>
            <a:endParaRPr lang="en-US" sz="40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85962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9478dd77ccb0aa9bd4dc638337f70d44-retro-different-home-styles-for-home-by-aman-bansal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TextBox 1"/>
          <p:cNvSpPr>
            <a:spLocks noChangeArrowheads="1"/>
          </p:cNvSpPr>
          <p:nvPr/>
        </p:nvSpPr>
        <p:spPr bwMode="auto">
          <a:xfrm>
            <a:off x="3759201" y="76200"/>
            <a:ext cx="4074583" cy="1021556"/>
          </a:xfrm>
          <a:prstGeom prst="roundRect">
            <a:avLst>
              <a:gd name="adj" fmla="val 16667"/>
            </a:avLst>
          </a:prstGeom>
          <a:noFill/>
          <a:ln w="9525" algn="ctr">
            <a:solidFill>
              <a:srgbClr val="B6DCDF"/>
            </a:solidFill>
            <a:round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5400" b="1" dirty="0" err="1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বাড়ির</a:t>
            </a:r>
            <a:r>
              <a:rPr lang="en-US" sz="5400" b="1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কাজ</a:t>
            </a:r>
            <a:r>
              <a:rPr lang="en-US" sz="5400" b="1" dirty="0">
                <a:solidFill>
                  <a:srgbClr val="000000"/>
                </a:solidFill>
                <a:latin typeface="NikoshBAN" pitchFamily="2" charset="0"/>
                <a:cs typeface="NikoshBAN" pitchFamily="2" charset="0"/>
              </a:rPr>
              <a:t> </a:t>
            </a:r>
          </a:p>
        </p:txBody>
      </p:sp>
      <p:sp>
        <p:nvSpPr>
          <p:cNvPr id="5" name="Frame 4"/>
          <p:cNvSpPr/>
          <p:nvPr/>
        </p:nvSpPr>
        <p:spPr>
          <a:xfrm>
            <a:off x="11954" y="-4181"/>
            <a:ext cx="12180047" cy="6853517"/>
          </a:xfrm>
          <a:prstGeom prst="frame">
            <a:avLst>
              <a:gd name="adj1" fmla="val 2886"/>
            </a:avLst>
          </a:prstGeom>
          <a:ln>
            <a:solidFill>
              <a:srgbClr val="FFFF0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88105" y="5779383"/>
            <a:ext cx="11704320" cy="70788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bn-IN" sz="4000" b="1" dirty="0" smtClean="0">
                <a:latin typeface="NikoshBAN" pitchFamily="2" charset="0"/>
                <a:cs typeface="NikoshBAN" pitchFamily="2" charset="0"/>
              </a:rPr>
              <a:t>কুরআন ও</a:t>
            </a:r>
            <a:r>
              <a:rPr lang="bn-BD" sz="40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4000" b="1" dirty="0">
                <a:latin typeface="NikoshBAN" pitchFamily="2" charset="0"/>
                <a:cs typeface="NikoshBAN" pitchFamily="2" charset="0"/>
              </a:rPr>
              <a:t>হাদিসের </a:t>
            </a:r>
            <a:r>
              <a:rPr lang="bn-BD" sz="4000" b="1" dirty="0" smtClean="0">
                <a:latin typeface="NikoshBAN" pitchFamily="2" charset="0"/>
                <a:cs typeface="NikoshBAN" pitchFamily="2" charset="0"/>
              </a:rPr>
              <a:t>আলোকে</a:t>
            </a:r>
            <a:r>
              <a:rPr lang="bn-IN" sz="4000" b="1" dirty="0" smtClean="0">
                <a:latin typeface="NikoshBAN" pitchFamily="2" charset="0"/>
                <a:cs typeface="NikoshBAN" pitchFamily="2" charset="0"/>
              </a:rPr>
              <a:t> ইসলামে</a:t>
            </a:r>
            <a:r>
              <a:rPr lang="bn-BD" sz="40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IN" sz="4000" b="1" dirty="0" smtClean="0">
                <a:latin typeface="NikoshBAN" pitchFamily="2" charset="0"/>
                <a:cs typeface="NikoshBAN" pitchFamily="2" charset="0"/>
              </a:rPr>
              <a:t>সার্বিক অধিকারের </a:t>
            </a:r>
            <a:r>
              <a:rPr lang="bn-BD" sz="4000" b="1" dirty="0" smtClean="0">
                <a:latin typeface="NikoshBAN" pitchFamily="2" charset="0"/>
                <a:cs typeface="NikoshBAN" pitchFamily="2" charset="0"/>
              </a:rPr>
              <a:t>বিষয় বর্ণনা </a:t>
            </a:r>
            <a:r>
              <a:rPr lang="bn-BD" sz="4000" b="1" dirty="0">
                <a:latin typeface="NikoshBAN" pitchFamily="2" charset="0"/>
                <a:cs typeface="NikoshBAN" pitchFamily="2" charset="0"/>
              </a:rPr>
              <a:t>কর।</a:t>
            </a:r>
            <a:endParaRPr lang="en-US" sz="4000" b="1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9999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140" y="314028"/>
            <a:ext cx="11474340" cy="609935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118819" y="1949153"/>
            <a:ext cx="7970982" cy="3347259"/>
          </a:xfrm>
          <a:prstGeom prst="rect">
            <a:avLst/>
          </a:prstGeom>
          <a:noFill/>
        </p:spPr>
        <p:txBody>
          <a:bodyPr wrap="none" rtlCol="0">
            <a:prstTxWarp prst="textWave1">
              <a:avLst>
                <a:gd name="adj1" fmla="val 13715"/>
                <a:gd name="adj2" fmla="val 0"/>
              </a:avLst>
            </a:prstTxWarp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bn-IN" sz="6600" b="1" dirty="0" smtClean="0">
                <a:ln w="11430"/>
                <a:solidFill>
                  <a:schemeClr val="accent6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সকলকে</a:t>
            </a:r>
            <a:r>
              <a:rPr lang="bn-IN" sz="66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IN" sz="66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ধন্যবাদ</a:t>
            </a:r>
            <a:endParaRPr lang="en-US" sz="20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28489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D:\শিক্ষক সন্মেলন ১৭\IMG_20171221_134838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873" r="33333" b="7141"/>
          <a:stretch/>
        </p:blipFill>
        <p:spPr bwMode="auto">
          <a:xfrm>
            <a:off x="1066800" y="699140"/>
            <a:ext cx="4251960" cy="4565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D:\শিক্ষক সন্মেলন ১৭\IMG_20171221_135042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116" t="19427" r="46401" b="35103"/>
          <a:stretch/>
        </p:blipFill>
        <p:spPr bwMode="auto">
          <a:xfrm>
            <a:off x="6430057" y="640080"/>
            <a:ext cx="3368040" cy="4597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421380" y="89565"/>
            <a:ext cx="464820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3200" b="1" dirty="0" smtClean="0">
                <a:latin typeface="NikoshBAN" pitchFamily="2" charset="0"/>
                <a:cs typeface="NikoshBAN" pitchFamily="2" charset="0"/>
              </a:rPr>
              <a:t>ছবি দু’টি দেখএবং চিন্তা করে বল </a:t>
            </a:r>
            <a:endParaRPr lang="en-US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119292" y="5546062"/>
            <a:ext cx="7970520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bn-IN" sz="4000" b="1" dirty="0" smtClean="0">
                <a:latin typeface="NikoshBAN" pitchFamily="2" charset="0"/>
                <a:cs typeface="NikoshBAN" pitchFamily="2" charset="0"/>
              </a:rPr>
              <a:t>ছবি দুটিতে নারীদের ক্রেষ্ট প্রদান দেওয়া হচ্ছে ।</a:t>
            </a:r>
            <a:r>
              <a:rPr lang="bn-BD" sz="4000" b="1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24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Oval 5"/>
          <p:cNvSpPr/>
          <p:nvPr/>
        </p:nvSpPr>
        <p:spPr>
          <a:xfrm>
            <a:off x="3421380" y="2060250"/>
            <a:ext cx="1005840" cy="1036320"/>
          </a:xfrm>
          <a:prstGeom prst="ellipse">
            <a:avLst/>
          </a:prstGeom>
          <a:noFill/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7292309" y="1945451"/>
            <a:ext cx="1005840" cy="1036320"/>
          </a:xfrm>
          <a:prstGeom prst="ellipse">
            <a:avLst/>
          </a:prstGeom>
          <a:noFill/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4095028" y="5554700"/>
            <a:ext cx="401904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IN" sz="4000" b="1" dirty="0">
                <a:latin typeface="NikoshBAN" pitchFamily="2" charset="0"/>
                <a:cs typeface="NikoshBAN" pitchFamily="2" charset="0"/>
              </a:rPr>
              <a:t>ক্রেষ্ট </a:t>
            </a:r>
            <a:r>
              <a:rPr lang="bn-IN" sz="4000" b="1" dirty="0" smtClean="0">
                <a:latin typeface="NikoshBAN" pitchFamily="2" charset="0"/>
                <a:cs typeface="NikoshBAN" pitchFamily="2" charset="0"/>
              </a:rPr>
              <a:t>কেন দেওয়া হচ্ছে ?</a:t>
            </a:r>
            <a:endParaRPr lang="en-US" sz="4000" dirty="0"/>
          </a:p>
        </p:txBody>
      </p:sp>
      <p:sp>
        <p:nvSpPr>
          <p:cNvPr id="9" name="Rectangle 8"/>
          <p:cNvSpPr/>
          <p:nvPr/>
        </p:nvSpPr>
        <p:spPr>
          <a:xfrm>
            <a:off x="4594891" y="5647033"/>
            <a:ext cx="370325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IN" sz="4000" b="1" dirty="0" smtClean="0">
                <a:latin typeface="NikoshBAN" pitchFamily="2" charset="0"/>
                <a:cs typeface="NikoshBAN" pitchFamily="2" charset="0"/>
              </a:rPr>
              <a:t>কৃতিত্বের জন্য সন্মাননা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17689880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1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1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6" grpId="0" animBg="1"/>
      <p:bldP spid="7" grpId="0" animBg="1"/>
      <p:bldP spid="8" grpId="0"/>
      <p:bldP spid="8" grpId="1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2837180" y="4279094"/>
            <a:ext cx="6314440" cy="2339102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bn-BD" sz="6600" b="1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নারীর </a:t>
            </a:r>
            <a:r>
              <a:rPr lang="bn-IN" sz="6600" b="1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প্রতি সন্মানবোধ</a:t>
            </a:r>
            <a:endParaRPr lang="bn-BD" sz="6600" b="1" spc="50" dirty="0" smtClean="0">
              <a:ln w="11430"/>
              <a:solidFill>
                <a:srgbClr val="00206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BD" sz="4000" b="1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অধ্যায় – ৪</a:t>
            </a:r>
          </a:p>
          <a:p>
            <a:pPr algn="ctr"/>
            <a:r>
              <a:rPr lang="bn-BD" sz="4000" b="1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পৃষ্ঠা </a:t>
            </a:r>
            <a:r>
              <a:rPr lang="bn-IN" sz="4000" b="1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- ১৪২</a:t>
            </a:r>
            <a:r>
              <a:rPr lang="bn-BD" sz="4000" b="1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-</a:t>
            </a:r>
            <a:r>
              <a:rPr lang="bn-IN" sz="4000" b="1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১৪৪</a:t>
            </a:r>
            <a:endParaRPr lang="bn-BD" sz="4000" b="1" spc="50" dirty="0" smtClean="0">
              <a:ln w="11430"/>
              <a:solidFill>
                <a:srgbClr val="00206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5" name="Picture 3" descr="C:\Users\ctg\Pictures\15230666_112940979196165_6147969375995087308_n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51"/>
          <a:stretch/>
        </p:blipFill>
        <p:spPr bwMode="auto">
          <a:xfrm>
            <a:off x="4324350" y="384637"/>
            <a:ext cx="3783330" cy="40468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545663" y="729734"/>
            <a:ext cx="281519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bn-BD" sz="4400" b="1" dirty="0">
                <a:latin typeface="NikoshBAN" pitchFamily="2" charset="0"/>
                <a:cs typeface="NikoshBAN" pitchFamily="2" charset="0"/>
              </a:rPr>
              <a:t>আজকের পাঠ- </a:t>
            </a:r>
            <a:endParaRPr lang="en-US" sz="4400" b="1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481438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406400" y="2398216"/>
            <a:ext cx="991108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indent="-742950">
              <a:buFont typeface="+mj-lt"/>
              <a:buAutoNum type="arabicPeriod"/>
            </a:pPr>
            <a:r>
              <a:rPr lang="bn-BD" sz="4000" b="1" dirty="0">
                <a:latin typeface="NikoshBAN" pitchFamily="2" charset="0"/>
                <a:cs typeface="NikoshBAN" pitchFamily="2" charset="0"/>
              </a:rPr>
              <a:t>নারীর </a:t>
            </a:r>
            <a:r>
              <a:rPr lang="bn-IN" sz="4000" b="1" dirty="0" smtClean="0">
                <a:latin typeface="NikoshBAN" pitchFamily="2" charset="0"/>
                <a:cs typeface="NikoshBAN" pitchFamily="2" charset="0"/>
              </a:rPr>
              <a:t>প্রতি সন্মানবোধ</a:t>
            </a:r>
            <a:r>
              <a:rPr lang="en-US" sz="40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4000" b="1" dirty="0">
                <a:latin typeface="NikoshBAN" pitchFamily="2" charset="0"/>
                <a:cs typeface="NikoshBAN" pitchFamily="2" charset="0"/>
              </a:rPr>
              <a:t>কি তা বলতে পারবে।</a:t>
            </a:r>
          </a:p>
          <a:p>
            <a:pPr marL="742950" indent="-742950">
              <a:buFont typeface="+mj-lt"/>
              <a:buAutoNum type="arabicPeriod"/>
            </a:pPr>
            <a:r>
              <a:rPr lang="bn-IN" sz="4000" b="1" dirty="0" smtClean="0">
                <a:latin typeface="NikoshBAN" pitchFamily="2" charset="0"/>
                <a:cs typeface="NikoshBAN" pitchFamily="2" charset="0"/>
              </a:rPr>
              <a:t>নারীর প্রতি সন্মানবোধের গুরুত্ব বর্ণনা </a:t>
            </a:r>
            <a:r>
              <a:rPr lang="bn-BD" sz="4000" b="1" dirty="0" smtClean="0">
                <a:latin typeface="NikoshBAN" pitchFamily="2" charset="0"/>
                <a:cs typeface="NikoshBAN" pitchFamily="2" charset="0"/>
              </a:rPr>
              <a:t>করতে </a:t>
            </a:r>
            <a:r>
              <a:rPr lang="bn-BD" sz="4000" b="1" dirty="0">
                <a:latin typeface="NikoshBAN" pitchFamily="2" charset="0"/>
                <a:cs typeface="NikoshBAN" pitchFamily="2" charset="0"/>
              </a:rPr>
              <a:t>পারবে।</a:t>
            </a:r>
          </a:p>
          <a:p>
            <a:pPr marL="742950" indent="-742950">
              <a:buFont typeface="+mj-lt"/>
              <a:buAutoNum type="arabicPeriod"/>
            </a:pPr>
            <a:r>
              <a:rPr lang="bn-IN" sz="4000" b="1" dirty="0" smtClean="0">
                <a:latin typeface="NikoshBAN" pitchFamily="2" charset="0"/>
                <a:cs typeface="NikoshBAN" pitchFamily="2" charset="0"/>
              </a:rPr>
              <a:t>নারীর প্রতি সন্মানবোধের উপায় বিশ্লেষণ </a:t>
            </a:r>
            <a:r>
              <a:rPr lang="bn-BD" sz="4000" b="1" dirty="0" smtClean="0">
                <a:latin typeface="NikoshBAN" pitchFamily="2" charset="0"/>
                <a:cs typeface="NikoshBAN" pitchFamily="2" charset="0"/>
              </a:rPr>
              <a:t>করতে </a:t>
            </a:r>
            <a:r>
              <a:rPr lang="bn-BD" sz="4000" b="1" dirty="0">
                <a:latin typeface="NikoshBAN" pitchFamily="2" charset="0"/>
                <a:cs typeface="NikoshBAN" pitchFamily="2" charset="0"/>
              </a:rPr>
              <a:t>পারবে</a:t>
            </a:r>
            <a:r>
              <a:rPr lang="bn-BD" sz="4000" b="1" dirty="0" smtClean="0">
                <a:latin typeface="NikoshBAN" pitchFamily="2" charset="0"/>
                <a:cs typeface="NikoshBAN" pitchFamily="2" charset="0"/>
              </a:rPr>
              <a:t>। </a:t>
            </a:r>
            <a:endParaRPr lang="bn-BD" sz="40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19881" y="1660268"/>
            <a:ext cx="443312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BD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এ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ই</a:t>
            </a:r>
            <a:r>
              <a:rPr lang="bn-BD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পাঠ শেষে শিক্ষার্থীরা</a:t>
            </a:r>
            <a:r>
              <a:rPr lang="en-US" sz="2400" b="1" dirty="0" smtClean="0"/>
              <a:t>…</a:t>
            </a:r>
            <a:endParaRPr lang="bn-BD" sz="2400" b="1" dirty="0"/>
          </a:p>
        </p:txBody>
      </p:sp>
      <p:sp>
        <p:nvSpPr>
          <p:cNvPr id="8" name="Rectangle 7"/>
          <p:cNvSpPr/>
          <p:nvPr/>
        </p:nvSpPr>
        <p:spPr>
          <a:xfrm>
            <a:off x="3554259" y="304800"/>
            <a:ext cx="4370541" cy="990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60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শিখনফল</a:t>
            </a:r>
          </a:p>
        </p:txBody>
      </p:sp>
    </p:spTree>
    <p:extLst>
      <p:ext uri="{BB962C8B-B14F-4D97-AF65-F5344CB8AC3E}">
        <p14:creationId xmlns:p14="http://schemas.microsoft.com/office/powerpoint/2010/main" val="345745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 idx="4294967295"/>
          </p:nvPr>
        </p:nvSpPr>
        <p:spPr>
          <a:xfrm>
            <a:off x="3738880" y="274320"/>
            <a:ext cx="3957320" cy="685800"/>
          </a:xfrm>
          <a:solidFill>
            <a:schemeClr val="accent2">
              <a:lumMod val="60000"/>
              <a:lumOff val="40000"/>
            </a:schemeClr>
          </a:solidFill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bn-BD" sz="4000" b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নারী</a:t>
            </a:r>
            <a:r>
              <a:rPr lang="bn-IN" sz="4000" b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র প্রতি সন্মানবোধ</a:t>
            </a:r>
            <a:r>
              <a:rPr lang="bn-BD" sz="4000" b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endParaRPr lang="en-US" sz="4000" b="1" spc="50" dirty="0">
              <a:ln w="11430"/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94360" y="3915558"/>
            <a:ext cx="1123433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3600" b="1" dirty="0" smtClean="0">
                <a:latin typeface="NikoshBAN" pitchFamily="2" charset="0"/>
                <a:cs typeface="NikoshBAN" pitchFamily="2" charset="0"/>
              </a:rPr>
              <a:t>আল্লাহ পাক পৃথিবীতে শ্রেষ্ট জাত</a:t>
            </a:r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ি</a:t>
            </a:r>
            <a:r>
              <a:rPr lang="bn-IN" sz="3600" b="1" dirty="0" smtClean="0">
                <a:latin typeface="NikoshBAN" pitchFamily="2" charset="0"/>
                <a:cs typeface="NikoshBAN" pitchFamily="2" charset="0"/>
              </a:rPr>
              <a:t> হিসাবে মানব জাতিকে সৃষ্টি করেছেন</a:t>
            </a:r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,</a:t>
            </a:r>
            <a:r>
              <a:rPr lang="bn-IN" sz="3600" b="1" dirty="0" smtClean="0">
                <a:latin typeface="NikoshBAN" pitchFamily="2" charset="0"/>
                <a:cs typeface="NikoshBAN" pitchFamily="2" charset="0"/>
              </a:rPr>
              <a:t> এবং পুরুষ ও নারী একে অপরের</a:t>
            </a:r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IN" sz="3600" b="1" dirty="0" smtClean="0">
                <a:latin typeface="NikoshBAN" pitchFamily="2" charset="0"/>
                <a:cs typeface="NikoshBAN" pitchFamily="2" charset="0"/>
              </a:rPr>
              <a:t>সহায়ক</a:t>
            </a:r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।</a:t>
            </a:r>
            <a:r>
              <a:rPr lang="bn-IN" sz="3600" b="1" dirty="0" smtClean="0">
                <a:latin typeface="NikoshBAN" pitchFamily="2" charset="0"/>
                <a:cs typeface="NikoshBAN" pitchFamily="2" charset="0"/>
              </a:rPr>
              <a:t> জীবন চলার ক্ষেত্রে নারীর </a:t>
            </a:r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সামাজিক ও রাষ্ট্রীয় সহ সকল ক্ষেত্রে</a:t>
            </a:r>
            <a:r>
              <a:rPr lang="bn-BD" sz="36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শরিয়াত স্বীকৃতি অনুসারে </a:t>
            </a:r>
            <a:r>
              <a:rPr lang="bn-IN" sz="3600" b="1" dirty="0" smtClean="0">
                <a:latin typeface="NikoshBAN" pitchFamily="2" charset="0"/>
                <a:cs typeface="NikoshBAN" pitchFamily="2" charset="0"/>
              </a:rPr>
              <a:t>অধিকার </a:t>
            </a:r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পাওয়ার </a:t>
            </a:r>
            <a:r>
              <a:rPr lang="bn-IN" sz="3600" b="1" dirty="0" smtClean="0">
                <a:latin typeface="NikoshBAN" pitchFamily="2" charset="0"/>
                <a:cs typeface="NikoshBAN" pitchFamily="2" charset="0"/>
              </a:rPr>
              <a:t> যথাযথ সুযোগ প্রদান করাকে নারীর প্রতি সন্মানবোধ বলা হয়</a:t>
            </a:r>
            <a:r>
              <a:rPr lang="bn-IN" sz="2400" b="1" dirty="0" smtClean="0">
                <a:latin typeface="NikoshBAN" pitchFamily="2" charset="0"/>
                <a:cs typeface="NikoshBAN" pitchFamily="2" charset="0"/>
              </a:rPr>
              <a:t>।</a:t>
            </a:r>
            <a:endParaRPr lang="en-US" sz="2400" b="1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961" y="1231778"/>
            <a:ext cx="3624278" cy="2622818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9968" y="1231778"/>
            <a:ext cx="2814319" cy="2608702"/>
          </a:xfrm>
          <a:prstGeom prst="rect">
            <a:avLst/>
          </a:prstGeom>
        </p:spPr>
      </p:pic>
      <p:pic>
        <p:nvPicPr>
          <p:cNvPr id="7" name="Picture 6" descr="narir pothisto.jpg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40000" contrast="-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563360" y="1138798"/>
            <a:ext cx="3738880" cy="26107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93632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rizontal Scroll 2"/>
          <p:cNvSpPr/>
          <p:nvPr/>
        </p:nvSpPr>
        <p:spPr>
          <a:xfrm>
            <a:off x="295722" y="4920344"/>
            <a:ext cx="7187117" cy="1265622"/>
          </a:xfrm>
          <a:prstGeom prst="horizontalScroll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bn-BD" sz="3600" b="1" dirty="0" smtClean="0">
                <a:ln w="11430"/>
                <a:solidFill>
                  <a:schemeClr val="tx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নারীর </a:t>
            </a:r>
            <a:r>
              <a:rPr lang="bn-IN" sz="3600" b="1" dirty="0" smtClean="0">
                <a:ln w="11430"/>
                <a:solidFill>
                  <a:schemeClr val="tx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প্রতি সন্মানবোধ কী লিখ </a:t>
            </a:r>
            <a:r>
              <a:rPr lang="bn-BD" sz="3600" b="1" dirty="0" smtClean="0">
                <a:ln w="11430"/>
                <a:solidFill>
                  <a:schemeClr val="tx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endParaRPr lang="en-US" sz="3600" b="1" dirty="0">
              <a:ln w="11430"/>
              <a:solidFill>
                <a:schemeClr val="tx1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88" r="4557" b="39687"/>
          <a:stretch/>
        </p:blipFill>
        <p:spPr>
          <a:xfrm>
            <a:off x="8432800" y="1676401"/>
            <a:ext cx="3523397" cy="3243943"/>
          </a:xfrm>
          <a:prstGeom prst="rect">
            <a:avLst/>
          </a:prstGeom>
          <a:noFill/>
        </p:spPr>
      </p:pic>
      <p:sp>
        <p:nvSpPr>
          <p:cNvPr id="5" name="Flowchart: Terminator 4"/>
          <p:cNvSpPr/>
          <p:nvPr/>
        </p:nvSpPr>
        <p:spPr>
          <a:xfrm>
            <a:off x="3947160" y="274318"/>
            <a:ext cx="3535680" cy="853441"/>
          </a:xfrm>
          <a:prstGeom prst="flowChartTerminator">
            <a:avLst/>
          </a:prstGeom>
          <a:blipFill>
            <a:blip r:embed="rId3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bn-BD" sz="5400" b="1" dirty="0" smtClean="0">
                <a:ln w="11430"/>
                <a:solidFill>
                  <a:schemeClr val="tx1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একক কাজ</a:t>
            </a:r>
            <a:endParaRPr lang="en-US" sz="5400" b="1" dirty="0">
              <a:ln w="11430"/>
              <a:solidFill>
                <a:schemeClr val="tx1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7" name="Picture 2" descr="C:\Users\User\Desktop\20120520-namaj-300-v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76600" y="1676401"/>
            <a:ext cx="2857500" cy="3009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6147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 idx="4294967295"/>
          </p:nvPr>
        </p:nvSpPr>
        <p:spPr>
          <a:xfrm>
            <a:off x="3738880" y="274320"/>
            <a:ext cx="3972560" cy="685800"/>
          </a:xfrm>
          <a:solidFill>
            <a:schemeClr val="accent2">
              <a:lumMod val="60000"/>
              <a:lumOff val="40000"/>
            </a:schemeClr>
          </a:solidFill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bn-BD" sz="4000" b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নারী</a:t>
            </a:r>
            <a:r>
              <a:rPr lang="bn-IN" sz="4000" b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র প্রতি সন্মানবোধ</a:t>
            </a:r>
            <a:r>
              <a:rPr lang="bn-BD" sz="4000" b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endParaRPr lang="en-US" sz="4000" b="1" spc="50" dirty="0">
              <a:ln w="11430"/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28600" y="4419601"/>
            <a:ext cx="11277600" cy="175432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bn-IN" sz="3600" b="1" dirty="0" smtClean="0">
                <a:latin typeface="NikoshBAN" pitchFamily="2" charset="0"/>
                <a:cs typeface="NikoshBAN" pitchFamily="2" charset="0"/>
              </a:rPr>
              <a:t>নারী হিসেবে কাউকে ছোট মনে না করা এবং ঠাট্রা -বিদ্রোপ না করা, সামাজে তাদের অধিকারও সন্মান দান আর তাদের মাল-সম্পদ,ইজ্জত,সন্মানের সংরক্ষণ করা ইত্যাদিকে ও নারীর প্রতি সন্মানবোধ বলা হয়।</a:t>
            </a:r>
            <a:endParaRPr lang="en-US" sz="3600" b="1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8920" y="1112520"/>
            <a:ext cx="3316857" cy="3139440"/>
          </a:xfrm>
          <a:prstGeom prst="rect">
            <a:avLst/>
          </a:prstGeom>
        </p:spPr>
      </p:pic>
      <p:sp>
        <p:nvSpPr>
          <p:cNvPr id="3" name="Multiply 2"/>
          <p:cNvSpPr/>
          <p:nvPr/>
        </p:nvSpPr>
        <p:spPr>
          <a:xfrm>
            <a:off x="2108199" y="1965960"/>
            <a:ext cx="2138297" cy="1691640"/>
          </a:xfrm>
          <a:prstGeom prst="mathMultiply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74" name="Picture 2" descr="C:\Users\ctg\Pictures\67893_0000000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7937" y="1136319"/>
            <a:ext cx="3256663" cy="3016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ctg\Pictures\11217526_107803579574188_3195886906425126152_n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727" t="20462" r="33607"/>
          <a:stretch/>
        </p:blipFill>
        <p:spPr bwMode="auto">
          <a:xfrm>
            <a:off x="5055870" y="1107326"/>
            <a:ext cx="1623060" cy="31446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4757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 tmFilter="0,0; .5, 1; 1, 1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3738880" y="274320"/>
            <a:ext cx="5588000" cy="6858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bn-BD" sz="4000" b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নারী</a:t>
            </a:r>
            <a:r>
              <a:rPr lang="bn-IN" sz="4000" b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র প্রতি সন্মানবোধের গুরুত্ব</a:t>
            </a:r>
            <a:r>
              <a:rPr lang="bn-BD" sz="4000" b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endParaRPr lang="en-US" sz="4000" b="1" spc="50" dirty="0">
              <a:ln w="11430"/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19880" y="4813596"/>
            <a:ext cx="1171956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3600" b="1" dirty="0" smtClean="0">
                <a:latin typeface="NikoshBAN" pitchFamily="2" charset="0"/>
                <a:cs typeface="NikoshBAN" pitchFamily="2" charset="0"/>
              </a:rPr>
              <a:t>সেই সময় নারীদের কোনো মান মর্যাদা ছিলনা । কেবলমাত্র তাদের দ্রব্য সামগ্রী মনে করত, তারা ক্রীতদাসী হিসেবে বাজারে বেচা-কেনা হত।এবং তাদের উপর চালাত অমানষিক নির্যাতন</a:t>
            </a:r>
            <a:r>
              <a:rPr lang="en-US" sz="3600" b="1" dirty="0">
                <a:latin typeface="NikoshBAN" pitchFamily="2" charset="0"/>
                <a:cs typeface="NikoshBAN" pitchFamily="2" charset="0"/>
              </a:rPr>
              <a:t>।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IN" sz="2400" b="1" dirty="0" smtClean="0">
                <a:latin typeface="NikoshBAN" pitchFamily="2" charset="0"/>
                <a:cs typeface="NikoshBAN" pitchFamily="2" charset="0"/>
              </a:rPr>
              <a:t>।</a:t>
            </a:r>
            <a:endParaRPr lang="en-US" sz="24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19880" y="1059360"/>
            <a:ext cx="7587800" cy="58477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marL="457200" indent="-457200">
              <a:buFont typeface="Wingdings" pitchFamily="2" charset="2"/>
              <a:buChar char="q"/>
            </a:pPr>
            <a:r>
              <a:rPr lang="bn-IN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ইসলাম কেবলমাত্র নারীদের প্রতি সর্বোচ্চ সন্মান দিয়েছে ।</a:t>
            </a:r>
            <a:endParaRPr lang="bn-BD" sz="2400" b="1" dirty="0"/>
          </a:p>
        </p:txBody>
      </p:sp>
      <p:sp>
        <p:nvSpPr>
          <p:cNvPr id="5" name="Rectangle 4"/>
          <p:cNvSpPr/>
          <p:nvPr/>
        </p:nvSpPr>
        <p:spPr>
          <a:xfrm>
            <a:off x="382720" y="1392855"/>
            <a:ext cx="8593640" cy="58477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457200" indent="-457200">
              <a:buFont typeface="Wingdings" pitchFamily="2" charset="2"/>
              <a:buChar char="q"/>
            </a:pPr>
            <a:r>
              <a:rPr lang="bn-IN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ইসলাম আবির্ভাবের পূর্বে নারীদের অবস্থা অত্যান্ত শোচনীয় ছিল ।</a:t>
            </a:r>
            <a:endParaRPr lang="bn-BD" sz="2400" b="1" dirty="0"/>
          </a:p>
        </p:txBody>
      </p:sp>
      <p:pic>
        <p:nvPicPr>
          <p:cNvPr id="6" name="Picture 5" descr="Troucher 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1832" y="2039916"/>
            <a:ext cx="3408628" cy="27736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6" descr="Troucher.jpg"/>
          <p:cNvPicPr>
            <a:picLocks noChangeAspect="1"/>
          </p:cNvPicPr>
          <p:nvPr/>
        </p:nvPicPr>
        <p:blipFill rotWithShape="1">
          <a:blip r:embed="rId3"/>
          <a:srcRect t="13511"/>
          <a:stretch/>
        </p:blipFill>
        <p:spPr>
          <a:xfrm>
            <a:off x="4449146" y="2039916"/>
            <a:ext cx="4167467" cy="27736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6613" y="2039916"/>
            <a:ext cx="3447693" cy="277368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115537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 tmFilter="0,0; .5, 1; 1, 1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barn(inVertical)">
                                      <p:cBhvr>
                                        <p:cTn id="4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  <p:bldP spid="4" grpId="0" animBg="1"/>
      <p:bldP spid="4" grpId="1" animBg="1"/>
      <p:bldP spid="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4763</TotalTime>
  <Words>672</Words>
  <Application>Microsoft Office PowerPoint</Application>
  <PresentationFormat>Custom</PresentationFormat>
  <Paragraphs>77</Paragraphs>
  <Slides>22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নারীর প্রতি সন্মানবোধ </vt:lpstr>
      <vt:lpstr>PowerPoint Presentation</vt:lpstr>
      <vt:lpstr>নারীর প্রতি সন্মানবোধ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pc</dc:creator>
  <cp:lastModifiedBy>ctg</cp:lastModifiedBy>
  <cp:revision>427</cp:revision>
  <dcterms:created xsi:type="dcterms:W3CDTF">2013-12-14T06:41:16Z</dcterms:created>
  <dcterms:modified xsi:type="dcterms:W3CDTF">2020-08-26T05:47:01Z</dcterms:modified>
</cp:coreProperties>
</file>