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82" r:id="rId4"/>
    <p:sldId id="284" r:id="rId5"/>
    <p:sldId id="283" r:id="rId6"/>
    <p:sldId id="285" r:id="rId7"/>
    <p:sldId id="280" r:id="rId8"/>
    <p:sldId id="279" r:id="rId9"/>
    <p:sldId id="278" r:id="rId10"/>
    <p:sldId id="276" r:id="rId11"/>
    <p:sldId id="286" r:id="rId12"/>
    <p:sldId id="288" r:id="rId13"/>
    <p:sldId id="28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1B01-6EEC-4DCB-89C2-DD9B58CCC7A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C9C89416-AEBD-40AE-91F9-9825AB56A377}">
      <dgm:prSet phldrT="[Text]" custT="1"/>
      <dgm:spPr/>
      <dgm:t>
        <a:bodyPr/>
        <a:lstStyle/>
        <a:p>
          <a:r>
            <a:rPr lang="en-SG" sz="3600" b="1" dirty="0" err="1">
              <a:solidFill>
                <a:schemeClr val="tx1"/>
              </a:solidFill>
            </a:rPr>
            <a:t>শিখনফল</a:t>
          </a:r>
          <a:r>
            <a:rPr lang="en-SG" sz="3600" b="1" dirty="0">
              <a:solidFill>
                <a:schemeClr val="tx1"/>
              </a:solidFill>
            </a:rPr>
            <a:t> </a:t>
          </a:r>
        </a:p>
      </dgm:t>
    </dgm:pt>
    <dgm:pt modelId="{D732EDB2-869B-42F2-8FE1-4F8576CEE8FC}" type="parTrans" cxnId="{670DF38E-67C4-4FD0-8E15-1EF5D9B56939}">
      <dgm:prSet/>
      <dgm:spPr/>
      <dgm:t>
        <a:bodyPr/>
        <a:lstStyle/>
        <a:p>
          <a:endParaRPr lang="en-SG"/>
        </a:p>
      </dgm:t>
    </dgm:pt>
    <dgm:pt modelId="{13122322-B11D-4F82-A0E3-86D9E0487404}" type="sibTrans" cxnId="{670DF38E-67C4-4FD0-8E15-1EF5D9B56939}">
      <dgm:prSet/>
      <dgm:spPr/>
      <dgm:t>
        <a:bodyPr/>
        <a:lstStyle/>
        <a:p>
          <a:endParaRPr lang="en-SG"/>
        </a:p>
      </dgm:t>
    </dgm:pt>
    <dgm:pt modelId="{90F97B57-22E4-48A6-838F-5F75ECBEE996}">
      <dgm:prSet phldrT="[Text]"/>
      <dgm:spPr/>
      <dgm:t>
        <a:bodyPr/>
        <a:lstStyle/>
        <a:p>
          <a:r>
            <a:rPr lang="en-SG" dirty="0" err="1"/>
            <a:t>তখনকার</a:t>
          </a:r>
          <a:r>
            <a:rPr lang="en-SG" dirty="0"/>
            <a:t> </a:t>
          </a:r>
          <a:r>
            <a:rPr lang="en-SG" dirty="0" err="1"/>
            <a:t>ভারতের</a:t>
          </a:r>
          <a:r>
            <a:rPr lang="en-SG" dirty="0"/>
            <a:t> </a:t>
          </a:r>
          <a:r>
            <a:rPr lang="en-SG" dirty="0" err="1"/>
            <a:t>অবস্থা</a:t>
          </a:r>
          <a:r>
            <a:rPr lang="en-SG" dirty="0"/>
            <a:t> </a:t>
          </a:r>
          <a:r>
            <a:rPr lang="en-SG" dirty="0" err="1"/>
            <a:t>সম্পর্কে</a:t>
          </a:r>
          <a:r>
            <a:rPr lang="en-SG" dirty="0"/>
            <a:t> </a:t>
          </a:r>
          <a:r>
            <a:rPr lang="en-SG" dirty="0" err="1"/>
            <a:t>লিখতে</a:t>
          </a:r>
          <a:r>
            <a:rPr lang="en-SG" dirty="0"/>
            <a:t> </a:t>
          </a:r>
          <a:r>
            <a:rPr lang="en-SG" dirty="0" err="1"/>
            <a:t>পারবে</a:t>
          </a:r>
          <a:r>
            <a:rPr lang="en-SG" dirty="0"/>
            <a:t> </a:t>
          </a:r>
        </a:p>
      </dgm:t>
    </dgm:pt>
    <dgm:pt modelId="{226908EE-1026-4051-AAF2-FE6DF8D42853}" type="parTrans" cxnId="{BEC7837F-8320-4111-BCCA-B96ED49D53B5}">
      <dgm:prSet/>
      <dgm:spPr/>
      <dgm:t>
        <a:bodyPr/>
        <a:lstStyle/>
        <a:p>
          <a:endParaRPr lang="en-SG"/>
        </a:p>
      </dgm:t>
    </dgm:pt>
    <dgm:pt modelId="{3945D325-0CA0-4F0B-B66C-4C60C2C2406A}" type="sibTrans" cxnId="{BEC7837F-8320-4111-BCCA-B96ED49D53B5}">
      <dgm:prSet/>
      <dgm:spPr/>
      <dgm:t>
        <a:bodyPr/>
        <a:lstStyle/>
        <a:p>
          <a:endParaRPr lang="en-SG"/>
        </a:p>
      </dgm:t>
    </dgm:pt>
    <dgm:pt modelId="{75D46957-969D-4858-84AD-4DD7512BFAD1}">
      <dgm:prSet custT="1"/>
      <dgm:spPr/>
      <dgm:t>
        <a:bodyPr/>
        <a:lstStyle/>
        <a:p>
          <a:r>
            <a:rPr lang="en-SG" sz="3200" dirty="0" err="1"/>
            <a:t>ভারতবর্ষে</a:t>
          </a:r>
          <a:r>
            <a:rPr lang="en-SG" sz="3200" dirty="0"/>
            <a:t> </a:t>
          </a:r>
          <a:r>
            <a:rPr lang="en-SG" sz="3200" dirty="0" err="1"/>
            <a:t>ইউরোপীয়দের</a:t>
          </a:r>
          <a:r>
            <a:rPr lang="en-SG" sz="3200" dirty="0"/>
            <a:t> </a:t>
          </a:r>
          <a:r>
            <a:rPr lang="en-SG" sz="3200" dirty="0" err="1"/>
            <a:t>আগমনের</a:t>
          </a:r>
          <a:r>
            <a:rPr lang="en-SG" sz="3200" dirty="0"/>
            <a:t> </a:t>
          </a:r>
          <a:r>
            <a:rPr lang="en-SG" sz="3200" dirty="0" err="1"/>
            <a:t>কারন</a:t>
          </a:r>
          <a:r>
            <a:rPr lang="en-SG" sz="3200" dirty="0"/>
            <a:t> </a:t>
          </a:r>
          <a:r>
            <a:rPr lang="en-SG" sz="3200" dirty="0" err="1"/>
            <a:t>বলতে</a:t>
          </a:r>
          <a:r>
            <a:rPr lang="en-SG" sz="3200" dirty="0"/>
            <a:t> </a:t>
          </a:r>
          <a:r>
            <a:rPr lang="en-SG" sz="3200" dirty="0" err="1"/>
            <a:t>পারবে</a:t>
          </a:r>
          <a:r>
            <a:rPr lang="en-SG" sz="3200" dirty="0"/>
            <a:t> </a:t>
          </a:r>
        </a:p>
      </dgm:t>
    </dgm:pt>
    <dgm:pt modelId="{C1FB7ACE-DABD-4906-AEEF-E20F5F01BBE9}" type="parTrans" cxnId="{E82A927A-254C-41A8-8FC0-5A8B9C6AA9A9}">
      <dgm:prSet/>
      <dgm:spPr/>
      <dgm:t>
        <a:bodyPr/>
        <a:lstStyle/>
        <a:p>
          <a:endParaRPr lang="en-SG"/>
        </a:p>
      </dgm:t>
    </dgm:pt>
    <dgm:pt modelId="{A67B57D6-1253-46DD-AC2C-7741176D2876}" type="sibTrans" cxnId="{E82A927A-254C-41A8-8FC0-5A8B9C6AA9A9}">
      <dgm:prSet/>
      <dgm:spPr/>
      <dgm:t>
        <a:bodyPr/>
        <a:lstStyle/>
        <a:p>
          <a:endParaRPr lang="en-SG"/>
        </a:p>
      </dgm:t>
    </dgm:pt>
    <dgm:pt modelId="{ED70D7B1-A8A9-484D-879B-FE1464404E6E}">
      <dgm:prSet/>
      <dgm:spPr/>
      <dgm:t>
        <a:bodyPr/>
        <a:lstStyle/>
        <a:p>
          <a:r>
            <a:rPr lang="en-SG" dirty="0" err="1"/>
            <a:t>ইউরোপীয়</a:t>
          </a:r>
          <a:r>
            <a:rPr lang="en-SG" dirty="0"/>
            <a:t> </a:t>
          </a:r>
          <a:r>
            <a:rPr lang="en-SG" dirty="0" err="1"/>
            <a:t>কোম্পানিগুলোর</a:t>
          </a:r>
          <a:r>
            <a:rPr lang="en-SG" dirty="0"/>
            <a:t> </a:t>
          </a:r>
          <a:r>
            <a:rPr lang="en-SG" dirty="0" err="1"/>
            <a:t>পরিচয়</a:t>
          </a:r>
          <a:r>
            <a:rPr lang="en-SG" dirty="0"/>
            <a:t> </a:t>
          </a:r>
          <a:r>
            <a:rPr lang="en-SG" dirty="0" err="1"/>
            <a:t>বর্ণনা</a:t>
          </a:r>
          <a:r>
            <a:rPr lang="en-SG" dirty="0"/>
            <a:t> </a:t>
          </a:r>
          <a:r>
            <a:rPr lang="en-SG" dirty="0" err="1"/>
            <a:t>করতে</a:t>
          </a:r>
          <a:r>
            <a:rPr lang="en-SG" dirty="0"/>
            <a:t> </a:t>
          </a:r>
          <a:r>
            <a:rPr lang="en-SG" dirty="0" err="1"/>
            <a:t>পারবে</a:t>
          </a:r>
          <a:r>
            <a:rPr lang="en-SG" dirty="0"/>
            <a:t> </a:t>
          </a:r>
        </a:p>
      </dgm:t>
    </dgm:pt>
    <dgm:pt modelId="{47AD37D3-FC45-49AA-BE0F-1B8BCCE55E25}" type="parTrans" cxnId="{A9ED0DBE-CB1A-4737-8953-8A67C1EC5C25}">
      <dgm:prSet/>
      <dgm:spPr/>
      <dgm:t>
        <a:bodyPr/>
        <a:lstStyle/>
        <a:p>
          <a:endParaRPr lang="en-SG"/>
        </a:p>
      </dgm:t>
    </dgm:pt>
    <dgm:pt modelId="{58475463-793B-49ED-95C0-789C45EBF6CB}" type="sibTrans" cxnId="{A9ED0DBE-CB1A-4737-8953-8A67C1EC5C25}">
      <dgm:prSet/>
      <dgm:spPr/>
      <dgm:t>
        <a:bodyPr/>
        <a:lstStyle/>
        <a:p>
          <a:endParaRPr lang="en-SG"/>
        </a:p>
      </dgm:t>
    </dgm:pt>
    <dgm:pt modelId="{41E6D0F1-748E-4589-8EC4-9D4BEC9B92E3}" type="pres">
      <dgm:prSet presAssocID="{18F31B01-6EEC-4DCB-89C2-DD9B58CCC7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46478E-2CF5-401F-AC44-9A3CBAC6DA0F}" type="pres">
      <dgm:prSet presAssocID="{C9C89416-AEBD-40AE-91F9-9825AB56A377}" presName="centerShape" presStyleLbl="node0" presStyleIdx="0" presStyleCnt="1" custScaleX="120796" custScaleY="120796" custLinFactNeighborX="974" custLinFactNeighborY="4373"/>
      <dgm:spPr/>
    </dgm:pt>
    <dgm:pt modelId="{C2DC327A-8B92-4C73-9955-EF24FE291973}" type="pres">
      <dgm:prSet presAssocID="{C1FB7ACE-DABD-4906-AEEF-E20F5F01BBE9}" presName="parTrans" presStyleLbl="sibTrans2D1" presStyleIdx="0" presStyleCnt="3"/>
      <dgm:spPr/>
    </dgm:pt>
    <dgm:pt modelId="{1689DABA-082D-4FF5-AE9C-21B17593CC2B}" type="pres">
      <dgm:prSet presAssocID="{C1FB7ACE-DABD-4906-AEEF-E20F5F01BBE9}" presName="connectorText" presStyleLbl="sibTrans2D1" presStyleIdx="0" presStyleCnt="3"/>
      <dgm:spPr/>
    </dgm:pt>
    <dgm:pt modelId="{2327ACA3-8D66-4E9F-8EC4-588413CF6163}" type="pres">
      <dgm:prSet presAssocID="{75D46957-969D-4858-84AD-4DD7512BFAD1}" presName="node" presStyleLbl="node1" presStyleIdx="0" presStyleCnt="3" custScaleX="135146" custScaleY="135146" custRadScaleRad="88158" custRadScaleInc="-58398">
        <dgm:presLayoutVars>
          <dgm:bulletEnabled val="1"/>
        </dgm:presLayoutVars>
      </dgm:prSet>
      <dgm:spPr/>
    </dgm:pt>
    <dgm:pt modelId="{1768F207-21F3-4D2E-8FCF-E787771515CB}" type="pres">
      <dgm:prSet presAssocID="{47AD37D3-FC45-49AA-BE0F-1B8BCCE55E25}" presName="parTrans" presStyleLbl="sibTrans2D1" presStyleIdx="1" presStyleCnt="3"/>
      <dgm:spPr/>
    </dgm:pt>
    <dgm:pt modelId="{E2111811-9C39-49D7-9137-1ED1B9C96526}" type="pres">
      <dgm:prSet presAssocID="{47AD37D3-FC45-49AA-BE0F-1B8BCCE55E25}" presName="connectorText" presStyleLbl="sibTrans2D1" presStyleIdx="1" presStyleCnt="3"/>
      <dgm:spPr/>
    </dgm:pt>
    <dgm:pt modelId="{46078B51-B19E-406B-863A-9B39F88761D1}" type="pres">
      <dgm:prSet presAssocID="{ED70D7B1-A8A9-484D-879B-FE1464404E6E}" presName="node" presStyleLbl="node1" presStyleIdx="1" presStyleCnt="3" custScaleX="160526" custScaleY="160526" custRadScaleRad="108067" custRadScaleInc="-48055">
        <dgm:presLayoutVars>
          <dgm:bulletEnabled val="1"/>
        </dgm:presLayoutVars>
      </dgm:prSet>
      <dgm:spPr/>
    </dgm:pt>
    <dgm:pt modelId="{87A68029-0BB4-496F-A9DB-361897B122E3}" type="pres">
      <dgm:prSet presAssocID="{226908EE-1026-4051-AAF2-FE6DF8D42853}" presName="parTrans" presStyleLbl="sibTrans2D1" presStyleIdx="2" presStyleCnt="3"/>
      <dgm:spPr/>
    </dgm:pt>
    <dgm:pt modelId="{CF931A21-E423-4EB4-A883-41A67FBEAE21}" type="pres">
      <dgm:prSet presAssocID="{226908EE-1026-4051-AAF2-FE6DF8D42853}" presName="connectorText" presStyleLbl="sibTrans2D1" presStyleIdx="2" presStyleCnt="3"/>
      <dgm:spPr/>
    </dgm:pt>
    <dgm:pt modelId="{F33BFFE0-3303-4FC3-90F9-8D030672EC15}" type="pres">
      <dgm:prSet presAssocID="{90F97B57-22E4-48A6-838F-5F75ECBEE996}" presName="node" presStyleLbl="node1" presStyleIdx="2" presStyleCnt="3" custScaleX="149613" custScaleY="149613" custRadScaleRad="109337" custRadScaleInc="29923">
        <dgm:presLayoutVars>
          <dgm:bulletEnabled val="1"/>
        </dgm:presLayoutVars>
      </dgm:prSet>
      <dgm:spPr/>
    </dgm:pt>
  </dgm:ptLst>
  <dgm:cxnLst>
    <dgm:cxn modelId="{81F5F907-382E-4442-A145-A45F3DB226D3}" type="presOf" srcId="{18F31B01-6EEC-4DCB-89C2-DD9B58CCC7A4}" destId="{41E6D0F1-748E-4589-8EC4-9D4BEC9B92E3}" srcOrd="0" destOrd="0" presId="urn:microsoft.com/office/officeart/2005/8/layout/radial5"/>
    <dgm:cxn modelId="{F4FBE209-7EE3-4A14-B454-1A3FFA3CEF53}" type="presOf" srcId="{47AD37D3-FC45-49AA-BE0F-1B8BCCE55E25}" destId="{E2111811-9C39-49D7-9137-1ED1B9C96526}" srcOrd="1" destOrd="0" presId="urn:microsoft.com/office/officeart/2005/8/layout/radial5"/>
    <dgm:cxn modelId="{630F6E4C-5624-4F38-B09F-0E5532D63310}" type="presOf" srcId="{C1FB7ACE-DABD-4906-AEEF-E20F5F01BBE9}" destId="{1689DABA-082D-4FF5-AE9C-21B17593CC2B}" srcOrd="1" destOrd="0" presId="urn:microsoft.com/office/officeart/2005/8/layout/radial5"/>
    <dgm:cxn modelId="{804C8C72-5527-4132-A925-7374698E8E73}" type="presOf" srcId="{90F97B57-22E4-48A6-838F-5F75ECBEE996}" destId="{F33BFFE0-3303-4FC3-90F9-8D030672EC15}" srcOrd="0" destOrd="0" presId="urn:microsoft.com/office/officeart/2005/8/layout/radial5"/>
    <dgm:cxn modelId="{6028E275-5562-4C72-9A76-9F90E0AB16DD}" type="presOf" srcId="{47AD37D3-FC45-49AA-BE0F-1B8BCCE55E25}" destId="{1768F207-21F3-4D2E-8FCF-E787771515CB}" srcOrd="0" destOrd="0" presId="urn:microsoft.com/office/officeart/2005/8/layout/radial5"/>
    <dgm:cxn modelId="{B1B94159-BE7F-4604-AE17-C3FB19881034}" type="presOf" srcId="{C1FB7ACE-DABD-4906-AEEF-E20F5F01BBE9}" destId="{C2DC327A-8B92-4C73-9955-EF24FE291973}" srcOrd="0" destOrd="0" presId="urn:microsoft.com/office/officeart/2005/8/layout/radial5"/>
    <dgm:cxn modelId="{E82A927A-254C-41A8-8FC0-5A8B9C6AA9A9}" srcId="{C9C89416-AEBD-40AE-91F9-9825AB56A377}" destId="{75D46957-969D-4858-84AD-4DD7512BFAD1}" srcOrd="0" destOrd="0" parTransId="{C1FB7ACE-DABD-4906-AEEF-E20F5F01BBE9}" sibTransId="{A67B57D6-1253-46DD-AC2C-7741176D2876}"/>
    <dgm:cxn modelId="{BEC7837F-8320-4111-BCCA-B96ED49D53B5}" srcId="{C9C89416-AEBD-40AE-91F9-9825AB56A377}" destId="{90F97B57-22E4-48A6-838F-5F75ECBEE996}" srcOrd="2" destOrd="0" parTransId="{226908EE-1026-4051-AAF2-FE6DF8D42853}" sibTransId="{3945D325-0CA0-4F0B-B66C-4C60C2C2406A}"/>
    <dgm:cxn modelId="{ABD40280-5D70-43C3-8278-9E06BFF90E43}" type="presOf" srcId="{226908EE-1026-4051-AAF2-FE6DF8D42853}" destId="{87A68029-0BB4-496F-A9DB-361897B122E3}" srcOrd="0" destOrd="0" presId="urn:microsoft.com/office/officeart/2005/8/layout/radial5"/>
    <dgm:cxn modelId="{48787984-E6B2-4840-B27B-AFF9FD788274}" type="presOf" srcId="{226908EE-1026-4051-AAF2-FE6DF8D42853}" destId="{CF931A21-E423-4EB4-A883-41A67FBEAE21}" srcOrd="1" destOrd="0" presId="urn:microsoft.com/office/officeart/2005/8/layout/radial5"/>
    <dgm:cxn modelId="{9CB8528A-1F50-400C-A338-89EBD802A0DB}" type="presOf" srcId="{ED70D7B1-A8A9-484D-879B-FE1464404E6E}" destId="{46078B51-B19E-406B-863A-9B39F88761D1}" srcOrd="0" destOrd="0" presId="urn:microsoft.com/office/officeart/2005/8/layout/radial5"/>
    <dgm:cxn modelId="{670DF38E-67C4-4FD0-8E15-1EF5D9B56939}" srcId="{18F31B01-6EEC-4DCB-89C2-DD9B58CCC7A4}" destId="{C9C89416-AEBD-40AE-91F9-9825AB56A377}" srcOrd="0" destOrd="0" parTransId="{D732EDB2-869B-42F2-8FE1-4F8576CEE8FC}" sibTransId="{13122322-B11D-4F82-A0E3-86D9E0487404}"/>
    <dgm:cxn modelId="{A81BF9A0-6071-4EE2-BDD6-DF48C87EC4A0}" type="presOf" srcId="{75D46957-969D-4858-84AD-4DD7512BFAD1}" destId="{2327ACA3-8D66-4E9F-8EC4-588413CF6163}" srcOrd="0" destOrd="0" presId="urn:microsoft.com/office/officeart/2005/8/layout/radial5"/>
    <dgm:cxn modelId="{1824B6AE-B9AC-4AA2-A9F5-28FE4293CA83}" type="presOf" srcId="{C9C89416-AEBD-40AE-91F9-9825AB56A377}" destId="{6546478E-2CF5-401F-AC44-9A3CBAC6DA0F}" srcOrd="0" destOrd="0" presId="urn:microsoft.com/office/officeart/2005/8/layout/radial5"/>
    <dgm:cxn modelId="{A9ED0DBE-CB1A-4737-8953-8A67C1EC5C25}" srcId="{C9C89416-AEBD-40AE-91F9-9825AB56A377}" destId="{ED70D7B1-A8A9-484D-879B-FE1464404E6E}" srcOrd="1" destOrd="0" parTransId="{47AD37D3-FC45-49AA-BE0F-1B8BCCE55E25}" sibTransId="{58475463-793B-49ED-95C0-789C45EBF6CB}"/>
    <dgm:cxn modelId="{A5122678-D3DC-4989-BA61-016F84AE037E}" type="presParOf" srcId="{41E6D0F1-748E-4589-8EC4-9D4BEC9B92E3}" destId="{6546478E-2CF5-401F-AC44-9A3CBAC6DA0F}" srcOrd="0" destOrd="0" presId="urn:microsoft.com/office/officeart/2005/8/layout/radial5"/>
    <dgm:cxn modelId="{0FC700FC-E9D7-4292-AAB4-DE69DADBAE24}" type="presParOf" srcId="{41E6D0F1-748E-4589-8EC4-9D4BEC9B92E3}" destId="{C2DC327A-8B92-4C73-9955-EF24FE291973}" srcOrd="1" destOrd="0" presId="urn:microsoft.com/office/officeart/2005/8/layout/radial5"/>
    <dgm:cxn modelId="{A0EDDD07-6127-44D2-B7C5-56A95C80037F}" type="presParOf" srcId="{C2DC327A-8B92-4C73-9955-EF24FE291973}" destId="{1689DABA-082D-4FF5-AE9C-21B17593CC2B}" srcOrd="0" destOrd="0" presId="urn:microsoft.com/office/officeart/2005/8/layout/radial5"/>
    <dgm:cxn modelId="{6AA28A34-8C69-42DC-90C1-DBB47E8A48FA}" type="presParOf" srcId="{41E6D0F1-748E-4589-8EC4-9D4BEC9B92E3}" destId="{2327ACA3-8D66-4E9F-8EC4-588413CF6163}" srcOrd="2" destOrd="0" presId="urn:microsoft.com/office/officeart/2005/8/layout/radial5"/>
    <dgm:cxn modelId="{CFA63F2D-017E-4C5A-9B6F-A2FA904CDEE9}" type="presParOf" srcId="{41E6D0F1-748E-4589-8EC4-9D4BEC9B92E3}" destId="{1768F207-21F3-4D2E-8FCF-E787771515CB}" srcOrd="3" destOrd="0" presId="urn:microsoft.com/office/officeart/2005/8/layout/radial5"/>
    <dgm:cxn modelId="{B30E2670-BBA1-4527-81BC-2529850E059C}" type="presParOf" srcId="{1768F207-21F3-4D2E-8FCF-E787771515CB}" destId="{E2111811-9C39-49D7-9137-1ED1B9C96526}" srcOrd="0" destOrd="0" presId="urn:microsoft.com/office/officeart/2005/8/layout/radial5"/>
    <dgm:cxn modelId="{43CEEB2C-05E0-4763-B0F1-DF42FA5FA100}" type="presParOf" srcId="{41E6D0F1-748E-4589-8EC4-9D4BEC9B92E3}" destId="{46078B51-B19E-406B-863A-9B39F88761D1}" srcOrd="4" destOrd="0" presId="urn:microsoft.com/office/officeart/2005/8/layout/radial5"/>
    <dgm:cxn modelId="{4C21FF71-A2A2-49AA-8303-5C8CBD32B6D0}" type="presParOf" srcId="{41E6D0F1-748E-4589-8EC4-9D4BEC9B92E3}" destId="{87A68029-0BB4-496F-A9DB-361897B122E3}" srcOrd="5" destOrd="0" presId="urn:microsoft.com/office/officeart/2005/8/layout/radial5"/>
    <dgm:cxn modelId="{1C970D77-91CC-4681-97F8-092903D18B36}" type="presParOf" srcId="{87A68029-0BB4-496F-A9DB-361897B122E3}" destId="{CF931A21-E423-4EB4-A883-41A67FBEAE21}" srcOrd="0" destOrd="0" presId="urn:microsoft.com/office/officeart/2005/8/layout/radial5"/>
    <dgm:cxn modelId="{AF39AD4C-A5BD-40E2-8B14-14D9DA2A615A}" type="presParOf" srcId="{41E6D0F1-748E-4589-8EC4-9D4BEC9B92E3}" destId="{F33BFFE0-3303-4FC3-90F9-8D030672EC1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6478E-2CF5-401F-AC44-9A3CBAC6DA0F}">
      <dsp:nvSpPr>
        <dsp:cNvPr id="0" name=""/>
        <dsp:cNvSpPr/>
      </dsp:nvSpPr>
      <dsp:spPr>
        <a:xfrm>
          <a:off x="4578264" y="2852439"/>
          <a:ext cx="2538449" cy="25384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600" b="1" kern="1200" dirty="0" err="1">
              <a:solidFill>
                <a:schemeClr val="tx1"/>
              </a:solidFill>
            </a:rPr>
            <a:t>শিখনফল</a:t>
          </a:r>
          <a:r>
            <a:rPr lang="en-SG" sz="3600" b="1" kern="1200" dirty="0">
              <a:solidFill>
                <a:schemeClr val="tx1"/>
              </a:solidFill>
            </a:rPr>
            <a:t> </a:t>
          </a:r>
        </a:p>
      </dsp:txBody>
      <dsp:txXfrm>
        <a:off x="4950011" y="3224186"/>
        <a:ext cx="1794955" cy="1794955"/>
      </dsp:txXfrm>
    </dsp:sp>
    <dsp:sp modelId="{C2DC327A-8B92-4C73-9955-EF24FE291973}">
      <dsp:nvSpPr>
        <dsp:cNvPr id="0" name=""/>
        <dsp:cNvSpPr/>
      </dsp:nvSpPr>
      <dsp:spPr>
        <a:xfrm rot="14219763">
          <a:off x="5075839" y="2638281"/>
          <a:ext cx="80431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3100" kern="1200"/>
        </a:p>
      </dsp:txBody>
      <dsp:txXfrm rot="10800000">
        <a:off x="5094475" y="2791296"/>
        <a:ext cx="56302" cy="428693"/>
      </dsp:txXfrm>
    </dsp:sp>
    <dsp:sp modelId="{2327ACA3-8D66-4E9F-8EC4-588413CF6163}">
      <dsp:nvSpPr>
        <dsp:cNvPr id="0" name=""/>
        <dsp:cNvSpPr/>
      </dsp:nvSpPr>
      <dsp:spPr>
        <a:xfrm>
          <a:off x="2880011" y="319117"/>
          <a:ext cx="2840005" cy="28400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/>
            <a:t>ভারতবর্ষে</a:t>
          </a:r>
          <a:r>
            <a:rPr lang="en-SG" sz="3200" kern="1200" dirty="0"/>
            <a:t> </a:t>
          </a:r>
          <a:r>
            <a:rPr lang="en-SG" sz="3200" kern="1200" dirty="0" err="1"/>
            <a:t>ইউরোপীয়দের</a:t>
          </a:r>
          <a:r>
            <a:rPr lang="en-SG" sz="3200" kern="1200" dirty="0"/>
            <a:t> </a:t>
          </a:r>
          <a:r>
            <a:rPr lang="en-SG" sz="3200" kern="1200" dirty="0" err="1"/>
            <a:t>আগমনের</a:t>
          </a:r>
          <a:r>
            <a:rPr lang="en-SG" sz="3200" kern="1200" dirty="0"/>
            <a:t> </a:t>
          </a:r>
          <a:r>
            <a:rPr lang="en-SG" sz="3200" kern="1200" dirty="0" err="1"/>
            <a:t>কারন</a:t>
          </a:r>
          <a:r>
            <a:rPr lang="en-SG" sz="3200" kern="1200" dirty="0"/>
            <a:t> </a:t>
          </a:r>
          <a:r>
            <a:rPr lang="en-SG" sz="3200" kern="1200" dirty="0" err="1"/>
            <a:t>বলতে</a:t>
          </a:r>
          <a:r>
            <a:rPr lang="en-SG" sz="3200" kern="1200" dirty="0"/>
            <a:t> </a:t>
          </a:r>
          <a:r>
            <a:rPr lang="en-SG" sz="3200" kern="1200" dirty="0" err="1"/>
            <a:t>পারবে</a:t>
          </a:r>
          <a:r>
            <a:rPr lang="en-SG" sz="3200" kern="1200" dirty="0"/>
            <a:t> </a:t>
          </a:r>
        </a:p>
      </dsp:txBody>
      <dsp:txXfrm>
        <a:off x="3295920" y="735026"/>
        <a:ext cx="2008187" cy="2008187"/>
      </dsp:txXfrm>
    </dsp:sp>
    <dsp:sp modelId="{1768F207-21F3-4D2E-8FCF-E787771515CB}">
      <dsp:nvSpPr>
        <dsp:cNvPr id="0" name=""/>
        <dsp:cNvSpPr/>
      </dsp:nvSpPr>
      <dsp:spPr>
        <a:xfrm rot="21388196">
          <a:off x="7152340" y="3681086"/>
          <a:ext cx="92012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3100" kern="1200"/>
        </a:p>
      </dsp:txBody>
      <dsp:txXfrm>
        <a:off x="7152366" y="3824833"/>
        <a:ext cx="64408" cy="428693"/>
      </dsp:txXfrm>
    </dsp:sp>
    <dsp:sp modelId="{46078B51-B19E-406B-863A-9B39F88761D1}">
      <dsp:nvSpPr>
        <dsp:cNvPr id="0" name=""/>
        <dsp:cNvSpPr/>
      </dsp:nvSpPr>
      <dsp:spPr>
        <a:xfrm>
          <a:off x="7284385" y="2242298"/>
          <a:ext cx="3373349" cy="33733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500" kern="1200" dirty="0" err="1"/>
            <a:t>ইউরোপীয়</a:t>
          </a:r>
          <a:r>
            <a:rPr lang="en-SG" sz="3500" kern="1200" dirty="0"/>
            <a:t> </a:t>
          </a:r>
          <a:r>
            <a:rPr lang="en-SG" sz="3500" kern="1200" dirty="0" err="1"/>
            <a:t>কোম্পানিগুলোর</a:t>
          </a:r>
          <a:r>
            <a:rPr lang="en-SG" sz="3500" kern="1200" dirty="0"/>
            <a:t> </a:t>
          </a:r>
          <a:r>
            <a:rPr lang="en-SG" sz="3500" kern="1200" dirty="0" err="1"/>
            <a:t>পরিচয়</a:t>
          </a:r>
          <a:r>
            <a:rPr lang="en-SG" sz="3500" kern="1200" dirty="0"/>
            <a:t> </a:t>
          </a:r>
          <a:r>
            <a:rPr lang="en-SG" sz="3500" kern="1200" dirty="0" err="1"/>
            <a:t>বর্ণনা</a:t>
          </a:r>
          <a:r>
            <a:rPr lang="en-SG" sz="3500" kern="1200" dirty="0"/>
            <a:t> </a:t>
          </a:r>
          <a:r>
            <a:rPr lang="en-SG" sz="3500" kern="1200" dirty="0" err="1"/>
            <a:t>করতে</a:t>
          </a:r>
          <a:r>
            <a:rPr lang="en-SG" sz="3500" kern="1200" dirty="0"/>
            <a:t> </a:t>
          </a:r>
          <a:r>
            <a:rPr lang="en-SG" sz="3500" kern="1200" dirty="0" err="1"/>
            <a:t>পারবে</a:t>
          </a:r>
          <a:r>
            <a:rPr lang="en-SG" sz="3500" kern="1200" dirty="0"/>
            <a:t> </a:t>
          </a:r>
        </a:p>
      </dsp:txBody>
      <dsp:txXfrm>
        <a:off x="7778401" y="2736314"/>
        <a:ext cx="2385317" cy="2385317"/>
      </dsp:txXfrm>
    </dsp:sp>
    <dsp:sp modelId="{87A68029-0BB4-496F-A9DB-361897B122E3}">
      <dsp:nvSpPr>
        <dsp:cNvPr id="0" name=""/>
        <dsp:cNvSpPr/>
      </dsp:nvSpPr>
      <dsp:spPr>
        <a:xfrm rot="10358113">
          <a:off x="4297147" y="3951417"/>
          <a:ext cx="207160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3100" kern="1200"/>
        </a:p>
      </dsp:txBody>
      <dsp:txXfrm rot="10800000">
        <a:off x="4359039" y="4090331"/>
        <a:ext cx="145012" cy="428693"/>
      </dsp:txXfrm>
    </dsp:sp>
    <dsp:sp modelId="{F33BFFE0-3303-4FC3-90F9-8D030672EC15}">
      <dsp:nvSpPr>
        <dsp:cNvPr id="0" name=""/>
        <dsp:cNvSpPr/>
      </dsp:nvSpPr>
      <dsp:spPr>
        <a:xfrm>
          <a:off x="1070040" y="2963965"/>
          <a:ext cx="3144019" cy="314401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500" kern="1200" dirty="0" err="1"/>
            <a:t>তখনকার</a:t>
          </a:r>
          <a:r>
            <a:rPr lang="en-SG" sz="3500" kern="1200" dirty="0"/>
            <a:t> </a:t>
          </a:r>
          <a:r>
            <a:rPr lang="en-SG" sz="3500" kern="1200" dirty="0" err="1"/>
            <a:t>ভারতের</a:t>
          </a:r>
          <a:r>
            <a:rPr lang="en-SG" sz="3500" kern="1200" dirty="0"/>
            <a:t> </a:t>
          </a:r>
          <a:r>
            <a:rPr lang="en-SG" sz="3500" kern="1200" dirty="0" err="1"/>
            <a:t>অবস্থা</a:t>
          </a:r>
          <a:r>
            <a:rPr lang="en-SG" sz="3500" kern="1200" dirty="0"/>
            <a:t> </a:t>
          </a:r>
          <a:r>
            <a:rPr lang="en-SG" sz="3500" kern="1200" dirty="0" err="1"/>
            <a:t>সম্পর্কে</a:t>
          </a:r>
          <a:r>
            <a:rPr lang="en-SG" sz="3500" kern="1200" dirty="0"/>
            <a:t> </a:t>
          </a:r>
          <a:r>
            <a:rPr lang="en-SG" sz="3500" kern="1200" dirty="0" err="1"/>
            <a:t>লিখতে</a:t>
          </a:r>
          <a:r>
            <a:rPr lang="en-SG" sz="3500" kern="1200" dirty="0"/>
            <a:t> </a:t>
          </a:r>
          <a:r>
            <a:rPr lang="en-SG" sz="3500" kern="1200" dirty="0" err="1"/>
            <a:t>পারবে</a:t>
          </a:r>
          <a:r>
            <a:rPr lang="en-SG" sz="3500" kern="1200" dirty="0"/>
            <a:t> </a:t>
          </a:r>
        </a:p>
      </dsp:txBody>
      <dsp:txXfrm>
        <a:off x="1530471" y="3424396"/>
        <a:ext cx="2223157" cy="2223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8BD0-8320-421C-8DBF-46D9EBDCC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9F27-ED27-4682-A850-98C2C75AD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F933-B3A5-419F-B636-F6AFBD1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514A-F686-4901-8BB6-C54B337A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A8BC-686F-475C-929D-21784FC0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428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503-D86C-4520-A239-014A501A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3DDC2-36F0-46A0-9454-3EF06B93F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52F9-C7A6-4F59-A516-9F2A440C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20D5-FCE3-4F58-B928-92515CFE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47083-4B92-4CDC-B186-DF521FFC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67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FF402-1012-4A03-AAAD-F79A200EB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B902E-76B8-4331-BD0A-53AC89737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D4D2-AE91-44CE-BD1D-3B24AD2B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2310-9561-4C90-9862-73B6F07A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F9AC-ECDD-4219-98F1-868179AD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46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C9CA-B0C7-4BEA-967F-E478F7A4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4B72-6186-47F4-9104-AF98D60F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675-9274-4B75-981F-42F74658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42F70-EA39-4B57-8EC0-5458E0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B11D4-6F2F-42C1-A3C2-09541A5D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71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A72-73E4-4CF7-9AA5-0457C2CE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9B839-E276-46C1-8455-664F2A9C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D216-7BD7-4A4A-8954-C68C75C8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31A97-3A94-4A58-B45D-DA577713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1D11-0885-465B-87D6-73B7F770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58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A411-E0A3-4B7B-9275-0B7E55B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2A6F-3820-4384-828B-E0CFA2FAD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952C0-3B7E-443C-ADC4-600AFDD38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C8C6-FF24-4D97-A49A-C070F569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A7BE0-60A4-4E53-982C-8BFA8446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9D9BD-569D-4D54-A9AA-243A6C47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42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F8C5-6793-4A60-A26B-96207F10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0E10-7F92-4ECF-AB74-D4EDE659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5A7D7-266B-49D8-AFF7-EBB5E7C8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C058B-012E-44E5-8A78-DC116A039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A220D-D5F7-4112-AAB2-7CFE33C7E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F59BD-D44C-402B-BBE4-7F5012F6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C8447-C2FE-427E-894B-A78139A4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FAF85-302D-4257-A0A4-CC93FBE1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04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0B66-DFF9-4FE8-BC86-17F2EA0A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E8C58-964A-435F-8ECA-A2F6C4E1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2F4AF-2EB4-4E7E-8941-3E6588B6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6896F-2297-4187-833E-2CC6FB1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69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148F4-B392-45B0-9FE3-8B4D205C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E040-4AD8-4532-95DE-7ACE9494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DFD7-096A-47DB-991C-9B621FA0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52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107-4A14-446C-AEEF-FE728574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004A-A8CE-4C75-A881-476B4C1A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D9F58-4DD6-4794-83E5-10C9D1B09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6897-854B-4707-9815-D4F11BEA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68A5-D822-4DA4-B55A-2C5FAC14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66F20-3FC3-4082-A006-DF40388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99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9054-BF99-4541-AFDB-BA576C5F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56852-3B54-4375-8024-F6DF49111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09667-DE1B-4590-8B24-7F818A32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C4402-9B45-4268-96C9-DDE5F907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C0441-075E-45E0-A15F-4FB6A36D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A7CA3-42E5-4AC6-AA73-81713EC6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139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52381-3615-451C-B043-5C879F8A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2B84-095F-4F98-84F3-8C5BDDC4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A703-C644-4F3B-8F2C-F44848077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51BC-B958-4CAB-A5B6-E6B414D27629}" type="datetimeFigureOut">
              <a:rPr lang="en-SG" smtClean="0"/>
              <a:t>26/8/2020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09A-1EF5-4B69-9804-4E6B226DA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C9FB-27CE-445F-81B0-A446CE59D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67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d.abujamal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2.png"/><Relationship Id="rId7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ECE33E-9902-4C96-8049-8A003E751160}"/>
                </a:ext>
              </a:extLst>
            </p:cNvPr>
            <p:cNvSpPr/>
            <p:nvPr/>
          </p:nvSpPr>
          <p:spPr>
            <a:xfrm>
              <a:off x="3024554" y="1195754"/>
              <a:ext cx="6977575" cy="36716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isometricOffAxis1Right"/>
                <a:lightRig rig="threePt" dir="t"/>
              </a:scene3d>
            </a:bodyPr>
            <a:lstStyle/>
            <a:p>
              <a:pPr algn="ctr" rtl="1"/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্থীব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দ,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ভার্চুয়াল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1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64" y="182880"/>
              <a:ext cx="11648048" cy="667512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BE860D-46DC-43BD-AD27-97DD4607C7FD}"/>
              </a:ext>
            </a:extLst>
          </p:cNvPr>
          <p:cNvGrpSpPr/>
          <p:nvPr/>
        </p:nvGrpSpPr>
        <p:grpSpPr>
          <a:xfrm>
            <a:off x="815926" y="429065"/>
            <a:ext cx="8342142" cy="4185138"/>
            <a:chOff x="815926" y="429065"/>
            <a:chExt cx="7957625" cy="279947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23E41C2-A68B-4997-8EC5-B29FE7B93E59}"/>
                </a:ext>
              </a:extLst>
            </p:cNvPr>
            <p:cNvSpPr/>
            <p:nvPr/>
          </p:nvSpPr>
          <p:spPr>
            <a:xfrm>
              <a:off x="815926" y="429065"/>
              <a:ext cx="2771336" cy="71745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i="1" dirty="0" err="1"/>
                <a:t>ডাচ</a:t>
              </a:r>
              <a:r>
                <a:rPr lang="en-SG" sz="4000" i="1" dirty="0"/>
                <a:t> </a:t>
              </a:r>
              <a:r>
                <a:rPr lang="en-SG" sz="4000" i="1" dirty="0" err="1"/>
                <a:t>বা</a:t>
              </a:r>
              <a:r>
                <a:rPr lang="en-SG" sz="4000" i="1" dirty="0"/>
                <a:t> </a:t>
              </a:r>
              <a:r>
                <a:rPr lang="en-SG" sz="4000" i="1" dirty="0" err="1"/>
                <a:t>ওলন্দাজ</a:t>
              </a:r>
              <a:r>
                <a:rPr lang="en-SG" sz="4000" i="1" dirty="0"/>
                <a:t>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4AC98D-C3C5-4135-8D3D-D1437E932BE8}"/>
                </a:ext>
              </a:extLst>
            </p:cNvPr>
            <p:cNvSpPr/>
            <p:nvPr/>
          </p:nvSpPr>
          <p:spPr>
            <a:xfrm>
              <a:off x="1022253" y="1146517"/>
              <a:ext cx="7751298" cy="208201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 err="1">
                  <a:solidFill>
                    <a:schemeClr val="bg1"/>
                  </a:solidFill>
                </a:rPr>
                <a:t>পর্তুগীজদের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পরেই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ডাচদের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আগমন</a:t>
              </a:r>
              <a:r>
                <a:rPr lang="en-SG" sz="2800" b="1" dirty="0">
                  <a:solidFill>
                    <a:schemeClr val="bg1"/>
                  </a:solidFill>
                </a:rPr>
                <a:t>। </a:t>
              </a:r>
              <a:r>
                <a:rPr lang="en-SG" sz="28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বাণিজ্যের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উদ্দেশ্যে</a:t>
              </a:r>
              <a:r>
                <a:rPr lang="en-SG" sz="2800" b="1" dirty="0">
                  <a:solidFill>
                    <a:schemeClr val="bg1"/>
                  </a:solidFill>
                </a:rPr>
                <a:t> ১৬০২ </a:t>
              </a:r>
              <a:r>
                <a:rPr lang="en-SG" sz="28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ডাচরা</a:t>
              </a:r>
              <a:r>
                <a:rPr lang="en-SG" sz="2800" b="1" dirty="0">
                  <a:solidFill>
                    <a:schemeClr val="bg1"/>
                  </a:solidFill>
                </a:rPr>
                <a:t> United East India Company </a:t>
              </a:r>
              <a:r>
                <a:rPr lang="en-SG" sz="2800" b="1" dirty="0" err="1">
                  <a:solidFill>
                    <a:schemeClr val="bg1"/>
                  </a:solidFill>
                </a:rPr>
                <a:t>গঠন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করে</a:t>
              </a:r>
              <a:r>
                <a:rPr lang="en-SG" sz="2800" b="1" dirty="0">
                  <a:solidFill>
                    <a:schemeClr val="bg1"/>
                  </a:solidFill>
                </a:rPr>
                <a:t>। </a:t>
              </a:r>
              <a:r>
                <a:rPr lang="en-SG" sz="2800" b="1" dirty="0" err="1">
                  <a:solidFill>
                    <a:schemeClr val="bg1"/>
                  </a:solidFill>
                </a:rPr>
                <a:t>ইউরোপে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স্পেনের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সাথে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দ্বন্ধ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এবং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বৃটিশ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আধিপত্যের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কারনে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ডাচরা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এদেশে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টিকতে</a:t>
              </a:r>
              <a:r>
                <a:rPr lang="en-SG" sz="2800" b="1" dirty="0">
                  <a:solidFill>
                    <a:schemeClr val="bg1"/>
                  </a:solidFill>
                </a:rPr>
                <a:t> </a:t>
              </a:r>
              <a:r>
                <a:rPr lang="en-SG" sz="2800" b="1" dirty="0" err="1">
                  <a:solidFill>
                    <a:schemeClr val="bg1"/>
                  </a:solidFill>
                </a:rPr>
                <a:t>পারেনি</a:t>
              </a:r>
              <a:r>
                <a:rPr lang="en-SG" sz="2800" b="1" dirty="0">
                  <a:solidFill>
                    <a:schemeClr val="bg1"/>
                  </a:solidFill>
                </a:rPr>
                <a:t>।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775B8-5FA9-42E2-A73D-8E3ED95403DA}"/>
              </a:ext>
            </a:extLst>
          </p:cNvPr>
          <p:cNvGrpSpPr/>
          <p:nvPr/>
        </p:nvGrpSpPr>
        <p:grpSpPr>
          <a:xfrm>
            <a:off x="1032223" y="1174475"/>
            <a:ext cx="8674485" cy="3439728"/>
            <a:chOff x="815926" y="429065"/>
            <a:chExt cx="7957625" cy="27994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52F840-91AD-4E4C-A995-15A08B44F9BE}"/>
                </a:ext>
              </a:extLst>
            </p:cNvPr>
            <p:cNvSpPr/>
            <p:nvPr/>
          </p:nvSpPr>
          <p:spPr>
            <a:xfrm>
              <a:off x="815926" y="429065"/>
              <a:ext cx="2771336" cy="71745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i="1" dirty="0" err="1"/>
                <a:t>দিনেমার</a:t>
              </a:r>
              <a:r>
                <a:rPr lang="en-SG" sz="4000" i="1" dirty="0"/>
                <a:t>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75213B3-F2B0-426D-90B2-506066D91F9A}"/>
                </a:ext>
              </a:extLst>
            </p:cNvPr>
            <p:cNvSpPr/>
            <p:nvPr/>
          </p:nvSpPr>
          <p:spPr>
            <a:xfrm>
              <a:off x="1022253" y="1146517"/>
              <a:ext cx="7751298" cy="208201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b="1" dirty="0" err="1">
                  <a:solidFill>
                    <a:schemeClr val="bg1"/>
                  </a:solidFill>
                </a:rPr>
                <a:t>ডেনমার্কের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অধিবাসীদের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দিনেমার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বলা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হয়</a:t>
              </a:r>
              <a:r>
                <a:rPr lang="en-SG" sz="3200" b="1" dirty="0">
                  <a:solidFill>
                    <a:schemeClr val="bg1"/>
                  </a:solidFill>
                </a:rPr>
                <a:t>। ১৬১৬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বাণিজ্যের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উদ্দেশ্যে</a:t>
              </a:r>
              <a:r>
                <a:rPr lang="en-SG" sz="3200" b="1" dirty="0">
                  <a:solidFill>
                    <a:schemeClr val="bg1"/>
                  </a:solidFill>
                </a:rPr>
                <a:t> Danish East India Company </a:t>
              </a:r>
              <a:r>
                <a:rPr lang="en-SG" sz="3200" b="1" dirty="0" err="1">
                  <a:solidFill>
                    <a:schemeClr val="bg1"/>
                  </a:solidFill>
                </a:rPr>
                <a:t>গঠন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কিন্তু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তারা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ব্যবসায়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সুবিধা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করতে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পেরে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বৃটিশদের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নিকট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বাণিজ্য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কুঠি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বিক্রি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উপমহাদেশ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থেকে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চলে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যায়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5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0" y="253218"/>
              <a:ext cx="11408898" cy="631639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90994-6C3C-4203-BB78-0D5A3D203E28}"/>
              </a:ext>
            </a:extLst>
          </p:cNvPr>
          <p:cNvGrpSpPr/>
          <p:nvPr/>
        </p:nvGrpSpPr>
        <p:grpSpPr>
          <a:xfrm>
            <a:off x="290732" y="429065"/>
            <a:ext cx="9326879" cy="4923693"/>
            <a:chOff x="492370" y="393894"/>
            <a:chExt cx="9326879" cy="49236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B3A47E-4B83-40CF-B1C9-D79E9DBE4FF8}"/>
                </a:ext>
              </a:extLst>
            </p:cNvPr>
            <p:cNvSpPr/>
            <p:nvPr/>
          </p:nvSpPr>
          <p:spPr>
            <a:xfrm>
              <a:off x="492370" y="393894"/>
              <a:ext cx="3334656" cy="126185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i="1" dirty="0" err="1"/>
                <a:t>ইংরেজ</a:t>
              </a:r>
              <a:r>
                <a:rPr lang="en-SG" sz="4000" i="1" dirty="0"/>
                <a:t>-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3FC0944-44FD-4D89-BF58-CE38834D0571}"/>
                </a:ext>
              </a:extLst>
            </p:cNvPr>
            <p:cNvSpPr/>
            <p:nvPr/>
          </p:nvSpPr>
          <p:spPr>
            <a:xfrm>
              <a:off x="492370" y="1655744"/>
              <a:ext cx="9326879" cy="366184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b="1" dirty="0" err="1">
                  <a:solidFill>
                    <a:schemeClr val="bg1"/>
                  </a:solidFill>
                </a:rPr>
                <a:t>বিপুল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ঐশ্বর্যের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লোভে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বাণিজ্যের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উদ্দেশ্যে</a:t>
              </a:r>
              <a:r>
                <a:rPr lang="en-SG" sz="3200" b="1" dirty="0">
                  <a:solidFill>
                    <a:schemeClr val="bg1"/>
                  </a:solidFill>
                </a:rPr>
                <a:t> ১৬০০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বৃটিশ</a:t>
              </a:r>
              <a:r>
                <a:rPr lang="en-SG" sz="3200" b="1" dirty="0">
                  <a:solidFill>
                    <a:schemeClr val="bg1"/>
                  </a:solidFill>
                </a:rPr>
                <a:t> ‘East India Company’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নামে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বণিক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সংঘ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গঠন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হয়</a:t>
              </a:r>
              <a:r>
                <a:rPr lang="en-SG" sz="3200" b="1" dirty="0">
                  <a:solidFill>
                    <a:schemeClr val="bg1"/>
                  </a:solidFill>
                </a:rPr>
                <a:t>। ১৬০৮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ক্যাপ্টেন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উইলিয়াম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হকিন্স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ইংল্যান্ডের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রাজা</a:t>
              </a:r>
              <a:r>
                <a:rPr lang="en-SG" sz="3200" b="1" dirty="0">
                  <a:solidFill>
                    <a:schemeClr val="bg1"/>
                  </a:solidFill>
                </a:rPr>
                <a:t> ১ম </a:t>
              </a:r>
              <a:r>
                <a:rPr lang="en-SG" sz="3200" b="1" dirty="0" err="1">
                  <a:solidFill>
                    <a:schemeClr val="bg1"/>
                  </a:solidFill>
                </a:rPr>
                <a:t>জেমসের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সুপারিশ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নিয়ে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মোগল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সম্রাট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জাহাংগীরের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অনুমতি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নিয়ে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সুরাটে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বাণিজ্য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কুঠি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স্থাপন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করেন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  <a:r>
                <a:rPr lang="en-SG" sz="3200" b="1" dirty="0" err="1">
                  <a:solidFill>
                    <a:schemeClr val="bg1"/>
                  </a:solidFill>
                </a:rPr>
                <a:t>অপরাপর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সকল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ইউরোপীয়দের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তাড়িয়ে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ইঙ্গরেজরা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এদেশে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প্রায়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দুইশত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বছর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শাসন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করেছিল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  <a:r>
                <a:rPr lang="en-SG" sz="3200" b="1" dirty="0" err="1">
                  <a:solidFill>
                    <a:schemeClr val="bg1"/>
                  </a:solidFill>
                </a:rPr>
                <a:t>তাদের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উত্তানের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বিষয়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আমরা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পরবর্তী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ক্লাসে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পড়বো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51739D-A242-4CC1-867B-BDC7D60C0B30}"/>
              </a:ext>
            </a:extLst>
          </p:cNvPr>
          <p:cNvGrpSpPr/>
          <p:nvPr/>
        </p:nvGrpSpPr>
        <p:grpSpPr>
          <a:xfrm>
            <a:off x="391550" y="1641678"/>
            <a:ext cx="9125241" cy="3869501"/>
            <a:chOff x="391550" y="1641678"/>
            <a:chExt cx="9125241" cy="38695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D542606-60DF-43FC-B9C8-0DD13D2C9B83}"/>
                </a:ext>
              </a:extLst>
            </p:cNvPr>
            <p:cNvSpPr/>
            <p:nvPr/>
          </p:nvSpPr>
          <p:spPr>
            <a:xfrm>
              <a:off x="422031" y="1641678"/>
              <a:ext cx="3020991" cy="8815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i="1" dirty="0" err="1"/>
                <a:t>ফরাসি</a:t>
              </a:r>
              <a:r>
                <a:rPr lang="en-SG" sz="4000" i="1" dirty="0"/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CE2A9EE-5EDC-4FB9-B6FC-6C8F1502C61B}"/>
                </a:ext>
              </a:extLst>
            </p:cNvPr>
            <p:cNvSpPr/>
            <p:nvPr/>
          </p:nvSpPr>
          <p:spPr>
            <a:xfrm>
              <a:off x="391550" y="2432807"/>
              <a:ext cx="9125241" cy="307837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en-SG" sz="3200" b="1" dirty="0" err="1">
                  <a:solidFill>
                    <a:schemeClr val="bg1"/>
                  </a:solidFill>
                </a:rPr>
                <a:t>ভারতে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সর্বশেষ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ইউরোপীয়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জাতি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ফরাসি</a:t>
              </a:r>
              <a:r>
                <a:rPr lang="en-SG" sz="3200" b="1" dirty="0">
                  <a:solidFill>
                    <a:schemeClr val="bg1"/>
                  </a:solidFill>
                </a:rPr>
                <a:t>। ১৬৬৪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সম্রাট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চতুর্দশ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লুই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এর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মন্ত্রী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কোলবার্টের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সহযোগীতায়</a:t>
              </a:r>
              <a:r>
                <a:rPr lang="en-SG" sz="3200" b="1" dirty="0">
                  <a:solidFill>
                    <a:schemeClr val="bg1"/>
                  </a:solidFill>
                </a:rPr>
                <a:t> ‘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ইস্ট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ইন্ডিয়া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কোম্পানী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গঠিত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হয়</a:t>
              </a:r>
              <a:r>
                <a:rPr lang="en-SG" sz="3200" b="1" dirty="0">
                  <a:solidFill>
                    <a:schemeClr val="bg1"/>
                  </a:solidFill>
                </a:rPr>
                <a:t>। ১৬৬৮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সালে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ফ্রাসোয়াক্যার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নেতৃত্বে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ফরাসিরা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সুরাটে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বাণিজ্য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কুঠি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স্থাপন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বৃটিশদের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সাথে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কর্ণাটকের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তিনটি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যুদ্ধে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পরাজিত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হয়ে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ফরাসিরা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এদেশ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থেকে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বিতাড়িত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হয়</a:t>
              </a:r>
              <a:r>
                <a:rPr lang="en-SG" sz="3200" b="1" dirty="0">
                  <a:solidFill>
                    <a:schemeClr val="bg1"/>
                  </a:solidFill>
                </a:rPr>
                <a:t>। </a:t>
              </a:r>
              <a:r>
                <a:rPr lang="en-SG" sz="3200" b="1" dirty="0" err="1">
                  <a:solidFill>
                    <a:schemeClr val="bg1"/>
                  </a:solidFill>
                </a:rPr>
                <a:t>ঢাকার</a:t>
              </a:r>
              <a:r>
                <a:rPr lang="en-SG" sz="3200" b="1" dirty="0">
                  <a:solidFill>
                    <a:schemeClr val="bg1"/>
                  </a:solidFill>
                </a:rPr>
                <a:t> ‘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ফরাসগঞ্জ</a:t>
              </a:r>
              <a:r>
                <a:rPr lang="en-SG" sz="3200" b="1" dirty="0">
                  <a:solidFill>
                    <a:schemeClr val="bg1"/>
                  </a:solidFill>
                </a:rPr>
                <a:t>’ </a:t>
              </a:r>
              <a:r>
                <a:rPr lang="en-SG" sz="3200" b="1" dirty="0" err="1">
                  <a:solidFill>
                    <a:schemeClr val="bg1"/>
                  </a:solidFill>
                </a:rPr>
                <a:t>আজও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ফরাসি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স্মৃতি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বহন</a:t>
              </a:r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  <a:r>
                <a:rPr lang="en-SG" sz="3200" b="1" dirty="0" err="1">
                  <a:solidFill>
                    <a:schemeClr val="bg1"/>
                  </a:solidFill>
                </a:rPr>
                <a:t>করে</a:t>
              </a:r>
              <a:endParaRPr lang="en-SG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en-SG" sz="3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D5AACA-8FEB-441C-8582-9C1D996F3347}"/>
              </a:ext>
            </a:extLst>
          </p:cNvPr>
          <p:cNvSpPr/>
          <p:nvPr/>
        </p:nvSpPr>
        <p:spPr>
          <a:xfrm>
            <a:off x="201638" y="2163069"/>
            <a:ext cx="10161562" cy="23282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/>
              <a:t>এছাড়া</a:t>
            </a:r>
            <a:r>
              <a:rPr lang="en-SG" sz="3600" dirty="0"/>
              <a:t> The Swedish East India Company, The Austrian East India Company </a:t>
            </a:r>
            <a:r>
              <a:rPr lang="en-SG" sz="3600" dirty="0" err="1"/>
              <a:t>এবং</a:t>
            </a:r>
            <a:r>
              <a:rPr lang="en-SG" sz="3600" dirty="0"/>
              <a:t> </a:t>
            </a:r>
            <a:r>
              <a:rPr lang="en-SG" sz="3600" dirty="0" err="1"/>
              <a:t>গ্রীসও</a:t>
            </a:r>
            <a:r>
              <a:rPr lang="en-SG" sz="3600" dirty="0"/>
              <a:t> </a:t>
            </a:r>
            <a:r>
              <a:rPr lang="en-SG" sz="3600" dirty="0" err="1"/>
              <a:t>ভারতে</a:t>
            </a:r>
            <a:r>
              <a:rPr lang="en-SG" sz="3600" dirty="0"/>
              <a:t> </a:t>
            </a:r>
            <a:r>
              <a:rPr lang="en-SG" sz="3600" dirty="0" err="1"/>
              <a:t>বাণিজ্যের</a:t>
            </a:r>
            <a:r>
              <a:rPr lang="en-SG" sz="3600" dirty="0"/>
              <a:t> </a:t>
            </a:r>
            <a:r>
              <a:rPr lang="en-SG" sz="3600" dirty="0" err="1"/>
              <a:t>উদ্দেশ্যে</a:t>
            </a:r>
            <a:r>
              <a:rPr lang="en-SG" sz="3600" dirty="0"/>
              <a:t> </a:t>
            </a:r>
            <a:r>
              <a:rPr lang="en-SG" sz="3600" dirty="0" err="1"/>
              <a:t>এসেছিল</a:t>
            </a:r>
            <a:r>
              <a:rPr lang="en-SG" sz="3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34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-38690" y="-519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4" y="206858"/>
              <a:ext cx="11718388" cy="653525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BECE03-1B08-4420-8A6F-2B8ACE6BC989}"/>
              </a:ext>
            </a:extLst>
          </p:cNvPr>
          <p:cNvSpPr/>
          <p:nvPr/>
        </p:nvSpPr>
        <p:spPr>
          <a:xfrm>
            <a:off x="675248" y="102397"/>
            <a:ext cx="3418449" cy="6471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চল</a:t>
            </a:r>
            <a:r>
              <a:rPr lang="en-SG" sz="2800" dirty="0"/>
              <a:t> </a:t>
            </a:r>
            <a:r>
              <a:rPr lang="en-SG" sz="2800" dirty="0" err="1"/>
              <a:t>দেখি</a:t>
            </a:r>
            <a:r>
              <a:rPr lang="en-SG" sz="2800" dirty="0"/>
              <a:t> </a:t>
            </a:r>
            <a:r>
              <a:rPr lang="en-SG" sz="2800" dirty="0" err="1"/>
              <a:t>আমরা</a:t>
            </a:r>
            <a:r>
              <a:rPr lang="en-SG" sz="2800" dirty="0"/>
              <a:t> </a:t>
            </a:r>
            <a:r>
              <a:rPr lang="en-SG" sz="2800" dirty="0" err="1"/>
              <a:t>কি</a:t>
            </a:r>
            <a:r>
              <a:rPr lang="en-SG" sz="2800" dirty="0"/>
              <a:t> </a:t>
            </a:r>
            <a:r>
              <a:rPr lang="en-SG" sz="2800" dirty="0" err="1"/>
              <a:t>পড়েছি</a:t>
            </a:r>
            <a:r>
              <a:rPr lang="en-SG" sz="2800" dirty="0"/>
              <a:t>-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17F977-BD6B-4ACF-9DDA-A6D37E473F50}"/>
              </a:ext>
            </a:extLst>
          </p:cNvPr>
          <p:cNvSpPr/>
          <p:nvPr/>
        </p:nvSpPr>
        <p:spPr>
          <a:xfrm>
            <a:off x="546294" y="864349"/>
            <a:ext cx="4264857" cy="837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১। </a:t>
            </a:r>
            <a:r>
              <a:rPr lang="en-SG" sz="2800" dirty="0" err="1"/>
              <a:t>পর্তুগীজদের</a:t>
            </a:r>
            <a:r>
              <a:rPr lang="en-SG" sz="2800" dirty="0"/>
              <a:t> </a:t>
            </a:r>
            <a:r>
              <a:rPr lang="en-SG" sz="2800" dirty="0" err="1"/>
              <a:t>পর</a:t>
            </a:r>
            <a:r>
              <a:rPr lang="en-SG" sz="2800" dirty="0"/>
              <a:t> </a:t>
            </a:r>
            <a:r>
              <a:rPr lang="en-SG" sz="2800" dirty="0" err="1"/>
              <a:t>কোন</a:t>
            </a:r>
            <a:r>
              <a:rPr lang="en-SG" sz="2800" dirty="0"/>
              <a:t> </a:t>
            </a:r>
            <a:r>
              <a:rPr lang="en-SG" sz="2800" dirty="0" err="1"/>
              <a:t>ইউরোপীয়</a:t>
            </a:r>
            <a:r>
              <a:rPr lang="en-SG" sz="2800" dirty="0"/>
              <a:t> </a:t>
            </a:r>
            <a:r>
              <a:rPr lang="en-SG" sz="2800" dirty="0" err="1"/>
              <a:t>জাতি</a:t>
            </a:r>
            <a:r>
              <a:rPr lang="en-SG" sz="2800" dirty="0"/>
              <a:t> </a:t>
            </a:r>
            <a:r>
              <a:rPr lang="en-SG" sz="2800" dirty="0" err="1"/>
              <a:t>ভারতে</a:t>
            </a:r>
            <a:r>
              <a:rPr lang="en-SG" sz="2800" dirty="0"/>
              <a:t> </a:t>
            </a:r>
            <a:r>
              <a:rPr lang="en-SG" sz="2800" dirty="0" err="1"/>
              <a:t>এসেছিল</a:t>
            </a:r>
            <a:r>
              <a:rPr lang="en-SG" sz="2800" dirty="0"/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1B33C7-9F48-4F61-8E17-8F52A504B331}"/>
              </a:ext>
            </a:extLst>
          </p:cNvPr>
          <p:cNvSpPr/>
          <p:nvPr/>
        </p:nvSpPr>
        <p:spPr>
          <a:xfrm>
            <a:off x="5008099" y="864350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উত্তরঃ</a:t>
            </a:r>
            <a:r>
              <a:rPr lang="en-SG" sz="2800" dirty="0"/>
              <a:t> </a:t>
            </a:r>
            <a:r>
              <a:rPr lang="en-SG" sz="2800" dirty="0" err="1"/>
              <a:t>ডাচ</a:t>
            </a:r>
            <a:r>
              <a:rPr lang="en-SG" sz="2800" dirty="0"/>
              <a:t> </a:t>
            </a:r>
            <a:r>
              <a:rPr lang="en-SG" sz="2800" dirty="0" err="1"/>
              <a:t>বা</a:t>
            </a:r>
            <a:r>
              <a:rPr lang="en-SG" sz="2800" dirty="0"/>
              <a:t> </a:t>
            </a:r>
            <a:r>
              <a:rPr lang="en-SG" sz="2800" dirty="0" err="1"/>
              <a:t>ওলন্দাজ</a:t>
            </a:r>
            <a:r>
              <a:rPr lang="en-SG" sz="2800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DAE2BA-CC87-4E44-817E-1D56CDD4F646}"/>
              </a:ext>
            </a:extLst>
          </p:cNvPr>
          <p:cNvSpPr/>
          <p:nvPr/>
        </p:nvSpPr>
        <p:spPr>
          <a:xfrm>
            <a:off x="599635" y="2179225"/>
            <a:ext cx="4264857" cy="837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২। </a:t>
            </a:r>
            <a:r>
              <a:rPr lang="en-SG" sz="2800" dirty="0" err="1"/>
              <a:t>ফরাসি</a:t>
            </a:r>
            <a:r>
              <a:rPr lang="en-SG" sz="2800" dirty="0"/>
              <a:t> </a:t>
            </a:r>
            <a:r>
              <a:rPr lang="en-SG" sz="2800" dirty="0" err="1"/>
              <a:t>ইস্ট</a:t>
            </a:r>
            <a:r>
              <a:rPr lang="en-SG" sz="2800" dirty="0"/>
              <a:t> </a:t>
            </a:r>
            <a:r>
              <a:rPr lang="en-SG" sz="2800" dirty="0" err="1"/>
              <a:t>ইন্ডিয়া</a:t>
            </a:r>
            <a:r>
              <a:rPr lang="en-SG" sz="2800" dirty="0"/>
              <a:t> </a:t>
            </a:r>
            <a:r>
              <a:rPr lang="en-SG" sz="2800" dirty="0" err="1"/>
              <a:t>কোম্পানী</a:t>
            </a:r>
            <a:r>
              <a:rPr lang="en-SG" sz="2800" dirty="0"/>
              <a:t> </a:t>
            </a:r>
            <a:r>
              <a:rPr lang="en-SG" sz="2800" dirty="0" err="1"/>
              <a:t>কত</a:t>
            </a:r>
            <a:r>
              <a:rPr lang="en-SG" sz="2800" dirty="0"/>
              <a:t> </a:t>
            </a:r>
            <a:r>
              <a:rPr lang="en-SG" sz="2800" dirty="0" err="1"/>
              <a:t>সালে</a:t>
            </a:r>
            <a:r>
              <a:rPr lang="en-SG" sz="2800" dirty="0"/>
              <a:t> </a:t>
            </a:r>
            <a:r>
              <a:rPr lang="en-SG" sz="2800" dirty="0" err="1"/>
              <a:t>গঠিত</a:t>
            </a:r>
            <a:r>
              <a:rPr lang="en-SG" sz="2800" dirty="0"/>
              <a:t> </a:t>
            </a:r>
            <a:r>
              <a:rPr lang="en-SG" sz="2800" dirty="0" err="1"/>
              <a:t>হয়েছিল</a:t>
            </a:r>
            <a:r>
              <a:rPr lang="en-SG" sz="2800" dirty="0"/>
              <a:t>?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32D145-13F5-438D-A64D-EE87EFD6119F}"/>
              </a:ext>
            </a:extLst>
          </p:cNvPr>
          <p:cNvSpPr/>
          <p:nvPr/>
        </p:nvSpPr>
        <p:spPr>
          <a:xfrm>
            <a:off x="596123" y="1654903"/>
            <a:ext cx="4264857" cy="837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৩। </a:t>
            </a:r>
            <a:r>
              <a:rPr lang="en-SG" sz="2800" dirty="0" err="1"/>
              <a:t>উত্তমাশা</a:t>
            </a:r>
            <a:r>
              <a:rPr lang="en-SG" sz="2800" dirty="0"/>
              <a:t> </a:t>
            </a:r>
            <a:r>
              <a:rPr lang="en-SG" sz="2800" dirty="0" err="1"/>
              <a:t>অন্তরীপ</a:t>
            </a:r>
            <a:r>
              <a:rPr lang="en-SG" sz="2800" dirty="0"/>
              <a:t> </a:t>
            </a:r>
            <a:r>
              <a:rPr lang="en-SG" sz="2800" dirty="0" err="1"/>
              <a:t>কত</a:t>
            </a:r>
            <a:r>
              <a:rPr lang="en-SG" sz="2800" dirty="0"/>
              <a:t> </a:t>
            </a:r>
            <a:r>
              <a:rPr lang="en-SG" sz="2800" dirty="0" err="1"/>
              <a:t>সালে</a:t>
            </a:r>
            <a:r>
              <a:rPr lang="en-SG" sz="2800" dirty="0"/>
              <a:t> </a:t>
            </a:r>
            <a:r>
              <a:rPr lang="en-SG" sz="2800" dirty="0" err="1"/>
              <a:t>আবিষ্কৃত</a:t>
            </a:r>
            <a:r>
              <a:rPr lang="en-SG" sz="2800" dirty="0"/>
              <a:t> </a:t>
            </a:r>
            <a:r>
              <a:rPr lang="en-SG" sz="2800" dirty="0" err="1"/>
              <a:t>হয়েছিল</a:t>
            </a:r>
            <a:r>
              <a:rPr lang="en-SG" sz="2800" dirty="0"/>
              <a:t>?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9C0820-59D7-4A93-AE6C-5D2174968A84}"/>
              </a:ext>
            </a:extLst>
          </p:cNvPr>
          <p:cNvSpPr/>
          <p:nvPr/>
        </p:nvSpPr>
        <p:spPr>
          <a:xfrm>
            <a:off x="553318" y="2699602"/>
            <a:ext cx="4264857" cy="837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৪। </a:t>
            </a:r>
            <a:r>
              <a:rPr lang="en-SG" sz="2800" dirty="0" err="1"/>
              <a:t>কোন</a:t>
            </a:r>
            <a:r>
              <a:rPr lang="en-SG" sz="2800" dirty="0"/>
              <a:t> </a:t>
            </a:r>
            <a:r>
              <a:rPr lang="en-SG" sz="2800" dirty="0" err="1"/>
              <a:t>ইউরোপীয়</a:t>
            </a:r>
            <a:r>
              <a:rPr lang="en-SG" sz="2800" dirty="0"/>
              <a:t> </a:t>
            </a:r>
            <a:r>
              <a:rPr lang="en-SG" sz="2800" dirty="0" err="1"/>
              <a:t>জাতি</a:t>
            </a:r>
            <a:r>
              <a:rPr lang="en-SG" sz="2800" dirty="0"/>
              <a:t> </a:t>
            </a:r>
            <a:r>
              <a:rPr lang="en-SG" sz="2800" dirty="0" err="1"/>
              <a:t>সর্বশেষ</a:t>
            </a:r>
            <a:r>
              <a:rPr lang="en-SG" sz="2800" dirty="0"/>
              <a:t> </a:t>
            </a:r>
            <a:r>
              <a:rPr lang="en-SG" sz="2800" dirty="0" err="1"/>
              <a:t>ভারতে</a:t>
            </a:r>
            <a:r>
              <a:rPr lang="en-SG" sz="2800" dirty="0"/>
              <a:t> </a:t>
            </a:r>
            <a:r>
              <a:rPr lang="en-SG" sz="2800" dirty="0" err="1"/>
              <a:t>এসেছিল</a:t>
            </a:r>
            <a:r>
              <a:rPr lang="en-SG" sz="2800" dirty="0"/>
              <a:t>?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46DCE5-C121-4E95-B44E-9F27A26C203D}"/>
              </a:ext>
            </a:extLst>
          </p:cNvPr>
          <p:cNvSpPr/>
          <p:nvPr/>
        </p:nvSpPr>
        <p:spPr>
          <a:xfrm>
            <a:off x="596122" y="3723832"/>
            <a:ext cx="4264857" cy="837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৫। ‘</a:t>
            </a:r>
            <a:r>
              <a:rPr lang="en-SG" sz="2800" dirty="0" err="1"/>
              <a:t>আলবুকার্ক</a:t>
            </a:r>
            <a:r>
              <a:rPr lang="en-SG" sz="2800" dirty="0"/>
              <a:t>’ </a:t>
            </a:r>
            <a:r>
              <a:rPr lang="en-SG" sz="2800" dirty="0" err="1"/>
              <a:t>কোন</a:t>
            </a:r>
            <a:r>
              <a:rPr lang="en-SG" sz="2800" dirty="0"/>
              <a:t> </a:t>
            </a:r>
            <a:r>
              <a:rPr lang="en-SG" sz="2800" dirty="0" err="1"/>
              <a:t>দেশের</a:t>
            </a:r>
            <a:r>
              <a:rPr lang="en-SG" sz="2800" dirty="0"/>
              <a:t> </a:t>
            </a:r>
            <a:r>
              <a:rPr lang="en-SG" sz="2800" dirty="0" err="1"/>
              <a:t>অধিবাসী</a:t>
            </a:r>
            <a:r>
              <a:rPr lang="en-SG" sz="2800" dirty="0"/>
              <a:t>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21CACD-A96C-4E8F-9410-0DF004DBEEDB}"/>
              </a:ext>
            </a:extLst>
          </p:cNvPr>
          <p:cNvSpPr/>
          <p:nvPr/>
        </p:nvSpPr>
        <p:spPr>
          <a:xfrm>
            <a:off x="5008099" y="2122187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উত্তরঃ</a:t>
            </a:r>
            <a:r>
              <a:rPr lang="en-SG" sz="2800" dirty="0"/>
              <a:t> ১৬৬৪ </a:t>
            </a:r>
            <a:r>
              <a:rPr lang="en-SG" sz="2800" dirty="0" err="1"/>
              <a:t>সালে</a:t>
            </a:r>
            <a:r>
              <a:rPr lang="en-SG" sz="28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5E77ED-1FBD-4776-8B1C-1CE3AEEAAAB4}"/>
              </a:ext>
            </a:extLst>
          </p:cNvPr>
          <p:cNvSpPr/>
          <p:nvPr/>
        </p:nvSpPr>
        <p:spPr>
          <a:xfrm>
            <a:off x="4974683" y="2689342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উত্তরঃ</a:t>
            </a:r>
            <a:r>
              <a:rPr lang="en-SG" sz="2800" dirty="0"/>
              <a:t> </a:t>
            </a:r>
            <a:r>
              <a:rPr lang="en-SG" sz="2800" dirty="0" err="1"/>
              <a:t>ফরাসি</a:t>
            </a:r>
            <a:r>
              <a:rPr lang="en-SG" sz="2800" dirty="0"/>
              <a:t>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C0573-D342-48F2-8F2A-55B76E931F53}"/>
              </a:ext>
            </a:extLst>
          </p:cNvPr>
          <p:cNvSpPr/>
          <p:nvPr/>
        </p:nvSpPr>
        <p:spPr>
          <a:xfrm>
            <a:off x="5008099" y="3718703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উত্তরঃ</a:t>
            </a:r>
            <a:r>
              <a:rPr lang="en-SG" sz="2800" dirty="0"/>
              <a:t> </a:t>
            </a:r>
            <a:r>
              <a:rPr lang="en-SG" sz="2800" dirty="0" err="1"/>
              <a:t>পর্তুগীজ</a:t>
            </a:r>
            <a:r>
              <a:rPr lang="en-SG" sz="2800" dirty="0"/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E555E0-4621-482A-B47F-DF0E6BD64012}"/>
              </a:ext>
            </a:extLst>
          </p:cNvPr>
          <p:cNvSpPr/>
          <p:nvPr/>
        </p:nvSpPr>
        <p:spPr>
          <a:xfrm>
            <a:off x="4910809" y="1734087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উত্তরঃ</a:t>
            </a:r>
            <a:r>
              <a:rPr lang="en-SG" sz="2800" dirty="0"/>
              <a:t> ১৪৮৭ </a:t>
            </a:r>
            <a:r>
              <a:rPr lang="en-SG" sz="2800" dirty="0" err="1"/>
              <a:t>সালে</a:t>
            </a:r>
            <a:r>
              <a:rPr lang="en-SG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06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EE09FA-BD6A-4287-B0C2-CF5212510F08}"/>
              </a:ext>
            </a:extLst>
          </p:cNvPr>
          <p:cNvSpPr/>
          <p:nvPr/>
        </p:nvSpPr>
        <p:spPr>
          <a:xfrm>
            <a:off x="3108961" y="850283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বাড়ির</a:t>
            </a:r>
            <a:r>
              <a:rPr lang="en-SG" sz="2800" dirty="0"/>
              <a:t> </a:t>
            </a:r>
            <a:r>
              <a:rPr lang="en-SG" sz="2800" dirty="0" err="1"/>
              <a:t>কাজ</a:t>
            </a:r>
            <a:r>
              <a:rPr lang="en-SG" sz="2800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76DCDE-3507-4655-9C24-2B6F99953CF7}"/>
              </a:ext>
            </a:extLst>
          </p:cNvPr>
          <p:cNvSpPr/>
          <p:nvPr/>
        </p:nvSpPr>
        <p:spPr>
          <a:xfrm>
            <a:off x="3003452" y="2546251"/>
            <a:ext cx="6668086" cy="1871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/>
              <a:t>উপমহাদেশে</a:t>
            </a:r>
            <a:r>
              <a:rPr lang="en-SG" sz="4000" dirty="0"/>
              <a:t> </a:t>
            </a:r>
            <a:r>
              <a:rPr lang="en-SG" sz="4000" dirty="0" err="1"/>
              <a:t>ইউরোপীয়দের</a:t>
            </a:r>
            <a:r>
              <a:rPr lang="en-SG" sz="4000" dirty="0"/>
              <a:t> </a:t>
            </a:r>
            <a:r>
              <a:rPr lang="en-SG" sz="4000" dirty="0" err="1"/>
              <a:t>আগমনের</a:t>
            </a:r>
            <a:r>
              <a:rPr lang="en-SG" sz="4000" dirty="0"/>
              <a:t> </a:t>
            </a:r>
            <a:r>
              <a:rPr lang="en-SG" sz="4000" dirty="0" err="1"/>
              <a:t>করণ</a:t>
            </a:r>
            <a:r>
              <a:rPr lang="en-SG" sz="4000" dirty="0"/>
              <a:t> </a:t>
            </a:r>
            <a:r>
              <a:rPr lang="en-SG" sz="4000" dirty="0" err="1"/>
              <a:t>এবং</a:t>
            </a:r>
            <a:r>
              <a:rPr lang="en-SG" sz="4000" dirty="0"/>
              <a:t> </a:t>
            </a:r>
            <a:r>
              <a:rPr lang="en-SG" sz="4000" dirty="0" err="1"/>
              <a:t>এতে</a:t>
            </a:r>
            <a:r>
              <a:rPr lang="en-SG" sz="4000" dirty="0"/>
              <a:t> </a:t>
            </a:r>
            <a:r>
              <a:rPr lang="en-SG" sz="4000" dirty="0" err="1"/>
              <a:t>পর্তুগীজদের</a:t>
            </a:r>
            <a:r>
              <a:rPr lang="en-SG" sz="4000" dirty="0"/>
              <a:t> </a:t>
            </a:r>
            <a:r>
              <a:rPr lang="en-SG" sz="4000" dirty="0" err="1"/>
              <a:t>অবদান</a:t>
            </a:r>
            <a:r>
              <a:rPr lang="en-SG" sz="4000" dirty="0"/>
              <a:t> </a:t>
            </a:r>
            <a:r>
              <a:rPr lang="en-SG" sz="4000" dirty="0" err="1"/>
              <a:t>বর্ণনা</a:t>
            </a:r>
            <a:r>
              <a:rPr lang="en-SG" sz="4000" dirty="0"/>
              <a:t> </a:t>
            </a:r>
            <a:r>
              <a:rPr lang="en-SG" sz="4000" dirty="0" err="1"/>
              <a:t>কর</a:t>
            </a:r>
            <a:r>
              <a:rPr lang="en-SG" sz="4000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1725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55B87-5A0F-4EE3-8B82-EDC69CB13B4E}"/>
              </a:ext>
            </a:extLst>
          </p:cNvPr>
          <p:cNvSpPr/>
          <p:nvPr/>
        </p:nvSpPr>
        <p:spPr>
          <a:xfrm>
            <a:off x="3472375" y="1156660"/>
            <a:ext cx="5542671" cy="46501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7200" dirty="0" err="1"/>
              <a:t>ধন্যবাদ</a:t>
            </a:r>
            <a:r>
              <a:rPr lang="en-SG" sz="7200" dirty="0"/>
              <a:t>। </a:t>
            </a:r>
            <a:r>
              <a:rPr lang="en-SG" sz="7200" dirty="0" err="1"/>
              <a:t>আমরা</a:t>
            </a:r>
            <a:r>
              <a:rPr lang="en-SG" sz="7200" dirty="0"/>
              <a:t> </a:t>
            </a:r>
            <a:r>
              <a:rPr lang="en-SG" sz="7200" dirty="0" err="1"/>
              <a:t>সকলেই</a:t>
            </a:r>
            <a:r>
              <a:rPr lang="en-SG" sz="7200" dirty="0"/>
              <a:t> </a:t>
            </a:r>
            <a:r>
              <a:rPr lang="en-SG" sz="7200" dirty="0" err="1"/>
              <a:t>ঘরে</a:t>
            </a:r>
            <a:r>
              <a:rPr lang="en-SG" sz="7200" dirty="0"/>
              <a:t> </a:t>
            </a:r>
            <a:r>
              <a:rPr lang="en-SG" sz="7200" dirty="0" err="1"/>
              <a:t>থাকি</a:t>
            </a:r>
            <a:r>
              <a:rPr lang="en-SG" sz="7200" dirty="0"/>
              <a:t>, </a:t>
            </a:r>
            <a:r>
              <a:rPr lang="en-SG" sz="7200" dirty="0" err="1"/>
              <a:t>সুস্থ</a:t>
            </a:r>
            <a:r>
              <a:rPr lang="en-SG" sz="7200" dirty="0"/>
              <a:t> </a:t>
            </a:r>
            <a:r>
              <a:rPr lang="en-SG" sz="7200" dirty="0" err="1"/>
              <a:t>থাকি</a:t>
            </a:r>
            <a:r>
              <a:rPr lang="en-SG" sz="7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3751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F0AC51B-B7E7-4F25-8848-ACAD2B691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14" y="720967"/>
            <a:ext cx="4760578" cy="5521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166909-D0C3-4098-8292-18A2C73F7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18" y="720968"/>
            <a:ext cx="4430310" cy="5521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6F40F4-C795-4948-B891-A2998A95A5CC}"/>
              </a:ext>
            </a:extLst>
          </p:cNvPr>
          <p:cNvSpPr txBox="1"/>
          <p:nvPr/>
        </p:nvSpPr>
        <p:spPr>
          <a:xfrm>
            <a:off x="2124222" y="1420838"/>
            <a:ext cx="360132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SG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SG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SG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১.১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53FEE-EAD4-40E7-8C15-AB9AE6D77943}"/>
              </a:ext>
            </a:extLst>
          </p:cNvPr>
          <p:cNvSpPr txBox="1"/>
          <p:nvPr/>
        </p:nvSpPr>
        <p:spPr>
          <a:xfrm>
            <a:off x="6884800" y="1445456"/>
            <a:ext cx="349715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</a:p>
          <a:p>
            <a:pPr algn="ctr"/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endParaRPr lang="en-SG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স)</a:t>
            </a:r>
          </a:p>
          <a:p>
            <a:pPr algn="ctr"/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০১৭১৬৪৩২৩৭৭</a:t>
            </a:r>
          </a:p>
          <a:p>
            <a:pPr algn="ctr"/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md.abujamal@gmail.com</a:t>
            </a:r>
            <a:r>
              <a:rPr lang="en-SG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5" y="267286"/>
              <a:ext cx="11183815" cy="628825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DB47668-98CF-4177-854C-15A8AFE6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57" y="1401240"/>
            <a:ext cx="3589165" cy="25406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ACEE83E-AA4F-4E3A-94AF-B16BF6134318}"/>
              </a:ext>
            </a:extLst>
          </p:cNvPr>
          <p:cNvGrpSpPr/>
          <p:nvPr/>
        </p:nvGrpSpPr>
        <p:grpSpPr>
          <a:xfrm>
            <a:off x="631340" y="1069623"/>
            <a:ext cx="9111834" cy="5199696"/>
            <a:chOff x="4176712" y="1771426"/>
            <a:chExt cx="7300698" cy="4166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71BC7D-6E90-4BD7-95A1-E53393B42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9977" y="1771426"/>
              <a:ext cx="3407433" cy="23386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BAFC31-7759-4321-9B8A-7E7CF52A4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712" y="3194392"/>
              <a:ext cx="3838575" cy="27432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2E75E-C30F-4E18-8621-E0D8B7E9B9DE}"/>
              </a:ext>
            </a:extLst>
          </p:cNvPr>
          <p:cNvGrpSpPr/>
          <p:nvPr/>
        </p:nvGrpSpPr>
        <p:grpSpPr>
          <a:xfrm>
            <a:off x="1485628" y="267286"/>
            <a:ext cx="5682592" cy="6132087"/>
            <a:chOff x="1295507" y="374220"/>
            <a:chExt cx="2876550" cy="61320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333111-CD3D-42E8-BAC4-7B7C8C74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07" y="374220"/>
              <a:ext cx="2876550" cy="15906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D97C90-9120-45D5-AEA7-0EB2FB6C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890" y="1989173"/>
              <a:ext cx="2770089" cy="4517134"/>
            </a:xfrm>
            <a:prstGeom prst="rect">
              <a:avLst/>
            </a:prstGeom>
          </p:spPr>
        </p:pic>
      </p:grpSp>
      <p:sp>
        <p:nvSpPr>
          <p:cNvPr id="20" name="Plaque 19">
            <a:extLst>
              <a:ext uri="{FF2B5EF4-FFF2-40B4-BE49-F238E27FC236}">
                <a16:creationId xmlns:a16="http://schemas.microsoft.com/office/drawing/2014/main" id="{FE7DE163-C3CD-4EE2-8D86-78FF90302ECF}"/>
              </a:ext>
            </a:extLst>
          </p:cNvPr>
          <p:cNvSpPr/>
          <p:nvPr/>
        </p:nvSpPr>
        <p:spPr>
          <a:xfrm>
            <a:off x="2518118" y="800459"/>
            <a:ext cx="8188254" cy="654378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422031" y="534572"/>
              <a:ext cx="11240086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EF29BA-4AC9-430B-A585-0A9D763D8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1" y="1130410"/>
            <a:ext cx="6260123" cy="4403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706CE0-6FE6-418E-9BD1-2F08E0E13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59" y="1071870"/>
            <a:ext cx="2445555" cy="4520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D1891-B1CB-4BD9-A89F-7E1DDF9F9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58" y="1473874"/>
            <a:ext cx="3733057" cy="311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90B05B-0DC2-4BE0-BBE9-405D956F0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82" y="1071868"/>
            <a:ext cx="2756889" cy="344268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A81076-1217-427E-A6FB-5419529F4BF5}"/>
              </a:ext>
            </a:extLst>
          </p:cNvPr>
          <p:cNvSpPr/>
          <p:nvPr/>
        </p:nvSpPr>
        <p:spPr>
          <a:xfrm>
            <a:off x="1237957" y="5592443"/>
            <a:ext cx="5064369" cy="654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পর্তুগীজ</a:t>
            </a:r>
            <a:r>
              <a:rPr lang="en-US" sz="3600" dirty="0"/>
              <a:t> </a:t>
            </a:r>
            <a:r>
              <a:rPr lang="en-US" sz="3600" dirty="0" err="1"/>
              <a:t>নাবিক</a:t>
            </a:r>
            <a:r>
              <a:rPr lang="en-US" sz="3600" dirty="0"/>
              <a:t> </a:t>
            </a:r>
            <a:r>
              <a:rPr lang="en-US" sz="3600" dirty="0" err="1"/>
              <a:t>ভাস্কো-দা</a:t>
            </a:r>
            <a:r>
              <a:rPr lang="en-US" sz="3600" dirty="0"/>
              <a:t> </a:t>
            </a:r>
            <a:r>
              <a:rPr lang="en-US" sz="3600" dirty="0" err="1"/>
              <a:t>গামা</a:t>
            </a:r>
            <a:r>
              <a:rPr lang="en-US" sz="3600" dirty="0"/>
              <a:t> </a:t>
            </a:r>
            <a:endParaRPr lang="en-SG" sz="3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C3FCE5-65BA-4916-A48F-23319922E62B}"/>
              </a:ext>
            </a:extLst>
          </p:cNvPr>
          <p:cNvSpPr/>
          <p:nvPr/>
        </p:nvSpPr>
        <p:spPr>
          <a:xfrm>
            <a:off x="7415582" y="5592443"/>
            <a:ext cx="3459358" cy="654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পর্তুগীজ</a:t>
            </a:r>
            <a:r>
              <a:rPr lang="en-US" sz="2800" dirty="0"/>
              <a:t> </a:t>
            </a:r>
            <a:r>
              <a:rPr lang="en-US" sz="2800" dirty="0" err="1"/>
              <a:t>শাসনকর্তা</a:t>
            </a:r>
            <a:r>
              <a:rPr lang="en-US" sz="2800" dirty="0"/>
              <a:t> </a:t>
            </a:r>
            <a:r>
              <a:rPr lang="en-US" sz="2800" dirty="0" err="1"/>
              <a:t>আলবুকার্ক</a:t>
            </a:r>
            <a:endParaRPr lang="en-SG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1DE4C1-DC43-4C80-9AFA-A202E7C3FA42}"/>
              </a:ext>
            </a:extLst>
          </p:cNvPr>
          <p:cNvSpPr/>
          <p:nvPr/>
        </p:nvSpPr>
        <p:spPr>
          <a:xfrm>
            <a:off x="5418831" y="4558632"/>
            <a:ext cx="3459358" cy="654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বাংলায়</a:t>
            </a:r>
            <a:r>
              <a:rPr lang="en-US" sz="2800" dirty="0"/>
              <a:t> </a:t>
            </a:r>
            <a:r>
              <a:rPr lang="en-US" sz="2800" dirty="0" err="1"/>
              <a:t>ওলন্দাজ</a:t>
            </a:r>
            <a:r>
              <a:rPr lang="en-US" sz="2800" dirty="0"/>
              <a:t> </a:t>
            </a:r>
            <a:r>
              <a:rPr lang="en-US" sz="2800" dirty="0" err="1"/>
              <a:t>নাবিক</a:t>
            </a:r>
            <a:r>
              <a:rPr lang="en-US" sz="2800" dirty="0"/>
              <a:t> </a:t>
            </a:r>
            <a:endParaRPr lang="en-SG" sz="2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C4DBCE-D6D5-4FB1-B62F-A674FDD40526}"/>
              </a:ext>
            </a:extLst>
          </p:cNvPr>
          <p:cNvSpPr/>
          <p:nvPr/>
        </p:nvSpPr>
        <p:spPr>
          <a:xfrm>
            <a:off x="1183636" y="4464949"/>
            <a:ext cx="3459358" cy="654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বাংলায়</a:t>
            </a:r>
            <a:r>
              <a:rPr lang="en-US" sz="2800" dirty="0"/>
              <a:t> </a:t>
            </a:r>
            <a:r>
              <a:rPr lang="en-US" sz="2800" dirty="0" err="1"/>
              <a:t>দিনেমার</a:t>
            </a:r>
            <a:r>
              <a:rPr lang="en-US" sz="2800" dirty="0"/>
              <a:t> </a:t>
            </a:r>
            <a:r>
              <a:rPr lang="en-US" sz="2800" dirty="0" err="1"/>
              <a:t>নাবিক</a:t>
            </a:r>
            <a:r>
              <a:rPr lang="en-US" sz="2800" dirty="0"/>
              <a:t> </a:t>
            </a:r>
            <a:endParaRPr lang="en-SG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A20D2-EB48-4BDD-9AE6-DC85D37E0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82" y="1235082"/>
            <a:ext cx="6274279" cy="417524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D31DF-42BD-40DB-BD6D-D729D802AE08}"/>
              </a:ext>
            </a:extLst>
          </p:cNvPr>
          <p:cNvSpPr/>
          <p:nvPr/>
        </p:nvSpPr>
        <p:spPr>
          <a:xfrm>
            <a:off x="5342425" y="5101275"/>
            <a:ext cx="2728686" cy="654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/>
              <a:t>লর্ড</a:t>
            </a:r>
            <a:r>
              <a:rPr lang="en-SG" sz="4000" dirty="0"/>
              <a:t> </a:t>
            </a:r>
            <a:r>
              <a:rPr lang="en-SG" sz="4000" dirty="0" err="1"/>
              <a:t>ক্লাইভ</a:t>
            </a:r>
            <a:r>
              <a:rPr lang="en-SG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7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-31652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66" y="429065"/>
              <a:ext cx="10930597" cy="599987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4250AD-0A1E-4BAC-9031-A9542024CB13}"/>
              </a:ext>
            </a:extLst>
          </p:cNvPr>
          <p:cNvSpPr/>
          <p:nvPr/>
        </p:nvSpPr>
        <p:spPr>
          <a:xfrm>
            <a:off x="994118" y="643597"/>
            <a:ext cx="7891975" cy="1294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আমাদের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আজকের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আলোচ্য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বিষয়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C2AB77-632B-45E6-9497-C8E5B3E424FF}"/>
              </a:ext>
            </a:extLst>
          </p:cNvPr>
          <p:cNvSpPr/>
          <p:nvPr/>
        </p:nvSpPr>
        <p:spPr>
          <a:xfrm>
            <a:off x="888611" y="2426678"/>
            <a:ext cx="7615310" cy="23211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ভারতবর্ষে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ইউরোপীয়দের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আগমন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" y="429065"/>
              <a:ext cx="11394831" cy="5999870"/>
            </a:xfrm>
            <a:prstGeom prst="rect">
              <a:avLst/>
            </a:prstGeom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875A16-AAD1-409F-BC07-459D64CB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031062"/>
              </p:ext>
            </p:extLst>
          </p:nvPr>
        </p:nvGraphicFramePr>
        <p:xfrm>
          <a:off x="248529" y="215444"/>
          <a:ext cx="11694942" cy="65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83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331174"/>
            <a:ext cx="12192000" cy="6858000"/>
            <a:chOff x="-966429" y="-1190171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6429" y="-1190171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8286" y="-1024876"/>
              <a:ext cx="11789395" cy="652741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9C133F-DD4A-4E2B-86C7-A0AB87610C12}"/>
              </a:ext>
            </a:extLst>
          </p:cNvPr>
          <p:cNvSpPr/>
          <p:nvPr/>
        </p:nvSpPr>
        <p:spPr>
          <a:xfrm>
            <a:off x="1015999" y="478974"/>
            <a:ext cx="6734629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</a:rPr>
              <a:t>ভারত</a:t>
            </a:r>
            <a:r>
              <a:rPr lang="en-SG" sz="3600" dirty="0">
                <a:solidFill>
                  <a:schemeClr val="tx1"/>
                </a:solidFill>
              </a:rPr>
              <a:t> </a:t>
            </a:r>
            <a:r>
              <a:rPr lang="en-SG" sz="3600" dirty="0" err="1">
                <a:solidFill>
                  <a:schemeClr val="tx1"/>
                </a:solidFill>
              </a:rPr>
              <a:t>সম্পর্কে</a:t>
            </a:r>
            <a:r>
              <a:rPr lang="en-SG" sz="3600" dirty="0">
                <a:solidFill>
                  <a:schemeClr val="tx1"/>
                </a:solidFill>
              </a:rPr>
              <a:t> </a:t>
            </a:r>
            <a:r>
              <a:rPr lang="en-SG" sz="3600" dirty="0" err="1">
                <a:solidFill>
                  <a:schemeClr val="tx1"/>
                </a:solidFill>
              </a:rPr>
              <a:t>ইউরোপীয়দের</a:t>
            </a:r>
            <a:r>
              <a:rPr lang="en-SG" sz="3600" dirty="0">
                <a:solidFill>
                  <a:schemeClr val="tx1"/>
                </a:solidFill>
              </a:rPr>
              <a:t> </a:t>
            </a:r>
            <a:r>
              <a:rPr lang="en-SG" sz="3600" dirty="0" err="1">
                <a:solidFill>
                  <a:schemeClr val="tx1"/>
                </a:solidFill>
              </a:rPr>
              <a:t>আগ্রহের</a:t>
            </a:r>
            <a:r>
              <a:rPr lang="en-SG" sz="3600" dirty="0">
                <a:solidFill>
                  <a:schemeClr val="tx1"/>
                </a:solidFill>
              </a:rPr>
              <a:t> </a:t>
            </a:r>
            <a:r>
              <a:rPr lang="en-SG" sz="3600" dirty="0" err="1">
                <a:solidFill>
                  <a:schemeClr val="tx1"/>
                </a:solidFill>
              </a:rPr>
              <a:t>কারন</a:t>
            </a:r>
            <a:r>
              <a:rPr lang="en-SG" sz="3600" dirty="0">
                <a:solidFill>
                  <a:schemeClr val="tx1"/>
                </a:solidFill>
              </a:rPr>
              <a:t>-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5EF8AC-F60B-4902-B556-6A07514C6009}"/>
              </a:ext>
            </a:extLst>
          </p:cNvPr>
          <p:cNvSpPr/>
          <p:nvPr/>
        </p:nvSpPr>
        <p:spPr>
          <a:xfrm>
            <a:off x="771913" y="1914988"/>
            <a:ext cx="8794876" cy="376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গ্রিক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রাষ্ট্রদূত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মেগাস্থিনিস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ইন্ডিকা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গ্রন্থে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মৌর্য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শাসনামলের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সমৃদ্ধির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বর্ণনা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করেছেন।চীনা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পর্যটক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ফাহিয়েন</a:t>
            </a:r>
            <a:r>
              <a:rPr lang="en-SG" sz="2800" dirty="0">
                <a:solidFill>
                  <a:schemeClr val="tx1"/>
                </a:solidFill>
              </a:rPr>
              <a:t> ও </a:t>
            </a:r>
            <a:r>
              <a:rPr lang="en-SG" sz="2800" dirty="0" err="1">
                <a:solidFill>
                  <a:schemeClr val="tx1"/>
                </a:solidFill>
              </a:rPr>
              <a:t>হিউয়েন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সাং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এদেশের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আর্থিক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সমৃদ্ধির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ভূয়সী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প্রসংসা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করেছেন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মরক্কোর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পর্যটক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ইবনে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বতুতা</a:t>
            </a:r>
            <a:r>
              <a:rPr lang="en-SG" sz="2800" dirty="0">
                <a:solidFill>
                  <a:schemeClr val="tx1"/>
                </a:solidFill>
              </a:rPr>
              <a:t>(১৩৪৫-৪৬), </a:t>
            </a:r>
            <a:r>
              <a:rPr lang="en-SG" sz="2800" dirty="0" err="1">
                <a:solidFill>
                  <a:schemeClr val="tx1"/>
                </a:solidFill>
              </a:rPr>
              <a:t>পারসিক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পর্যটক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আব্দুর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রাজ্জাক</a:t>
            </a:r>
            <a:r>
              <a:rPr lang="en-SG" sz="2800" dirty="0">
                <a:solidFill>
                  <a:schemeClr val="tx1"/>
                </a:solidFill>
              </a:rPr>
              <a:t> (১৪৪২-৪৩), </a:t>
            </a:r>
            <a:r>
              <a:rPr lang="en-SG" sz="2800" dirty="0" err="1">
                <a:solidFill>
                  <a:schemeClr val="tx1"/>
                </a:solidFill>
              </a:rPr>
              <a:t>ইতালির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পর্যটক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মার্কোপলো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বিখ্যাত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ফরাসি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পর্যটক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ফ্রাসোয়া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বার্নিয়ার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বর্ণনায়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অঞ্চল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ছিল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পৃথিবীর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যেকোন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দেশের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তুলনায়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ঐশ্বর্যশালী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এইসব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বর্ণনা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সম্পর্কে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ইউরোপীয়দের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আগ্রহী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তোলে</a:t>
            </a:r>
            <a:r>
              <a:rPr lang="en-SG" sz="2800" dirty="0">
                <a:solidFill>
                  <a:schemeClr val="tx1"/>
                </a:solidFill>
              </a:rPr>
              <a:t>।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ED8CC-5CF1-4BA2-AD3D-462F1140E128}"/>
              </a:ext>
            </a:extLst>
          </p:cNvPr>
          <p:cNvGrpSpPr/>
          <p:nvPr/>
        </p:nvGrpSpPr>
        <p:grpSpPr>
          <a:xfrm>
            <a:off x="566057" y="1093910"/>
            <a:ext cx="9638462" cy="2989239"/>
            <a:chOff x="566057" y="1093910"/>
            <a:chExt cx="9638462" cy="29892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DD69ED-7A59-478F-AEE0-489DC54F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74" y="1093910"/>
              <a:ext cx="1981200" cy="2305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A54DAD-533E-413B-BFFD-AA195B21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798" y="1113740"/>
              <a:ext cx="2619375" cy="17430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D5E434-494D-4176-932D-2BD5C574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316" y="1257874"/>
              <a:ext cx="2867025" cy="15906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BA1E22-54BA-46F5-9F45-DBE9ED00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399" y="1216999"/>
              <a:ext cx="1571625" cy="223837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DA8F50-4126-443E-A0DA-5F2ACD82C04F}"/>
                </a:ext>
              </a:extLst>
            </p:cNvPr>
            <p:cNvSpPr/>
            <p:nvPr/>
          </p:nvSpPr>
          <p:spPr>
            <a:xfrm>
              <a:off x="566057" y="3455374"/>
              <a:ext cx="2136616" cy="609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 err="1">
                  <a:solidFill>
                    <a:schemeClr val="tx1"/>
                  </a:solidFill>
                </a:rPr>
                <a:t>গ্রিক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পর্যটক</a:t>
              </a:r>
              <a:r>
                <a:rPr lang="en-SG" sz="2000" dirty="0">
                  <a:solidFill>
                    <a:schemeClr val="tx1"/>
                  </a:solidFill>
                </a:rPr>
                <a:t>, </a:t>
              </a:r>
              <a:r>
                <a:rPr lang="en-SG" sz="2000" dirty="0" err="1">
                  <a:solidFill>
                    <a:schemeClr val="tx1"/>
                  </a:solidFill>
                </a:rPr>
                <a:t>দূত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মেগাস্থিনিস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B833F12-528E-4A08-8A51-684944D83BF8}"/>
                </a:ext>
              </a:extLst>
            </p:cNvPr>
            <p:cNvSpPr/>
            <p:nvPr/>
          </p:nvSpPr>
          <p:spPr>
            <a:xfrm>
              <a:off x="8067903" y="3473549"/>
              <a:ext cx="2136616" cy="609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 err="1">
                  <a:solidFill>
                    <a:schemeClr val="tx1"/>
                  </a:solidFill>
                </a:rPr>
                <a:t>ফরাসী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পর্যটক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ফ্রাসোয়া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বার্নিয়া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6BA7619-D7EE-402F-BB0B-086D21BE94EC}"/>
                </a:ext>
              </a:extLst>
            </p:cNvPr>
            <p:cNvSpPr/>
            <p:nvPr/>
          </p:nvSpPr>
          <p:spPr>
            <a:xfrm>
              <a:off x="5685160" y="2996944"/>
              <a:ext cx="2136616" cy="609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 err="1">
                  <a:solidFill>
                    <a:schemeClr val="tx1"/>
                  </a:solidFill>
                </a:rPr>
                <a:t>ইতালির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পর্যটক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মার্কোপলো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8047BCE-5637-409D-A31A-0F55FA3E7E0A}"/>
                </a:ext>
              </a:extLst>
            </p:cNvPr>
            <p:cNvSpPr/>
            <p:nvPr/>
          </p:nvSpPr>
          <p:spPr>
            <a:xfrm>
              <a:off x="2702673" y="2979122"/>
              <a:ext cx="2136616" cy="609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 err="1">
                  <a:solidFill>
                    <a:schemeClr val="tx1"/>
                  </a:solidFill>
                </a:rPr>
                <a:t>মরক্কোর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ইবনে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  <a:r>
                <a:rPr lang="en-SG" sz="2000" dirty="0" err="1">
                  <a:solidFill>
                    <a:schemeClr val="tx1"/>
                  </a:solidFill>
                </a:rPr>
                <a:t>বতুতা</a:t>
              </a:r>
              <a:r>
                <a:rPr lang="en-SG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4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2" y="196948"/>
              <a:ext cx="11619914" cy="6386732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3310C-5B85-4B18-B845-80C621574887}"/>
              </a:ext>
            </a:extLst>
          </p:cNvPr>
          <p:cNvSpPr/>
          <p:nvPr/>
        </p:nvSpPr>
        <p:spPr>
          <a:xfrm>
            <a:off x="872198" y="675250"/>
            <a:ext cx="7413673" cy="28557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</a:rPr>
              <a:t>ক্রুসেডের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ভারতমহাসাগর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এবং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লোহিত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সাগরের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উপর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আরব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বণিকদের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প্রাধান্য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প্রতিষ্টিত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হয়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জেনোয়া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ভেনিস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ফ্লোরেন্সের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বণিকরা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ভারতীয়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পণ্য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মসলিন,মসলা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সোনা-রুপা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মৃৎশিল্প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আরবদের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কাছ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থেকে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ক্রয়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ইউরোপের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সর্বত্র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বিক্রি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করতো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কিন্তু</a:t>
            </a:r>
            <a:r>
              <a:rPr lang="en-SG" sz="2800" dirty="0">
                <a:solidFill>
                  <a:schemeClr val="tx1"/>
                </a:solidFill>
              </a:rPr>
              <a:t> ১৪৫৩ </a:t>
            </a:r>
            <a:r>
              <a:rPr lang="en-SG" sz="2800" dirty="0" err="1">
                <a:solidFill>
                  <a:schemeClr val="tx1"/>
                </a:solidFill>
              </a:rPr>
              <a:t>সালে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তুরস্ক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কনস্টান্টিনোপল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দখল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ভূমধ্যসাগরে</a:t>
            </a:r>
            <a:r>
              <a:rPr lang="en-SG" sz="2800" dirty="0">
                <a:solidFill>
                  <a:schemeClr val="tx1"/>
                </a:solidFill>
              </a:rPr>
              <a:t>  </a:t>
            </a:r>
            <a:r>
              <a:rPr lang="en-SG" sz="2800" dirty="0" err="1">
                <a:solidFill>
                  <a:schemeClr val="tx1"/>
                </a:solidFill>
              </a:rPr>
              <a:t>আধিপত্য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বিস্তার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ইউরোপীয়দের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সাথে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ব্যবসা-বাণিজ্য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বন্ধ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হয়ে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যায়</a:t>
            </a:r>
            <a:r>
              <a:rPr lang="en-SG" sz="2800" dirty="0">
                <a:solidFill>
                  <a:schemeClr val="tx1"/>
                </a:solidFill>
              </a:rPr>
              <a:t>।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376B93-F0C9-492A-BAEE-30F66E780A0F}"/>
              </a:ext>
            </a:extLst>
          </p:cNvPr>
          <p:cNvSpPr/>
          <p:nvPr/>
        </p:nvSpPr>
        <p:spPr>
          <a:xfrm>
            <a:off x="1038665" y="1740878"/>
            <a:ext cx="7413673" cy="28557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</a:rPr>
              <a:t>ইউরোপে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ভারতীয়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পণ্যের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ব্যাপক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চাহিদা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থাকায়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ইউরোপীয়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বণিকরা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আসার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বিকল্প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পথ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আবিষ্কারে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নামে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তাছাড়া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রেনেসাঁর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ফলে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অজানাকে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জানবার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ইচ্ছায়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নতুন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জলপথ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আবিষ্কারের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অংশ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হিসেবে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পর্তুগীজ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নাবিক</a:t>
            </a:r>
            <a:r>
              <a:rPr lang="en-SG" sz="2800" dirty="0">
                <a:solidFill>
                  <a:schemeClr val="tx1"/>
                </a:solidFill>
              </a:rPr>
              <a:t> ‘বার্থোলোমিউ’১৪৮৭ </a:t>
            </a:r>
            <a:r>
              <a:rPr lang="en-SG" sz="2800" dirty="0" err="1">
                <a:solidFill>
                  <a:schemeClr val="tx1"/>
                </a:solidFill>
              </a:rPr>
              <a:t>সালে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দক্ষিণ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আফ্রিকার</a:t>
            </a:r>
            <a:r>
              <a:rPr lang="en-SG" sz="2800" dirty="0">
                <a:solidFill>
                  <a:schemeClr val="tx1"/>
                </a:solidFill>
              </a:rPr>
              <a:t> ‘</a:t>
            </a:r>
            <a:r>
              <a:rPr lang="en-SG" sz="2800" dirty="0" err="1">
                <a:solidFill>
                  <a:schemeClr val="tx1"/>
                </a:solidFill>
              </a:rPr>
              <a:t>উত্তমাশা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অন্তরীপ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আবিষ্কার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উদ্দেশ্য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প্রাচ্য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দেশে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আরব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বণিকদের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একচেটিয়া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অধিকার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খর্ব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করা</a:t>
            </a:r>
            <a:r>
              <a:rPr lang="en-SG" sz="2800" dirty="0">
                <a:solidFill>
                  <a:schemeClr val="tx1"/>
                </a:solidFill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7775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98474" y="-1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4" y="-1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" y="249701"/>
              <a:ext cx="11521439" cy="635859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DBCB3E-BF5E-4973-A966-2E8C05B6C311}"/>
              </a:ext>
            </a:extLst>
          </p:cNvPr>
          <p:cNvGrpSpPr/>
          <p:nvPr/>
        </p:nvGrpSpPr>
        <p:grpSpPr>
          <a:xfrm>
            <a:off x="854613" y="355209"/>
            <a:ext cx="7445325" cy="4337833"/>
            <a:chOff x="854613" y="355209"/>
            <a:chExt cx="7445325" cy="433783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0D3EAE-DC97-43C4-A2AE-1FA80B4C57C2}"/>
                </a:ext>
              </a:extLst>
            </p:cNvPr>
            <p:cNvSpPr/>
            <p:nvPr/>
          </p:nvSpPr>
          <p:spPr>
            <a:xfrm>
              <a:off x="854613" y="2235004"/>
              <a:ext cx="7445325" cy="24580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dirty="0" err="1">
                  <a:solidFill>
                    <a:schemeClr val="tx1"/>
                  </a:solidFill>
                </a:rPr>
                <a:t>উত্তমাশা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আবিষ্কারের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পথ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ধরে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দুঃসাহসী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পর্তুগীজ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নাবিক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ভাস্কো-দা-গামা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ইউরোপ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থেকে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ভারতবর্ষে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আসার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সরাসরি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রাস্তা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আবিষ্কার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করেন</a:t>
              </a:r>
              <a:r>
                <a:rPr lang="en-SG" sz="2800" dirty="0">
                  <a:solidFill>
                    <a:schemeClr val="tx1"/>
                  </a:solidFill>
                </a:rPr>
                <a:t>। </a:t>
              </a:r>
              <a:r>
                <a:rPr lang="en-SG" sz="2800" dirty="0" err="1">
                  <a:solidFill>
                    <a:schemeClr val="tx1"/>
                  </a:solidFill>
                </a:rPr>
                <a:t>তিনি</a:t>
              </a:r>
              <a:r>
                <a:rPr lang="en-SG" sz="2800" dirty="0">
                  <a:solidFill>
                    <a:schemeClr val="tx1"/>
                  </a:solidFill>
                </a:rPr>
                <a:t> ১৪৯৮ </a:t>
              </a:r>
              <a:r>
                <a:rPr lang="en-SG" sz="2800" dirty="0" err="1">
                  <a:solidFill>
                    <a:schemeClr val="tx1"/>
                  </a:solidFill>
                </a:rPr>
                <a:t>সালের</a:t>
              </a:r>
              <a:r>
                <a:rPr lang="en-SG" sz="2800" dirty="0">
                  <a:solidFill>
                    <a:schemeClr val="tx1"/>
                  </a:solidFill>
                </a:rPr>
                <a:t> ২৭ </a:t>
              </a:r>
              <a:r>
                <a:rPr lang="en-SG" sz="2800" dirty="0" err="1">
                  <a:solidFill>
                    <a:schemeClr val="tx1"/>
                  </a:solidFill>
                </a:rPr>
                <a:t>মে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উপমহাদেশের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পশ্চিম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উপকূলস্থ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কালিকট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বন্দরে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উপস্থিত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হন</a:t>
              </a:r>
              <a:r>
                <a:rPr lang="en-SG" sz="2800" dirty="0">
                  <a:solidFill>
                    <a:schemeClr val="tx1"/>
                  </a:solidFill>
                </a:rPr>
                <a:t>। </a:t>
              </a:r>
              <a:r>
                <a:rPr lang="en-SG" sz="2800" dirty="0" err="1">
                  <a:solidFill>
                    <a:schemeClr val="tx1"/>
                  </a:solidFill>
                </a:rPr>
                <a:t>ইউরোপীয়দের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মধ্যে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শুরু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হয়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ভারতবর্ষে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আসার</a:t>
              </a:r>
              <a:r>
                <a:rPr lang="en-SG" sz="2800" dirty="0">
                  <a:solidFill>
                    <a:schemeClr val="tx1"/>
                  </a:solidFill>
                </a:rPr>
                <a:t> </a:t>
              </a:r>
              <a:r>
                <a:rPr lang="en-SG" sz="2800" dirty="0" err="1">
                  <a:solidFill>
                    <a:schemeClr val="tx1"/>
                  </a:solidFill>
                </a:rPr>
                <a:t>প্রতিযোগীতা</a:t>
              </a:r>
              <a:r>
                <a:rPr lang="en-SG" sz="2800" dirty="0">
                  <a:solidFill>
                    <a:schemeClr val="tx1"/>
                  </a:solidFill>
                </a:rPr>
                <a:t>।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4FE3CC-D84E-452F-82E0-CA81D1DCE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78" y="355209"/>
              <a:ext cx="3452813" cy="180975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A63348-A004-45B6-81EC-33F0D0EB2E9A}"/>
              </a:ext>
            </a:extLst>
          </p:cNvPr>
          <p:cNvSpPr/>
          <p:nvPr/>
        </p:nvSpPr>
        <p:spPr>
          <a:xfrm>
            <a:off x="1148862" y="1814732"/>
            <a:ext cx="8264768" cy="36542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</a:rPr>
              <a:t>পর্তুগীজ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নাবিক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ভাস্কো-দা-গামা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দুই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আসলেও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বেশী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দিন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ছিলেন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না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কিন্তু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পর্তুগীজ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প্রতিনিধি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আলবুকার্ক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কোচিন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এবং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গোয়ায়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শক্তিশালী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বাণিজ্য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কেন্দ্র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গড়ে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তোলেন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সাম্রাজ্য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প্রতিষ্টার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লক্ষ্যে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তিনি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পর্তুগীজদের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ভারতীয়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রমণী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বিয়ে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আহ্বান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জানান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ভারতে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খ্রীষ্ট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ধর্ম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প্রচারের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জন্য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তারা</a:t>
            </a:r>
            <a:r>
              <a:rPr lang="en-SG" sz="2800" dirty="0">
                <a:solidFill>
                  <a:schemeClr val="tx1"/>
                </a:solidFill>
              </a:rPr>
              <a:t> ‘</a:t>
            </a:r>
            <a:r>
              <a:rPr lang="en-SG" sz="2800" dirty="0" err="1">
                <a:solidFill>
                  <a:schemeClr val="tx1"/>
                </a:solidFill>
              </a:rPr>
              <a:t>নীল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জল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নীতি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ঘোষণা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করেছিল</a:t>
            </a:r>
            <a:r>
              <a:rPr lang="en-SG" sz="2800" dirty="0">
                <a:solidFill>
                  <a:schemeClr val="tx1"/>
                </a:solidFill>
              </a:rPr>
              <a:t>- </a:t>
            </a:r>
            <a:r>
              <a:rPr lang="en-SG" sz="2800" dirty="0" err="1">
                <a:solidFill>
                  <a:schemeClr val="tx1"/>
                </a:solidFill>
              </a:rPr>
              <a:t>যার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অর্থ</a:t>
            </a:r>
            <a:r>
              <a:rPr lang="en-SG" sz="2800" dirty="0">
                <a:solidFill>
                  <a:schemeClr val="tx1"/>
                </a:solidFill>
              </a:rPr>
              <a:t> ‘</a:t>
            </a:r>
            <a:r>
              <a:rPr lang="en-SG" sz="2800" dirty="0" err="1">
                <a:solidFill>
                  <a:schemeClr val="tx1"/>
                </a:solidFill>
              </a:rPr>
              <a:t>হয়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খৃষ্ট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ধর্ম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গ্রহণ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করো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না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হয়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মর</a:t>
            </a:r>
            <a:r>
              <a:rPr lang="en-SG" sz="2800" dirty="0">
                <a:solidFill>
                  <a:schemeClr val="tx1"/>
                </a:solidFill>
              </a:rPr>
              <a:t>’। </a:t>
            </a:r>
            <a:r>
              <a:rPr lang="en-SG" sz="2800" dirty="0" err="1">
                <a:solidFill>
                  <a:schemeClr val="tx1"/>
                </a:solidFill>
              </a:rPr>
              <a:t>আর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এতেই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তাদের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পতন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হয়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এছাড়া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ডাচ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বৃটিশদের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উত্তাণ</a:t>
            </a:r>
            <a:r>
              <a:rPr lang="en-SG" sz="2800" dirty="0">
                <a:solidFill>
                  <a:schemeClr val="tx1"/>
                </a:solidFill>
              </a:rPr>
              <a:t> ও </a:t>
            </a:r>
            <a:r>
              <a:rPr lang="en-SG" sz="2800" dirty="0" err="1">
                <a:solidFill>
                  <a:schemeClr val="tx1"/>
                </a:solidFill>
              </a:rPr>
              <a:t>তাদের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পতনের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জন্য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দায়ী</a:t>
            </a:r>
            <a:r>
              <a:rPr lang="en-SG" sz="2800" dirty="0">
                <a:solidFill>
                  <a:schemeClr val="tx1"/>
                </a:solidFill>
              </a:rPr>
              <a:t>। </a:t>
            </a:r>
            <a:r>
              <a:rPr lang="en-SG" sz="2800" dirty="0" err="1">
                <a:solidFill>
                  <a:schemeClr val="tx1"/>
                </a:solidFill>
              </a:rPr>
              <a:t>এদেশে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পেয়ারা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পেঁপে</a:t>
            </a:r>
            <a:r>
              <a:rPr lang="en-SG" sz="2800" dirty="0">
                <a:solidFill>
                  <a:schemeClr val="tx1"/>
                </a:solidFill>
              </a:rPr>
              <a:t>, </a:t>
            </a:r>
            <a:r>
              <a:rPr lang="en-SG" sz="2800" dirty="0" err="1">
                <a:solidFill>
                  <a:schemeClr val="tx1"/>
                </a:solidFill>
              </a:rPr>
              <a:t>আনারস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সহ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অনেক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কিছুর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আমদানি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করেছে</a:t>
            </a:r>
            <a:r>
              <a:rPr lang="en-SG" sz="2800" dirty="0">
                <a:solidFill>
                  <a:schemeClr val="tx1"/>
                </a:solidFill>
              </a:rPr>
              <a:t> </a:t>
            </a:r>
            <a:r>
              <a:rPr lang="en-SG" sz="2800" dirty="0" err="1">
                <a:solidFill>
                  <a:schemeClr val="tx1"/>
                </a:solidFill>
              </a:rPr>
              <a:t>পর্তুগীজরা</a:t>
            </a:r>
            <a:r>
              <a:rPr lang="en-SG" sz="28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57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758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JML</dc:creator>
  <cp:lastModifiedBy>JML</cp:lastModifiedBy>
  <cp:revision>50</cp:revision>
  <dcterms:created xsi:type="dcterms:W3CDTF">2020-07-06T10:41:20Z</dcterms:created>
  <dcterms:modified xsi:type="dcterms:W3CDTF">2020-08-26T05:21:08Z</dcterms:modified>
</cp:coreProperties>
</file>