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69" r:id="rId3"/>
    <p:sldId id="281" r:id="rId4"/>
    <p:sldId id="272" r:id="rId5"/>
    <p:sldId id="273" r:id="rId6"/>
    <p:sldId id="287" r:id="rId7"/>
    <p:sldId id="283" r:id="rId8"/>
    <p:sldId id="256" r:id="rId9"/>
    <p:sldId id="280" r:id="rId10"/>
    <p:sldId id="288" r:id="rId11"/>
    <p:sldId id="257" r:id="rId12"/>
    <p:sldId id="284" r:id="rId13"/>
    <p:sldId id="285" r:id="rId14"/>
    <p:sldId id="276" r:id="rId15"/>
    <p:sldId id="277" r:id="rId16"/>
    <p:sldId id="278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DF2B-1753-41E1-B9BE-E4DF01FF87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D85CD-742A-42CE-9059-2D2DDCA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C146-4C4E-4EAE-B9B1-83C199A65C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3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9F179B5-B2E7-4B1F-8479-3B1D28D0AF64}"/>
              </a:ext>
            </a:extLst>
          </p:cNvPr>
          <p:cNvGrpSpPr/>
          <p:nvPr/>
        </p:nvGrpSpPr>
        <p:grpSpPr>
          <a:xfrm>
            <a:off x="0" y="-3858"/>
            <a:ext cx="12234440" cy="6858000"/>
            <a:chOff x="533400" y="457200"/>
            <a:chExt cx="7924800" cy="5715000"/>
          </a:xfrm>
        </p:grpSpPr>
        <p:pic>
          <p:nvPicPr>
            <p:cNvPr id="11" name="Picture 10" descr="Diffusion_animated.gif">
              <a:extLst>
                <a:ext uri="{FF2B5EF4-FFF2-40B4-BE49-F238E27FC236}">
                  <a16:creationId xmlns:a16="http://schemas.microsoft.com/office/drawing/2014/main" id="{BE11762D-97C4-4458-B2F7-F54F1308D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457200"/>
              <a:ext cx="7924800" cy="4953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E80BED-12E7-4E06-8641-CC3D7933D8AF}"/>
                </a:ext>
              </a:extLst>
            </p:cNvPr>
            <p:cNvSpPr/>
            <p:nvPr/>
          </p:nvSpPr>
          <p:spPr>
            <a:xfrm>
              <a:off x="533400" y="5105400"/>
              <a:ext cx="7924800" cy="106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81200" y="972622"/>
            <a:ext cx="800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166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36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B1D51BB-A67A-4F83-9E4F-C403A8158371}"/>
              </a:ext>
            </a:extLst>
          </p:cNvPr>
          <p:cNvSpPr/>
          <p:nvPr/>
        </p:nvSpPr>
        <p:spPr>
          <a:xfrm>
            <a:off x="3505200" y="381000"/>
            <a:ext cx="3810000" cy="1371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BD2A1B3-4C58-4A21-8AC9-96503F5F13A0}"/>
              </a:ext>
            </a:extLst>
          </p:cNvPr>
          <p:cNvSpPr/>
          <p:nvPr/>
        </p:nvSpPr>
        <p:spPr>
          <a:xfrm>
            <a:off x="2603241" y="3199897"/>
            <a:ext cx="6477654" cy="87536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ব্যাপন কাকে বলে ?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60" y="1126466"/>
            <a:ext cx="5029202" cy="4190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E3D37C-6E3C-4182-A774-EDE327B7A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4436446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0504F8-E0AB-4972-B23B-C68C47E6E3F7}"/>
              </a:ext>
            </a:extLst>
          </p:cNvPr>
          <p:cNvSpPr/>
          <p:nvPr/>
        </p:nvSpPr>
        <p:spPr>
          <a:xfrm>
            <a:off x="1219200" y="5410200"/>
            <a:ext cx="3629284" cy="575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সেন্টের ব্যাপনের চিত্র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A01A282-6163-473A-8794-78CBE73E9A59}"/>
              </a:ext>
            </a:extLst>
          </p:cNvPr>
          <p:cNvSpPr/>
          <p:nvPr/>
        </p:nvSpPr>
        <p:spPr>
          <a:xfrm>
            <a:off x="6096000" y="5562600"/>
            <a:ext cx="5421087" cy="7057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 ঘন স্থান হতে কম ঘন স্থানে ব্যাপন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457200"/>
            <a:ext cx="9296400" cy="6172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0700" y="354330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ব্যাপনঃ</a:t>
            </a:r>
            <a:r>
              <a:rPr lang="bn-BD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যে ভৌত প্রক্রিয়ায় কোন পদার্থের অনু পরমানুগুলো তাদের গতি শক্তির প্রভাবে অধিক ঘনস্থান থেকে কম ঘন স্থানে বিস্তার লাভ করে তাকে ব্যাপন বলে।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ব্যাপন চাপঃ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ব্যাপনকারী পদার্থের অনুপরমানুগুলোর গতি শক্তির প্রভাবে এক প্রকার চাপ সৃষ্টি হয় যার প্রভাবে অধিক ঘন যুক্ত স্থান থেকে কম ঘন যুক্ত স্থানে অনু গুলো ছড়িয়ে পড়ে। এ প্রকার চাপকে ব্যাপন চাপ বলে।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56" y="381001"/>
            <a:ext cx="9276644" cy="30790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79751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ব্যাপনের গুরুত্বঃ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১.জীবের সব রকম শারীর বৃত্তিয় কাজে ব্যাপন প্রক্রিয়া ঘটে।</a:t>
            </a:r>
          </a:p>
          <a:p>
            <a:pPr marL="742950" indent="-742950"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২. উদ্ভিদ সালোকসংশ্লেষণ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প্রক্রিয়ায় ব্যাপনের  মাধ্যমে বাতাসের কার্বনডাইঅক্সাইড গ্রহন করে এবং অক্সিজেন ত্যাগ করে।</a:t>
            </a:r>
          </a:p>
          <a:p>
            <a:pPr marL="742950" indent="-742950"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     ৩.উদ্ভিদ দেহে শোষিত পানি বাস্পাকারে প্রস্বেদনের মাধ্যমে দেহ থেকে ব্যাপন প্রক্রিয়ায় বের করে দেয়।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742950" indent="-742950"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৪.  প্রাণিদের শ্বসনের সময় অক্সিজেন ও কার্বনডাইঅক্সাইডের আদান প্রদান করে।</a:t>
            </a:r>
          </a:p>
          <a:p>
            <a:pPr marL="742950" indent="-742950"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৫. রক্ত থেকে খাদ্য, অক্সিজেন প্রভৃতির লসিকায় বহন ও লসিকা থেকে কোষে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পরিবহন করা ব্যাপন দ্ধারা সম্পন্ন হয়।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22207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752879"/>
            <a:ext cx="8839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বিজোড় দল 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ব্যাপন উদ্ভিদের কোন কোন কাজে ভূমিকা রাখে ? </a:t>
            </a:r>
          </a:p>
          <a:p>
            <a:endParaRPr lang="bn-BD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 দল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প্রাণির কোন কোন কাজে ব্যাপন ভূমিকা রাখে ? </a:t>
            </a:r>
          </a:p>
          <a:p>
            <a:endParaRPr lang="bn-BD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সময় : ০৭ মিনিট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5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427258"/>
            <a:ext cx="8991600" cy="52021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19600" y="23602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260" y="875465"/>
            <a:ext cx="938348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ব্যাপন চাপ কাকে বলে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ব্যাপন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উদ্ভিদ বায়ু মন্ডল থেকে কী গ্রহণ করে?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প্রাণিদের শ্বসনে ব্যাপন কীভাবে ভূমিকা রাখে 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CDC31-BDFA-4BB4-9481-3AD8AD816580}"/>
              </a:ext>
            </a:extLst>
          </p:cNvPr>
          <p:cNvSpPr/>
          <p:nvPr/>
        </p:nvSpPr>
        <p:spPr>
          <a:xfrm>
            <a:off x="1404260" y="2416490"/>
            <a:ext cx="9483012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ঊদ্ভিদ নিজ দেহ থেকে শোষিত পানি বাষ্পাকারে প্রস্বেদনের মাধ্যমে দেহ থেকে কোন প্রক্রিয়ায় বের করে দেয়?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(ক) সালোকসংশ্লেষন          (খ)শ্বসন            (গ) ব্যাপন              (ঘ)অভিস্রবন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9E92DA-0846-4318-86EE-DE3EB147D08D}"/>
              </a:ext>
            </a:extLst>
          </p:cNvPr>
          <p:cNvSpPr/>
          <p:nvPr/>
        </p:nvSpPr>
        <p:spPr>
          <a:xfrm>
            <a:off x="1368490" y="3856418"/>
            <a:ext cx="9470571" cy="9541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 কোষে শ্বসনের সময় গ্লুকোজ জারনের জন্য কোনটি ব্যাবহৃত হয় ?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(ক) নাইট্রজেন      (খ) অক্সিজেন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(গ) কার্বন ডাই অক্সাইড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(ঘ) হাইড্রজেন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681DD-09F5-4BD8-9856-36A9A62FDE20}"/>
              </a:ext>
            </a:extLst>
          </p:cNvPr>
          <p:cNvSpPr/>
          <p:nvPr/>
        </p:nvSpPr>
        <p:spPr>
          <a:xfrm>
            <a:off x="1340498" y="4847847"/>
            <a:ext cx="9511004" cy="181588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ব্যাপনের হার নির্ভর করে মাধ্যমের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ঘনত্বের উপর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(ii)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ঊচ্চতার উপর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(iii)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দৈ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র্ঘের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ঊপর 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</a:p>
          <a:p>
            <a:pPr>
              <a:defRPr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(খ)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(গ)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(ঘ)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453945-DC3E-4C9C-8E27-F0047D81688C}"/>
              </a:ext>
            </a:extLst>
          </p:cNvPr>
          <p:cNvSpPr/>
          <p:nvPr/>
        </p:nvSpPr>
        <p:spPr>
          <a:xfrm rot="1139637">
            <a:off x="6605949" y="3343439"/>
            <a:ext cx="377825" cy="3873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2EB40C1F-D2D3-45B6-825E-9366B16F0B8B}"/>
              </a:ext>
            </a:extLst>
          </p:cNvPr>
          <p:cNvSpPr/>
          <p:nvPr/>
        </p:nvSpPr>
        <p:spPr>
          <a:xfrm>
            <a:off x="3429000" y="4373591"/>
            <a:ext cx="441325" cy="4095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22D7BDB8-BAF5-4256-A6A8-ECF43D286318}"/>
              </a:ext>
            </a:extLst>
          </p:cNvPr>
          <p:cNvSpPr/>
          <p:nvPr/>
        </p:nvSpPr>
        <p:spPr>
          <a:xfrm>
            <a:off x="1457128" y="6221414"/>
            <a:ext cx="417513" cy="40798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endParaRPr lang="bn-IN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উদ্ভিদ ও প্রাণির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জীবনে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পনের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গুরূত্ব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অপরিসীম উক্তিটি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– বিশ্লেষণ কর ।</a:t>
            </a:r>
          </a:p>
        </p:txBody>
      </p:sp>
    </p:spTree>
    <p:extLst>
      <p:ext uri="{BB962C8B-B14F-4D97-AF65-F5344CB8AC3E}">
        <p14:creationId xmlns:p14="http://schemas.microsoft.com/office/powerpoint/2010/main" val="237378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28074" y="5288340"/>
            <a:ext cx="4724400" cy="156966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6732" y="1219883"/>
            <a:ext cx="5638800" cy="132343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3327" y="228600"/>
            <a:ext cx="5105400" cy="144655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" b="3245"/>
          <a:stretch/>
        </p:blipFill>
        <p:spPr>
          <a:xfrm flipH="1">
            <a:off x="0" y="0"/>
            <a:ext cx="6354618" cy="685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" b="2722"/>
          <a:stretch/>
        </p:blipFill>
        <p:spPr>
          <a:xfrm>
            <a:off x="6303432" y="0"/>
            <a:ext cx="5888567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914400"/>
            <a:ext cx="8534400" cy="594359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2639" r="1916" b="8878"/>
          <a:stretch/>
        </p:blipFill>
        <p:spPr>
          <a:xfrm>
            <a:off x="-38100" y="1"/>
            <a:ext cx="122682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020F55-107F-4370-9E7C-F29BEE2A269D}"/>
              </a:ext>
            </a:extLst>
          </p:cNvPr>
          <p:cNvSpPr txBox="1"/>
          <p:nvPr/>
        </p:nvSpPr>
        <p:spPr>
          <a:xfrm>
            <a:off x="176537" y="3792782"/>
            <a:ext cx="5867400" cy="20990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নুরকাজী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হালিমিয়া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ফটিকছড়ি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94E09-2DA9-4373-81E8-483972CD97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0"/>
          <a:stretch/>
        </p:blipFill>
        <p:spPr>
          <a:xfrm>
            <a:off x="1971483" y="1334983"/>
            <a:ext cx="2045753" cy="2243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0B99D9-53D7-40EE-AC22-4A9543DCF2E5}"/>
              </a:ext>
            </a:extLst>
          </p:cNvPr>
          <p:cNvSpPr txBox="1"/>
          <p:nvPr/>
        </p:nvSpPr>
        <p:spPr>
          <a:xfrm>
            <a:off x="3810000" y="293170"/>
            <a:ext cx="5205391" cy="827074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 err="1">
                <a:ln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6000" b="1" dirty="0" err="1">
                <a:ln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b="1" dirty="0" err="1">
                <a:ln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E3174-D22F-4C83-9DE0-9BD1D0D68EB1}"/>
              </a:ext>
            </a:extLst>
          </p:cNvPr>
          <p:cNvSpPr txBox="1"/>
          <p:nvPr/>
        </p:nvSpPr>
        <p:spPr>
          <a:xfrm>
            <a:off x="7023174" y="3514426"/>
            <a:ext cx="4267200" cy="23006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তৃতীয়-অধ্যায়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১-২    </a:t>
            </a:r>
            <a:r>
              <a:rPr lang="bn-IN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p14.png">
            <a:extLst>
              <a:ext uri="{FF2B5EF4-FFF2-40B4-BE49-F238E27FC236}">
                <a16:creationId xmlns:a16="http://schemas.microsoft.com/office/drawing/2014/main" id="{2EF5CF85-5674-47AE-8C13-20E8B4014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80521">
            <a:off x="4798352" y="2081514"/>
            <a:ext cx="2920444" cy="2920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DB41D1-F93C-43FA-B3D4-0514368643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" b="1720"/>
          <a:stretch/>
        </p:blipFill>
        <p:spPr>
          <a:xfrm>
            <a:off x="8077200" y="1375427"/>
            <a:ext cx="1752600" cy="2053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66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30" y="1"/>
            <a:ext cx="4579620" cy="5219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41" y="76201"/>
            <a:ext cx="4514850" cy="514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5450" y="5610136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ছবিতে কি দেখছো?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53D443D-CA23-4EFD-B765-391F041843F3}"/>
              </a:ext>
            </a:extLst>
          </p:cNvPr>
          <p:cNvSpPr/>
          <p:nvPr/>
        </p:nvSpPr>
        <p:spPr>
          <a:xfrm>
            <a:off x="2743201" y="332749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E9EB068-F66C-4E30-9F3D-656744BE058C}"/>
              </a:ext>
            </a:extLst>
          </p:cNvPr>
          <p:cNvSpPr/>
          <p:nvPr/>
        </p:nvSpPr>
        <p:spPr>
          <a:xfrm>
            <a:off x="2514601" y="3314703"/>
            <a:ext cx="929641" cy="2869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DC9E26F-5360-44CB-9324-6D870C3F9157}"/>
              </a:ext>
            </a:extLst>
          </p:cNvPr>
          <p:cNvSpPr/>
          <p:nvPr/>
        </p:nvSpPr>
        <p:spPr>
          <a:xfrm rot="18982775">
            <a:off x="7438939" y="2303804"/>
            <a:ext cx="609600" cy="9701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228600"/>
            <a:ext cx="11125200" cy="6515100"/>
            <a:chOff x="214859" y="107019"/>
            <a:chExt cx="8839200" cy="6100065"/>
          </a:xfrm>
        </p:grpSpPr>
        <p:sp>
          <p:nvSpPr>
            <p:cNvPr id="4" name="TextBox 3"/>
            <p:cNvSpPr txBox="1"/>
            <p:nvPr/>
          </p:nvSpPr>
          <p:spPr>
            <a:xfrm>
              <a:off x="2394388" y="107019"/>
              <a:ext cx="3931693" cy="7780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নিচের চিত্রগুলো দেখ </a:t>
              </a:r>
              <a:endPara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59" y="1254084"/>
              <a:ext cx="8839200" cy="49530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</p:grpSp>
    </p:spTree>
    <p:extLst>
      <p:ext uri="{BB962C8B-B14F-4D97-AF65-F5344CB8AC3E}">
        <p14:creationId xmlns:p14="http://schemas.microsoft.com/office/powerpoint/2010/main" val="30226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1160342"/>
            <a:ext cx="9906000" cy="55452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9684" y="527450"/>
            <a:ext cx="2195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 দেখি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" b="14901"/>
          <a:stretch/>
        </p:blipFill>
        <p:spPr>
          <a:xfrm>
            <a:off x="945426" y="2867752"/>
            <a:ext cx="5108769" cy="35961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02" y="485438"/>
            <a:ext cx="4940619" cy="35961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6697" y="1272015"/>
            <a:ext cx="134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1ম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1918346"/>
            <a:ext cx="134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17070" y="1484713"/>
            <a:ext cx="381000" cy="168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194822" y="2564676"/>
            <a:ext cx="166278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8072" y="5070446"/>
            <a:ext cx="440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ধরনের ঘটনাকে কী বলে ?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6" y="4108823"/>
            <a:ext cx="3243263" cy="116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32298" y="5560077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ব্যাপন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4E9C036-5ED5-4C92-917B-885F8538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0500"/>
            <a:ext cx="11582400" cy="6477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13CCF4-B155-4BC7-B763-1424D8C74E6F}"/>
              </a:ext>
            </a:extLst>
          </p:cNvPr>
          <p:cNvSpPr txBox="1"/>
          <p:nvPr/>
        </p:nvSpPr>
        <p:spPr>
          <a:xfrm>
            <a:off x="4038600" y="1143000"/>
            <a:ext cx="518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ব্যাপন</a:t>
            </a:r>
            <a:endParaRPr lang="en-US" sz="13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896533"/>
            <a:ext cx="899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পাঠশেষে শিক্ষার্থীরা--------</a:t>
            </a:r>
          </a:p>
          <a:p>
            <a:endParaRPr lang="bn-BD" sz="1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কী তা 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ব্যাপন প্র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ব্যাপন এর গুরুত্ব বিশ্লেষণ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3352800" y="476010"/>
            <a:ext cx="3200400" cy="137160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57D4D5-C1D4-466E-B1BC-87CD5BF3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09600"/>
            <a:ext cx="9296400" cy="53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202184-F0DC-44E5-8C4F-FC29092EA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3"/>
            <a:ext cx="6062274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51841C-2046-46F4-9591-2CD1A19E6734}"/>
              </a:ext>
            </a:extLst>
          </p:cNvPr>
          <p:cNvSpPr txBox="1"/>
          <p:nvPr/>
        </p:nvSpPr>
        <p:spPr>
          <a:xfrm>
            <a:off x="1295400" y="5853292"/>
            <a:ext cx="4309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সুগন্ধ ছড়ায়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69A8B-B704-418A-BFC1-A29075212EB4}"/>
              </a:ext>
            </a:extLst>
          </p:cNvPr>
          <p:cNvSpPr txBox="1"/>
          <p:nvPr/>
        </p:nvSpPr>
        <p:spPr>
          <a:xfrm>
            <a:off x="8305800" y="5934670"/>
            <a:ext cx="2131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বডি স্প্রে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Denver Body Spray 150ml – Adiba Online Shop">
            <a:extLst>
              <a:ext uri="{FF2B5EF4-FFF2-40B4-BE49-F238E27FC236}">
                <a16:creationId xmlns:a16="http://schemas.microsoft.com/office/drawing/2014/main" id="{CA984D8B-EE48-4415-A19C-A1CAED6C5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8" t="3611" r="33960" b="3464"/>
          <a:stretch/>
        </p:blipFill>
        <p:spPr bwMode="auto">
          <a:xfrm>
            <a:off x="7239000" y="570092"/>
            <a:ext cx="350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1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435</Words>
  <Application>Microsoft Office PowerPoint</Application>
  <PresentationFormat>Widescreen</PresentationFormat>
  <Paragraphs>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Most.Selina Khatun</cp:lastModifiedBy>
  <cp:revision>10</cp:revision>
  <dcterms:created xsi:type="dcterms:W3CDTF">2006-08-16T00:00:00Z</dcterms:created>
  <dcterms:modified xsi:type="dcterms:W3CDTF">2020-08-27T03:39:52Z</dcterms:modified>
</cp:coreProperties>
</file>