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3g2" ContentType="video/3gpp2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1AE410"/>
    <a:srgbClr val="00CC00"/>
    <a:srgbClr val="009900"/>
    <a:srgbClr val="006600"/>
    <a:srgbClr val="EAEAEA"/>
    <a:srgbClr val="F8F8F8"/>
    <a:srgbClr val="7E0000"/>
    <a:srgbClr val="377177"/>
    <a:srgbClr val="034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23235" y="5743977"/>
            <a:ext cx="11766998" cy="884834"/>
            <a:chOff x="134470" y="2374526"/>
            <a:chExt cx="11164901" cy="14097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70" y="2374526"/>
              <a:ext cx="6185647" cy="14097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724" y="2374526"/>
              <a:ext cx="6185647" cy="140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905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2020-08-26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2020-08-26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2020-08-26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2020-08-26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7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2020-08-26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1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2020-08-26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9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2020-08-26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5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2020-08-26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2020-08-26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2020-08-26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71EF6-A0F7-4132-858A-9D11CB64787E}" type="datetimeFigureOut">
              <a:rPr lang="en-US" smtClean="0"/>
              <a:t>2020-08-26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3g2"/><Relationship Id="rId1" Type="http://schemas.microsoft.com/office/2007/relationships/media" Target="../media/media2.3g2"/><Relationship Id="rId5" Type="http://schemas.openxmlformats.org/officeDocument/2006/relationships/image" Target="../media/image27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3g2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37" y="262259"/>
            <a:ext cx="11635121" cy="63106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15884" y="244330"/>
            <a:ext cx="911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1307" y="928468"/>
            <a:ext cx="5872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008" y="358797"/>
            <a:ext cx="766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958493" y="3712586"/>
            <a:ext cx="9800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ই-কমার্স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ক্ষেত্রে মূল্য পরিশোধ কিভাবে করা হয়?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22945" y="1415128"/>
            <a:ext cx="2807408" cy="1825614"/>
            <a:chOff x="4237148" y="2232918"/>
            <a:chExt cx="3825028" cy="2268771"/>
          </a:xfrm>
        </p:grpSpPr>
        <p:grpSp>
          <p:nvGrpSpPr>
            <p:cNvPr id="5" name="Group 4"/>
            <p:cNvGrpSpPr/>
            <p:nvPr/>
          </p:nvGrpSpPr>
          <p:grpSpPr>
            <a:xfrm>
              <a:off x="6059218" y="2232918"/>
              <a:ext cx="2002958" cy="2268771"/>
              <a:chOff x="4333447" y="1967263"/>
              <a:chExt cx="3522080" cy="246299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33447" y="1967263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5058594" y="2420807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 flipH="1">
              <a:off x="4237148" y="2232919"/>
              <a:ext cx="2040065" cy="2268770"/>
              <a:chOff x="-718777" y="2183309"/>
              <a:chExt cx="3522080" cy="246299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718777" y="2183309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-14767" y="2733019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1440464" y="4358917"/>
            <a:ext cx="10321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1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বিভিন্ন ডেবিট বা ক্রেডিট কার্ডের মাধ্যমে মূল্য পরিশোধ করা যায়।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মোবাইল ব্যাংকিংয়ের মাধ্যমে মূল্য পরিশোধ করা যায়।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(COD)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ক্যাশ অন ডেলিভারির  মাধ্যমেও মূল্য পরিশোধ করা যায়।</a:t>
            </a:r>
            <a:endParaRPr lang="en-US" sz="32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98169" y="359644"/>
            <a:ext cx="785260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নেই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837" y="3722043"/>
            <a:ext cx="11323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ই-কমার্সে বিভিন্ন ভাবে ক্রয়কৃত পণ্যের মূল্য পরিশোধ করা যায়-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36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887" y="1694699"/>
            <a:ext cx="4378818" cy="3200400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72829" y="632870"/>
            <a:ext cx="9413825" cy="70788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কমার্সের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0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2829" y="669708"/>
            <a:ext cx="9164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latin typeface="NikoshBAN" pitchFamily="2" charset="0"/>
                <a:cs typeface="NikoshBAN" pitchFamily="2" charset="0"/>
              </a:rPr>
              <a:t>ই-কমার্সে দুই ধরনের প্রতিষ্ঠান আছে </a:t>
            </a:r>
            <a:endParaRPr lang="en-US" sz="3600" b="1" dirty="0">
              <a:ln w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7171" y="5273758"/>
            <a:ext cx="4479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0"/>
                <a:latin typeface="NikoshBAN" pitchFamily="2" charset="0"/>
                <a:cs typeface="NikoshBAN" pitchFamily="2" charset="0"/>
              </a:rPr>
              <a:t>১. নিজেদের পণ্য বিক্রয় করে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7629" y="5273758"/>
            <a:ext cx="5497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 w="0"/>
                <a:latin typeface="NikoshBAN" pitchFamily="2" charset="0"/>
                <a:cs typeface="NikoshBAN" pitchFamily="2" charset="0"/>
              </a:rPr>
              <a:t>২. অন্য প্রতিষ্ঠানের পন্য বিক্রয় করে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436" y="1694699"/>
            <a:ext cx="4404575" cy="3200400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57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141" y="440911"/>
            <a:ext cx="11217141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পন্য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কেনাবেচার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bn-BD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40" y="2084332"/>
            <a:ext cx="4520485" cy="3608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64932" y="1170955"/>
            <a:ext cx="11307596" cy="523220"/>
          </a:xfrm>
          <a:prstGeom prst="rect">
            <a:avLst/>
          </a:prstGeom>
          <a:ln>
            <a:solidFill>
              <a:srgbClr val="1AE41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রকমারি.কম বা রকমারি ডট কম ২০১২ সালের ১৯ জানুয়ারি আনুষ্ঠানিক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ভাবে যাত্রা শুরু করে।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589" y="1917546"/>
            <a:ext cx="55550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ইতিহাসঃ অন্যরকম গ্রুপ নি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ন্ত্রণাধীন ১৯ জানু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 ২০১২ সালে চালু হওয়া এই সাইটি প্রতিষ্ঠাতা হলেন মাহমুদুল হাসান সোহাগ। ২০১২ সাল থেকেই ক্যাশ অন ডেলিভারি চালু হয়। ১০০টি বই নি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শুরু করা এই অনলাইন বই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দোকানে বর্তমানে এক লাখ সত্তর হাজার বই আছে। প্রতিদিন প্রা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ড়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 ২ হাজার বই বিক্রি 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68" y="410133"/>
            <a:ext cx="10529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রকমারি ডট কম </a:t>
            </a:r>
            <a:endParaRPr lang="en-US" sz="40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59442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58" y="1790162"/>
            <a:ext cx="3108633" cy="3793219"/>
          </a:xfrm>
          <a:prstGeom prst="rect">
            <a:avLst/>
          </a:prstGeom>
        </p:spPr>
      </p:pic>
      <p:pic>
        <p:nvPicPr>
          <p:cNvPr id="3" name="Picture 2" descr="C:\Users\RAFI\Desktop\New folder\ClickB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1054" y="1790162"/>
            <a:ext cx="3228109" cy="3793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0858" y="702286"/>
            <a:ext cx="998048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শপিং</a:t>
            </a:r>
            <a:r>
              <a:rPr lang="en-US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সাইট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824" y="1790162"/>
            <a:ext cx="3322993" cy="3793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44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578" y="318956"/>
            <a:ext cx="9989127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একটি ভিডিও দেখি  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269" y="967889"/>
            <a:ext cx="6597746" cy="5320371"/>
          </a:xfrm>
          <a:prstGeom prst="rect">
            <a:avLst/>
          </a:prstGeom>
        </p:spPr>
      </p:pic>
      <p:pic>
        <p:nvPicPr>
          <p:cNvPr id="2" name="ই-কমার্স_বাণিজ্য_কতটা_লাভজনক_-_Top_reasons_to_start_an_eCommerce_business(144p)_2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91394" y="1274081"/>
            <a:ext cx="6087292" cy="35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091" y="4363320"/>
            <a:ext cx="11430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 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 আলোকে বাংলাদেশের ই-কর্মাসের সুবিধা বর্ণনা কর।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9EBBE-60CC-4612-8FE2-ABA155D926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702" y="1325897"/>
            <a:ext cx="2698914" cy="28240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78819" y="51425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5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78035" y="333421"/>
            <a:ext cx="382076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8672" y="1366934"/>
            <a:ext cx="948652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শর্ত?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খ.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৩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ঘ.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8672" y="2334053"/>
            <a:ext cx="948652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ই-কর্মাস কত প্রকার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২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খ.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৩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গ.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৪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ঘ. 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৫</a:t>
            </a:r>
            <a:endParaRPr lang="bn-IN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2527" y="3352541"/>
            <a:ext cx="948652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রকমারি.কম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আনুষ্ঠানিক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২০০৯         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খ.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২০১০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২০১১     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ঘ.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২০১২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8756094" y="3767452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Oval 6"/>
          <p:cNvSpPr/>
          <p:nvPr/>
        </p:nvSpPr>
        <p:spPr>
          <a:xfrm>
            <a:off x="2248555" y="2802709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Oval 7"/>
          <p:cNvSpPr/>
          <p:nvPr/>
        </p:nvSpPr>
        <p:spPr>
          <a:xfrm>
            <a:off x="6332181" y="1859542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318290" y="859849"/>
            <a:ext cx="3820765" cy="4957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দেখতে এখানে ক্লিক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2527" y="4317983"/>
            <a:ext cx="9486528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ই-কর্মাস এর সুবিধা কোনটি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 বাচায়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শ্রম বাচায়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হয়রানি মুক্ত সেবা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খ.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গ.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ঘ. 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bn-IN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17534" y="5626387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397139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221" y="4638372"/>
            <a:ext cx="1076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ই-কর্মাস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ভাবে সময় ও শ্রম বাঁচায়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আনবে।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3d-home-icon-png-mfvjcc8wj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972" y="1436520"/>
            <a:ext cx="6000056" cy="2945005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7049588" y="929675"/>
            <a:ext cx="3048000" cy="786699"/>
          </a:xfrm>
          <a:prstGeom prst="wedgeRectCallout">
            <a:avLst>
              <a:gd name="adj1" fmla="val -47448"/>
              <a:gd name="adj2" fmla="val 6191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811" y="1748610"/>
            <a:ext cx="1364672" cy="15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6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1181" y="1569353"/>
            <a:ext cx="6744169" cy="3987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6"/>
          <p:cNvSpPr txBox="1"/>
          <p:nvPr/>
        </p:nvSpPr>
        <p:spPr>
          <a:xfrm>
            <a:off x="2302099" y="55587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416415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810496" y="1192152"/>
            <a:ext cx="4821923" cy="4704305"/>
          </a:xfrm>
          <a:prstGeom prst="flowChartDelay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Flowchart: Delay 2"/>
          <p:cNvSpPr/>
          <p:nvPr/>
        </p:nvSpPr>
        <p:spPr>
          <a:xfrm rot="16200000">
            <a:off x="6570578" y="1253399"/>
            <a:ext cx="4821922" cy="4581808"/>
          </a:xfrm>
          <a:prstGeom prst="flowChartDelay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474" y="1759319"/>
            <a:ext cx="1313646" cy="152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37941" y="3203779"/>
            <a:ext cx="4789089" cy="25751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প্রথম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৫০মিনিট</a:t>
            </a:r>
          </a:p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০৩.০৬.২০২০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814717" y="3588096"/>
            <a:ext cx="4704306" cy="2400657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GB" alt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সর্বলক্ষণা</a:t>
            </a:r>
            <a:r>
              <a:rPr lang="en-US" alt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GB" alt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আলিম</a:t>
            </a:r>
            <a:r>
              <a:rPr lang="en-US" alt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GB" alt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মাদ্রাসা</a:t>
            </a:r>
            <a:endParaRPr lang="en-US" sz="28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algn="ctr">
              <a:spcBef>
                <a:spcPts val="600"/>
              </a:spcBef>
            </a:pPr>
            <a:r>
              <a:rPr lang="en-GB" alt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মনোহ</a:t>
            </a:r>
            <a:r>
              <a:rPr lang="en-US" alt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র</a:t>
            </a:r>
            <a:r>
              <a:rPr lang="en-GB" alt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দী</a:t>
            </a:r>
            <a:r>
              <a:rPr lang="en-US" alt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,</a:t>
            </a:r>
            <a:r>
              <a:rPr lang="en-GB" altLang="en-US" sz="28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নরসিংদী</a:t>
            </a:r>
            <a:r>
              <a:rPr lang="en-US" alt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  </a:t>
            </a:r>
            <a: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423" y="1680941"/>
            <a:ext cx="538332" cy="4406351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724326" y="537884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82" y="1622441"/>
            <a:ext cx="1444832" cy="179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246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2810602" y="5720421"/>
            <a:ext cx="712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3359" y="225594"/>
            <a:ext cx="711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2536649" y="5720421"/>
            <a:ext cx="712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ই-কমার্স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235" y="798285"/>
            <a:ext cx="5733145" cy="4951164"/>
          </a:xfrm>
          <a:prstGeom prst="rect">
            <a:avLst/>
          </a:prstGeom>
        </p:spPr>
      </p:pic>
      <p:pic>
        <p:nvPicPr>
          <p:cNvPr id="6" name="বাংলাদেশে_প্রাতিষ্ঠানিক_রুপ_পাচ্ছে_ই-কমার্স(240p)_1_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751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7782" y="972668"/>
            <a:ext cx="5290457" cy="34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51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1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059" y="1963463"/>
            <a:ext cx="4809947" cy="2905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1812" y="5190848"/>
            <a:ext cx="11288333" cy="83099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ই-কমার্স ও বাংলাদেশ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0794" y="933717"/>
            <a:ext cx="10146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45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5131847" y="474359"/>
            <a:ext cx="232704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7556" y="1692948"/>
            <a:ext cx="9681073" cy="3669042"/>
            <a:chOff x="872947" y="1794548"/>
            <a:chExt cx="10261629" cy="3669042"/>
          </a:xfrm>
        </p:grpSpPr>
        <p:sp>
          <p:nvSpPr>
            <p:cNvPr id="4" name="TextBox 3"/>
            <p:cNvSpPr txBox="1"/>
            <p:nvPr/>
          </p:nvSpPr>
          <p:spPr>
            <a:xfrm>
              <a:off x="1781852" y="1794548"/>
              <a:ext cx="4854347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75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b="1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72947" y="2540681"/>
              <a:ext cx="899934" cy="2922909"/>
              <a:chOff x="920176" y="2540681"/>
              <a:chExt cx="899934" cy="292290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1049">
                <a:off x="927375" y="4653261"/>
                <a:ext cx="865400" cy="81032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1049">
                <a:off x="920176" y="3955865"/>
                <a:ext cx="865400" cy="8103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1049">
                <a:off x="954710" y="3245436"/>
                <a:ext cx="865400" cy="81032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1049">
                <a:off x="954710" y="2540681"/>
                <a:ext cx="865400" cy="810329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1107904" y="2614654"/>
                <a:ext cx="561759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sz="36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36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080765" y="4700514"/>
                <a:ext cx="624268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BD" sz="36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 </a:t>
                </a:r>
                <a:endPara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07904" y="3303358"/>
                <a:ext cx="627353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36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006206" y="4017910"/>
                <a:ext cx="729052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36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 </a:t>
                </a:r>
                <a:endPara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781852" y="2593418"/>
              <a:ext cx="9352724" cy="2859201"/>
              <a:chOff x="1829081" y="2593418"/>
              <a:chExt cx="8215871" cy="2859201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1843150" y="2593418"/>
                <a:ext cx="820180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bn-IN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BD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কমার্স</a:t>
                </a:r>
                <a:r>
                  <a:rPr lang="bn-IN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কী তা বলতে পারবে;</a:t>
                </a:r>
                <a:endParaRPr lang="bn-BD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843150" y="3303358"/>
                <a:ext cx="820180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r>
                  <a:rPr lang="bn-BD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সেবা বা বাণিজ্যের শর্ত কয়টি ও কি কি তা বর্ণনা 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 পারবে</a:t>
                </a:r>
                <a:r>
                  <a:rPr lang="bn-IN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829081" y="4035163"/>
                <a:ext cx="8201803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ই-</a:t>
                </a:r>
                <a:r>
                  <a:rPr lang="bn-BD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কমার্সে ক্রয়কৃত পণ্যমূল্য পরিশোধ পদ্ধতি বর্ণনা 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 পারবে</a:t>
                </a:r>
                <a:r>
                  <a:rPr lang="bn-IN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bn-BD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843152" y="4746884"/>
                <a:ext cx="8179767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r>
                  <a:rPr lang="bn-BD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বাংলাদেশের 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ই-</a:t>
                </a:r>
                <a:r>
                  <a:rPr lang="bn-BD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কমার্সের সুবিধাসমূহ</a:t>
                </a:r>
                <a:r>
                  <a:rPr lang="bn-IN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্যাখ্যা</a:t>
                </a:r>
                <a:r>
                  <a:rPr lang="bn-IN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করতে পারবে।</a:t>
                </a:r>
                <a:endParaRPr lang="bn-BD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H="1">
              <a:off x="1775988" y="2602384"/>
              <a:ext cx="32996" cy="285023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406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94308" y="553593"/>
            <a:ext cx="10515600" cy="5382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টি লক্ষ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কর</a:t>
            </a:r>
            <a:endParaRPr lang="en-US" sz="4000" b="1" dirty="0">
              <a:ln w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91" y="1434158"/>
            <a:ext cx="5113982" cy="3808030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80167" y="5588954"/>
            <a:ext cx="10515600" cy="538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ই-কমার্স</a:t>
            </a:r>
            <a:endParaRPr lang="en-US" sz="4000" b="1" dirty="0">
              <a:ln w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0167" y="614818"/>
            <a:ext cx="10515600" cy="538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টি কিসের?</a:t>
            </a:r>
            <a:endParaRPr lang="en-US" sz="4000" b="1" dirty="0">
              <a:ln w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37834" y="1434158"/>
            <a:ext cx="4793080" cy="3808029"/>
            <a:chOff x="6309698" y="1434158"/>
            <a:chExt cx="4793080" cy="38080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9699" y="1434158"/>
              <a:ext cx="4793079" cy="1864809"/>
            </a:xfrm>
            <a:prstGeom prst="rect">
              <a:avLst/>
            </a:prstGeom>
            <a:ln w="222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9698" y="3273208"/>
              <a:ext cx="4793080" cy="1968979"/>
            </a:xfrm>
            <a:prstGeom prst="rect">
              <a:avLst/>
            </a:prstGeom>
            <a:ln w="222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3" name="Rectangle 12"/>
          <p:cNvSpPr/>
          <p:nvPr/>
        </p:nvSpPr>
        <p:spPr>
          <a:xfrm>
            <a:off x="717330" y="5523242"/>
            <a:ext cx="10841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ইলেকট্রনিক মাধ্যমে বাণিজ্য করার নাম ই-কমার্স বা ই-বাণিজ্য।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1914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5139" y="4831422"/>
            <a:ext cx="7952417" cy="6463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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 কি?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724" y="1685627"/>
            <a:ext cx="3966694" cy="257218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8244" y="642716"/>
            <a:ext cx="785260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নেই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624" y="5415918"/>
            <a:ext cx="10912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অর্থাৎ অনলাইনের মধ্যমে পন্য বা সেবা কেনা-বেচা করার নামই ই-কমার্স।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3909" y="4842304"/>
            <a:ext cx="10841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ইলেকট্রনিক মাধ্যমে বাণিজ্য করার নাম ই-কমার্স বা ই-বাণিজ্য।</a:t>
            </a:r>
            <a:endParaRPr lang="en-US" sz="3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20599" y="629379"/>
            <a:ext cx="2987897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1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69182"/>
            <a:ext cx="10972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 বা বাণিজ্যের </a:t>
            </a:r>
            <a:r>
              <a:rPr lang="en-US" sz="40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শর্ত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564" y="1451168"/>
            <a:ext cx="4114800" cy="2286000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90653" y="4139478"/>
            <a:ext cx="8160326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1. বিক্রেতার নিকট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191" y="1451168"/>
            <a:ext cx="4114800" cy="2286000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90652" y="4767520"/>
            <a:ext cx="8972282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বিনিময় মূল্য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0650" y="5395562"/>
            <a:ext cx="8686801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3. পন্যটি ক্রেতার ঠিকানায়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6287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36" y="4404465"/>
            <a:ext cx="9282546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কোন প্রতিষ্ঠান নিজের নামে ওয়েবসাইট খুলে তার পণ্য দ্রব্যের ছবি ও ভিডিও দিয়ে ইন্টারনেটে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খুলে বসেন। ক্রেতা অনলাইনে দ্রব্য পছন্দ করেন 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পরিশোধ করেন।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464792"/>
            <a:ext cx="676101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অনলাইন কেনাকাটা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29" y="1172679"/>
            <a:ext cx="5678997" cy="306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474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6588</TotalTime>
  <Words>543</Words>
  <Application>Microsoft Office PowerPoint</Application>
  <PresentationFormat>Widescreen</PresentationFormat>
  <Paragraphs>77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Roshan54</dc:creator>
  <cp:lastModifiedBy>Siful</cp:lastModifiedBy>
  <cp:revision>348</cp:revision>
  <dcterms:created xsi:type="dcterms:W3CDTF">2020-02-21T08:36:18Z</dcterms:created>
  <dcterms:modified xsi:type="dcterms:W3CDTF">2020-08-26T09:34:46Z</dcterms:modified>
</cp:coreProperties>
</file>