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4" r:id="rId2"/>
    <p:sldId id="256" r:id="rId3"/>
    <p:sldId id="273" r:id="rId4"/>
    <p:sldId id="272" r:id="rId5"/>
    <p:sldId id="282" r:id="rId6"/>
    <p:sldId id="274" r:id="rId7"/>
    <p:sldId id="28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D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3775" autoAdjust="0"/>
  </p:normalViewPr>
  <p:slideViewPr>
    <p:cSldViewPr snapToGrid="0">
      <p:cViewPr varScale="1">
        <p:scale>
          <a:sx n="67" d="100"/>
          <a:sy n="67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6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80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02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3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1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1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40065-2CEE-458A-8EFE-9B40231CAEEB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30BF21-7601-48F8-9082-762FCF46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6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2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21" y="1545466"/>
            <a:ext cx="5306803" cy="3657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4" y="1545467"/>
            <a:ext cx="42315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991673"/>
            <a:ext cx="8056697" cy="45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2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991356" y="837127"/>
            <a:ext cx="4640137" cy="5810579"/>
          </a:xfrm>
          <a:prstGeom prst="verticalScroll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14445" y="2421228"/>
            <a:ext cx="319396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 শ্রেণি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 অধ্যায়</a:t>
            </a:r>
          </a:p>
          <a:p>
            <a:pPr algn="ctr"/>
            <a:endParaRPr lang="bn-BD" sz="3200" dirty="0" smtClean="0"/>
          </a:p>
          <a:p>
            <a:pPr algn="ctr"/>
            <a:endParaRPr lang="bn-BD" sz="3200" dirty="0"/>
          </a:p>
          <a:p>
            <a:pPr algn="ctr"/>
            <a:endParaRPr lang="bn-BD" sz="3200" dirty="0" smtClean="0"/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178085" y="13093"/>
            <a:ext cx="2356833" cy="724421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74" y="1468192"/>
            <a:ext cx="874524" cy="10314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0" y="4069724"/>
            <a:ext cx="2833353" cy="15969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3093"/>
            <a:ext cx="6664389" cy="4056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58" y="0"/>
            <a:ext cx="1504794" cy="1906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6" t="10514" r="205" b="2849"/>
          <a:stretch/>
        </p:blipFill>
        <p:spPr>
          <a:xfrm>
            <a:off x="115910" y="3857095"/>
            <a:ext cx="6664389" cy="3000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28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8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33752" y="1870100"/>
            <a:ext cx="5962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4000" b="1" dirty="0" smtClean="0">
                <a:solidFill>
                  <a:srgbClr val="00206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4000" b="1" dirty="0" smtClean="0">
                <a:solidFill>
                  <a:srgbClr val="002060"/>
                </a:solidFill>
                <a:latin typeface="NikoshBAN" charset="0"/>
              </a:rPr>
              <a:t>..........</a:t>
            </a:r>
            <a:endParaRPr lang="en-US" sz="4000" b="1" dirty="0">
              <a:solidFill>
                <a:srgbClr val="002060"/>
              </a:solidFill>
              <a:latin typeface="NikoshBA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825" y="3193540"/>
            <a:ext cx="5161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হৃদরোগ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17" y="683128"/>
            <a:ext cx="3675536" cy="3789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732" y="4477447"/>
            <a:ext cx="7281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হৃৎপিণ্ড সুস্থ রাখার উপায় ব্যাখ্যা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270" y="3872982"/>
            <a:ext cx="618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কারণ বর্ণনা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7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2" y="617046"/>
            <a:ext cx="105864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আমান সাহেব একজন ব্যাংক কর্মচারী।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মোটাসোটা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মাছ-মাংস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মাত্রাতিরিক্ত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হাঁটাচলা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হ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ঠাৎ একদিন অফিস থেকে ফিরে বুকের বাম দিকে ব্যথা অনুভব করলেন। কিছুক্ষণের মধ্যে ব্যথা তীব্র হলো। তিনি অজ্ঞান হয়ে পড়লেন।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স্ত্রী তৎক্ষণাৎ তাঁকে হাসপাতালে নিয়ে গেলেন। ডাক্তার তাঁকে পরীক্ষা করে বললেন যে ,আমান সাহেব একটি রোগে ভুগছেন।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বলোতো রোগটি কি হতে পারে?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0800000">
            <a:off x="1314435" y="5279196"/>
            <a:ext cx="3667866" cy="72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রোগটির নাম হৃদরোগ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0077" y="5665564"/>
            <a:ext cx="3634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রোগটির নাম হৃদরোগ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72" y="3618083"/>
            <a:ext cx="3468162" cy="2755367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2228845" y="1226626"/>
            <a:ext cx="7315200" cy="23145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চলো একটা গল্প শোনা যাক।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44031"/>
      </p:ext>
    </p:extLst>
  </p:cSld>
  <p:clrMapOvr>
    <a:masterClrMapping/>
  </p:clrMapOvr>
  <p:transition spd="slow">
    <p:push dir="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266681" y="128788"/>
            <a:ext cx="2331077" cy="605307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হৃদরোগের কারণ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8089" y="1221043"/>
            <a:ext cx="6232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charset="0"/>
                <a:cs typeface="NikoshBAN" charset="0"/>
              </a:rPr>
              <a:t>১। অধিক তেল ও চর্বিযুক্ত খাবার গ্রহণ।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8459" y="2110993"/>
            <a:ext cx="6232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charset="0"/>
                <a:cs typeface="NikoshBAN" charset="0"/>
              </a:rPr>
              <a:t>২। সুষম খাদ্য গ্রহণ না করা।</a:t>
            </a:r>
            <a:endParaRPr lang="bn-BD" sz="4000" dirty="0">
              <a:latin typeface="NikoshBAN" charset="0"/>
              <a:cs typeface="NikoshB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797" y="2964670"/>
            <a:ext cx="3991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charset="0"/>
                <a:cs typeface="NikoshBAN" charset="0"/>
              </a:rPr>
              <a:t>৩। ধূমপান  করা</a:t>
            </a:r>
            <a:r>
              <a:rPr lang="bn-BD" sz="4000" dirty="0">
                <a:latin typeface="NikoshBAN" charset="0"/>
                <a:cs typeface="NikoshBAN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6588" y="3862521"/>
            <a:ext cx="5941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charset="0"/>
                <a:cs typeface="NikoshBAN" charset="0"/>
              </a:rPr>
              <a:t>৪। অতিরিক্ত পরিশ্রম করা</a:t>
            </a:r>
            <a:r>
              <a:rPr lang="bn-BD" sz="4000" dirty="0">
                <a:latin typeface="NikoshBAN" charset="0"/>
                <a:cs typeface="NikoshBAN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8750" y="4776918"/>
            <a:ext cx="6810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charset="0"/>
                <a:cs typeface="NikoshBAN" charset="0"/>
              </a:rPr>
              <a:t>৫। খেলাধুলা, হাঁটাচলা না করা</a:t>
            </a:r>
            <a:r>
              <a:rPr lang="bn-BD" sz="4000" dirty="0">
                <a:latin typeface="NikoshBAN" charset="0"/>
                <a:cs typeface="NikoshBAN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2193" y="5704200"/>
            <a:ext cx="8820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charset="0"/>
                <a:cs typeface="NikoshBAN" charset="0"/>
              </a:rPr>
              <a:t>৬। ব্যায়াম বা কোনো রকম শারীরিক পরিশ্রম না করা</a:t>
            </a:r>
            <a:r>
              <a:rPr lang="bn-BD" sz="4000" dirty="0">
                <a:latin typeface="NikoshBAN" charset="0"/>
                <a:cs typeface="NikoshBAN" charset="0"/>
              </a:rPr>
              <a:t>।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633213" y="1814315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633213" y="932646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592427" y="2695984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592427" y="3582486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592424" y="4511905"/>
            <a:ext cx="725509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611736" y="5409127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58" y="468831"/>
            <a:ext cx="3498990" cy="43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7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66681" y="64393"/>
            <a:ext cx="6104587" cy="605307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charset="0"/>
                <a:cs typeface="NikoshBAN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হৃদরোগের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8089" y="847552"/>
            <a:ext cx="523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charset="0"/>
                <a:cs typeface="NikoshBAN" charset="0"/>
              </a:rPr>
              <a:t>১। অধিক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শর্করা</a:t>
            </a:r>
            <a:r>
              <a:rPr lang="en-US" sz="2800" dirty="0" smtClean="0">
                <a:latin typeface="NikoshBAN" charset="0"/>
                <a:cs typeface="NikoshBAN" charset="0"/>
              </a:rPr>
              <a:t> ও চ</a:t>
            </a:r>
            <a:r>
              <a:rPr lang="bn-BD" sz="2800" dirty="0" smtClean="0">
                <a:latin typeface="NikoshBAN" charset="0"/>
                <a:cs typeface="NikoshBAN" charset="0"/>
              </a:rPr>
              <a:t>র্বিযুক্ত খাবার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না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খাওয়া</a:t>
            </a:r>
            <a:r>
              <a:rPr lang="en-US" sz="2800" dirty="0" smtClean="0">
                <a:latin typeface="NikoshBAN" charset="0"/>
                <a:cs typeface="NikoshBAN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458" y="1698865"/>
            <a:ext cx="10607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charset="0"/>
                <a:cs typeface="NikoshBAN" charset="0"/>
              </a:rPr>
              <a:t>২।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নিয়মিত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শারীরিক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পরিশ্রম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করা</a:t>
            </a:r>
            <a:r>
              <a:rPr lang="en-US" sz="2800" dirty="0" smtClean="0">
                <a:latin typeface="NikoshBAN" charset="0"/>
                <a:cs typeface="NikoshBAN" charset="0"/>
              </a:rPr>
              <a:t>।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যথা</a:t>
            </a:r>
            <a:r>
              <a:rPr lang="en-US" sz="2800" dirty="0" smtClean="0">
                <a:latin typeface="NikoshBAN" charset="0"/>
                <a:cs typeface="NikoshBAN" charset="0"/>
              </a:rPr>
              <a:t>-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খেলাধুলা</a:t>
            </a:r>
            <a:r>
              <a:rPr lang="en-US" sz="2800" dirty="0" smtClean="0">
                <a:latin typeface="NikoshBAN" charset="0"/>
                <a:cs typeface="NikoshBAN" charset="0"/>
              </a:rPr>
              <a:t> ,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হাঁটাচলা</a:t>
            </a:r>
            <a:r>
              <a:rPr lang="en-US" sz="2800" dirty="0" smtClean="0">
                <a:latin typeface="NikoshBAN" charset="0"/>
                <a:cs typeface="NikoshBAN" charset="0"/>
              </a:rPr>
              <a:t> ,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ব্যায়াম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করার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অভ্যাস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গড়ে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তোলা</a:t>
            </a:r>
            <a:r>
              <a:rPr lang="en-US" sz="2800" dirty="0" smtClean="0">
                <a:latin typeface="NikoshBAN" charset="0"/>
                <a:cs typeface="NikoshBAN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797" y="2565421"/>
            <a:ext cx="387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charset="0"/>
                <a:cs typeface="NikoshBAN" charset="0"/>
              </a:rPr>
              <a:t>৩।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নিয়মিত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সুষম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খাদ্য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গ্রহন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করা</a:t>
            </a:r>
            <a:r>
              <a:rPr lang="en-US" sz="2800" dirty="0" smtClean="0">
                <a:latin typeface="NikoshBAN" charset="0"/>
                <a:cs typeface="NikoshBAN" charset="0"/>
              </a:rPr>
              <a:t>।</a:t>
            </a:r>
            <a:endParaRPr lang="bn-BD" sz="2800" dirty="0">
              <a:latin typeface="NikoshBAN" charset="0"/>
              <a:cs typeface="NikoshB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6588" y="3437514"/>
            <a:ext cx="2613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charset="0"/>
                <a:cs typeface="NikoshBAN" charset="0"/>
              </a:rPr>
              <a:t>৪।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ধূমপান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ত্যাগ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করা</a:t>
            </a:r>
            <a:r>
              <a:rPr lang="en-US" sz="2800" dirty="0" smtClean="0">
                <a:latin typeface="NikoshBAN" charset="0"/>
                <a:cs typeface="NikoshBAN" charset="0"/>
              </a:rPr>
              <a:t>।</a:t>
            </a:r>
            <a:endParaRPr lang="bn-BD" sz="2800" dirty="0">
              <a:latin typeface="NikoshBAN" charset="0"/>
              <a:cs typeface="NikoshB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49" y="4313274"/>
            <a:ext cx="8887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charset="0"/>
                <a:cs typeface="NikoshBAN" charset="0"/>
              </a:rPr>
              <a:t>৫।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অতিরিক্ত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পরিশ্রম</a:t>
            </a:r>
            <a:r>
              <a:rPr lang="en-US" sz="2800" dirty="0" smtClean="0">
                <a:latin typeface="NikoshBAN" charset="0"/>
                <a:cs typeface="NikoshBAN" charset="0"/>
              </a:rPr>
              <a:t> ,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অতিরিক্ত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মানসিক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চাপ</a:t>
            </a:r>
            <a:r>
              <a:rPr lang="en-US" sz="2800" dirty="0" smtClean="0">
                <a:latin typeface="NikoshBAN" charset="0"/>
                <a:cs typeface="NikoshBAN" charset="0"/>
              </a:rPr>
              <a:t> ও</a:t>
            </a:r>
            <a:r>
              <a:rPr lang="bn-BD" sz="2800" dirty="0" smtClean="0">
                <a:latin typeface="NikoshBAN" charset="0"/>
                <a:cs typeface="NikoshBAN" charset="0"/>
              </a:rPr>
              <a:t> দুশ্চিন্তামুক্ত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থাকার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চেষ্টা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করা</a:t>
            </a:r>
            <a:r>
              <a:rPr lang="en-US" sz="2800" dirty="0" smtClean="0">
                <a:latin typeface="NikoshBAN" charset="0"/>
                <a:cs typeface="NikoshBAN" charset="0"/>
              </a:rPr>
              <a:t>।</a:t>
            </a:r>
            <a:endParaRPr lang="bn-BD" sz="2800" dirty="0">
              <a:latin typeface="NikoshBAN" charset="0"/>
              <a:cs typeface="NikoshB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2194" y="5279193"/>
            <a:ext cx="697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charset="0"/>
                <a:cs typeface="NikoshBAN" charset="0"/>
              </a:rPr>
              <a:t>৬।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তাজা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ফলমূল</a:t>
            </a:r>
            <a:r>
              <a:rPr lang="en-US" sz="2800" dirty="0" smtClean="0">
                <a:latin typeface="NikoshBAN" charset="0"/>
                <a:cs typeface="NikoshBAN" charset="0"/>
              </a:rPr>
              <a:t>,</a:t>
            </a:r>
            <a:r>
              <a:rPr lang="bn-BD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শাকসবজি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খাওয়ার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অভ্যাস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গড়ে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তোলা</a:t>
            </a:r>
            <a:r>
              <a:rPr lang="en-US" sz="2800" dirty="0" smtClean="0">
                <a:latin typeface="NikoshBAN" charset="0"/>
                <a:cs typeface="NikoshBAN" charset="0"/>
              </a:rPr>
              <a:t>।</a:t>
            </a:r>
            <a:endParaRPr lang="bn-BD" sz="2800" dirty="0">
              <a:latin typeface="NikoshBAN" charset="0"/>
              <a:cs typeface="NikoshBAN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33213" y="1324913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633213" y="456123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592427" y="2206582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592427" y="3080205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592424" y="3996745"/>
            <a:ext cx="725509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611736" y="4906846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5804" y="6217212"/>
            <a:ext cx="4070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charset="0"/>
                <a:cs typeface="NikoshBAN" charset="0"/>
              </a:rPr>
              <a:t>৭।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দেহের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ওজন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বাড়তে</a:t>
            </a:r>
            <a:r>
              <a:rPr lang="en-US" sz="2800" dirty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না</a:t>
            </a:r>
            <a:r>
              <a:rPr lang="en-US" sz="2800" dirty="0" smtClean="0">
                <a:latin typeface="NikoshBAN" charset="0"/>
                <a:cs typeface="NikoshBAN" charset="0"/>
              </a:rPr>
              <a:t> </a:t>
            </a:r>
            <a:r>
              <a:rPr lang="en-US" sz="2800" dirty="0" err="1" smtClean="0">
                <a:latin typeface="NikoshBAN" charset="0"/>
                <a:cs typeface="NikoshBAN" charset="0"/>
              </a:rPr>
              <a:t>দেওয়া</a:t>
            </a:r>
            <a:r>
              <a:rPr lang="en-US" sz="2800" dirty="0" smtClean="0">
                <a:latin typeface="NikoshBAN" charset="0"/>
                <a:cs typeface="NikoshBAN" charset="0"/>
              </a:rPr>
              <a:t>। </a:t>
            </a:r>
            <a:endParaRPr lang="bn-BD" sz="2800" dirty="0">
              <a:latin typeface="NikoshBAN" charset="0"/>
              <a:cs typeface="NikoshBAN" charset="0"/>
            </a:endParaRPr>
          </a:p>
        </p:txBody>
      </p:sp>
      <p:sp>
        <p:nvSpPr>
          <p:cNvPr id="16" name="Curved Right Arrow 15"/>
          <p:cNvSpPr/>
          <p:nvPr/>
        </p:nvSpPr>
        <p:spPr>
          <a:xfrm>
            <a:off x="611736" y="5812666"/>
            <a:ext cx="708338" cy="8182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35" y="5044408"/>
            <a:ext cx="2234754" cy="15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86C6BE-25E2-4959-922A-18B9D1186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r="253" b="10888"/>
          <a:stretch/>
        </p:blipFill>
        <p:spPr>
          <a:xfrm>
            <a:off x="175846" y="1007706"/>
            <a:ext cx="11609654" cy="5850295"/>
          </a:xfrm>
          <a:prstGeom prst="rect">
            <a:avLst/>
          </a:prstGeom>
        </p:spPr>
      </p:pic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xmlns="" id="{12561ECB-3E35-477A-867C-6A36D1ADAE7E}"/>
              </a:ext>
            </a:extLst>
          </p:cNvPr>
          <p:cNvSpPr txBox="1">
            <a:spLocks/>
          </p:cNvSpPr>
          <p:nvPr/>
        </p:nvSpPr>
        <p:spPr>
          <a:xfrm>
            <a:off x="537028" y="9950"/>
            <a:ext cx="3978987" cy="1043393"/>
          </a:xfrm>
          <a:prstGeom prst="roundRect">
            <a:avLst>
              <a:gd name="adj" fmla="val 48322"/>
            </a:avLst>
          </a:prstGeom>
          <a:solidFill>
            <a:schemeClr val="bg2">
              <a:lumMod val="90000"/>
            </a:schemeClr>
          </a:solidFill>
          <a:ln w="317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hought Bubble: Cloud 13">
            <a:extLst>
              <a:ext uri="{FF2B5EF4-FFF2-40B4-BE49-F238E27FC236}">
                <a16:creationId xmlns:a16="http://schemas.microsoft.com/office/drawing/2014/main" xmlns="" id="{B9C6074C-99EF-49D6-95CE-C3197D0D213E}"/>
              </a:ext>
            </a:extLst>
          </p:cNvPr>
          <p:cNvSpPr/>
          <p:nvPr/>
        </p:nvSpPr>
        <p:spPr>
          <a:xfrm flipH="1">
            <a:off x="521460" y="1153950"/>
            <a:ext cx="1740877" cy="988192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ক-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hought Bubble: Cloud 14">
            <a:extLst>
              <a:ext uri="{FF2B5EF4-FFF2-40B4-BE49-F238E27FC236}">
                <a16:creationId xmlns:a16="http://schemas.microsoft.com/office/drawing/2014/main" xmlns="" id="{3CBAE7E1-A9C8-45AD-AE6C-3C004D4B070A}"/>
              </a:ext>
            </a:extLst>
          </p:cNvPr>
          <p:cNvSpPr/>
          <p:nvPr/>
        </p:nvSpPr>
        <p:spPr>
          <a:xfrm>
            <a:off x="5425514" y="1153951"/>
            <a:ext cx="1740877" cy="1081018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Scroll: Horizontal 15">
            <a:extLst>
              <a:ext uri="{FF2B5EF4-FFF2-40B4-BE49-F238E27FC236}">
                <a16:creationId xmlns:a16="http://schemas.microsoft.com/office/drawing/2014/main" xmlns="" id="{070545C0-4C1C-4043-BD5F-16C8AA503719}"/>
              </a:ext>
            </a:extLst>
          </p:cNvPr>
          <p:cNvSpPr/>
          <p:nvPr/>
        </p:nvSpPr>
        <p:spPr>
          <a:xfrm>
            <a:off x="340308" y="2335577"/>
            <a:ext cx="3851031" cy="3064625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হৃদরোগের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 ।</a:t>
            </a:r>
            <a:endParaRPr lang="en-US" sz="1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8" name="Scroll: Horizontal 16">
            <a:extLst>
              <a:ext uri="{FF2B5EF4-FFF2-40B4-BE49-F238E27FC236}">
                <a16:creationId xmlns:a16="http://schemas.microsoft.com/office/drawing/2014/main" xmlns="" id="{FD4DA220-D460-4CDE-9C99-155A82276C7D}"/>
              </a:ext>
            </a:extLst>
          </p:cNvPr>
          <p:cNvSpPr/>
          <p:nvPr/>
        </p:nvSpPr>
        <p:spPr>
          <a:xfrm>
            <a:off x="4274498" y="2335577"/>
            <a:ext cx="3555062" cy="3064625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 ।</a:t>
            </a:r>
            <a:endParaRPr lang="en-US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89402" y="4824589"/>
            <a:ext cx="11178857" cy="1202723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হৃদরোগ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রোধে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সচেতনতা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চার্ট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আনবে ।</a:t>
            </a:r>
            <a:endParaRPr lang="en-US" sz="11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2" name="Rectangle: Rounded Corners 72">
            <a:extLst>
              <a:ext uri="{FF2B5EF4-FFF2-40B4-BE49-F238E27FC236}">
                <a16:creationId xmlns:a16="http://schemas.microsoft.com/office/drawing/2014/main" xmlns="" id="{BB57D086-C391-4DD0-80C1-86EE81355B73}"/>
              </a:ext>
            </a:extLst>
          </p:cNvPr>
          <p:cNvSpPr txBox="1">
            <a:spLocks/>
          </p:cNvSpPr>
          <p:nvPr/>
        </p:nvSpPr>
        <p:spPr>
          <a:xfrm>
            <a:off x="1169742" y="124125"/>
            <a:ext cx="3773509" cy="1023214"/>
          </a:xfrm>
          <a:prstGeom prst="roundRect">
            <a:avLst>
              <a:gd name="adj" fmla="val 48322"/>
            </a:avLst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2" y="530087"/>
            <a:ext cx="4320209" cy="387829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2" y="1416676"/>
            <a:ext cx="5177302" cy="29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Words>322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NSimSun</vt:lpstr>
      <vt:lpstr>Arial</vt:lpstr>
      <vt:lpstr>NikoshBAN</vt:lpstr>
      <vt:lpstr>Trebuchet MS</vt:lpstr>
      <vt:lpstr>Vrinda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443</cp:revision>
  <dcterms:created xsi:type="dcterms:W3CDTF">2020-08-12T06:04:11Z</dcterms:created>
  <dcterms:modified xsi:type="dcterms:W3CDTF">2020-08-26T17:27:11Z</dcterms:modified>
</cp:coreProperties>
</file>