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82" r:id="rId3"/>
    <p:sldId id="260" r:id="rId4"/>
    <p:sldId id="262" r:id="rId5"/>
    <p:sldId id="269" r:id="rId6"/>
    <p:sldId id="261" r:id="rId7"/>
    <p:sldId id="263" r:id="rId8"/>
    <p:sldId id="279" r:id="rId9"/>
    <p:sldId id="265" r:id="rId10"/>
    <p:sldId id="277" r:id="rId11"/>
    <p:sldId id="278" r:id="rId12"/>
    <p:sldId id="268" r:id="rId13"/>
    <p:sldId id="270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40" autoAdjust="0"/>
  </p:normalViewPr>
  <p:slideViewPr>
    <p:cSldViewPr>
      <p:cViewPr varScale="1">
        <p:scale>
          <a:sx n="64" d="100"/>
          <a:sy n="64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3E37C-CCDF-48AF-8CE8-1F879B81150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645AEF-1C83-4947-B2C2-30E7DBA0171F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গবেষণা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0930E7CF-7C47-4A93-AFE7-E4BE516ABA11}" type="parTrans" cxnId="{03F5F7E2-41DF-4234-B326-053F62FC3CC2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BF1C0071-DB10-4E05-9CD1-A6EE334DD313}" type="sibTrans" cxnId="{03F5F7E2-41DF-4234-B326-053F62FC3CC2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D015A707-A634-42BD-8C4E-EED1F9968826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তাত্ত্বিক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FC43D834-EFCA-47B7-AE7B-D0B0E1E222DF}" type="parTrans" cxnId="{802BD529-2A6A-4A6A-BF97-B6BC9AEF2490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1C8F1329-9898-4C4D-B0C6-B56AADE9476F}" type="sibTrans" cxnId="{802BD529-2A6A-4A6A-BF97-B6BC9AEF2490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C84B8244-952A-40C7-A9FB-4AF0240BC1C0}">
      <dgm:prSet phldrT="[Text]"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ব্যবহারিক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1D78269D-3DC7-48CA-8F0E-E193A87DAFEA}" type="parTrans" cxnId="{6C95B69F-03F3-4485-8F59-1539AF68B34C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A90C5A26-4170-4524-9F6B-29A4C1FFEA85}" type="sibTrans" cxnId="{6C95B69F-03F3-4485-8F59-1539AF68B34C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3BC6A353-4DB4-4E1B-9332-92408A492CF6}" type="pres">
      <dgm:prSet presAssocID="{E9C3E37C-CCDF-48AF-8CE8-1F879B8115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52E88E-4E63-4CD7-A395-DD8A674AFED5}" type="pres">
      <dgm:prSet presAssocID="{57645AEF-1C83-4947-B2C2-30E7DBA0171F}" presName="root1" presStyleCnt="0"/>
      <dgm:spPr/>
    </dgm:pt>
    <dgm:pt modelId="{7C0BF4AD-F619-456C-BA3E-2D967963A437}" type="pres">
      <dgm:prSet presAssocID="{57645AEF-1C83-4947-B2C2-30E7DBA0171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57B3F4-64F7-499F-8306-D44DA1E95DFB}" type="pres">
      <dgm:prSet presAssocID="{57645AEF-1C83-4947-B2C2-30E7DBA0171F}" presName="level2hierChild" presStyleCnt="0"/>
      <dgm:spPr/>
    </dgm:pt>
    <dgm:pt modelId="{1256F30A-359C-4FF1-94AC-43DC0F3822B4}" type="pres">
      <dgm:prSet presAssocID="{FC43D834-EFCA-47B7-AE7B-D0B0E1E222D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E687954-BDA5-4C26-946C-3CC398155288}" type="pres">
      <dgm:prSet presAssocID="{FC43D834-EFCA-47B7-AE7B-D0B0E1E222D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F90C809-D591-43C8-9A19-EDB1C6776733}" type="pres">
      <dgm:prSet presAssocID="{D015A707-A634-42BD-8C4E-EED1F9968826}" presName="root2" presStyleCnt="0"/>
      <dgm:spPr/>
    </dgm:pt>
    <dgm:pt modelId="{83DBC5B0-04F7-4EA6-8D65-04A94A85DF95}" type="pres">
      <dgm:prSet presAssocID="{D015A707-A634-42BD-8C4E-EED1F996882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F754E0-6558-48E6-932B-593903B50A18}" type="pres">
      <dgm:prSet presAssocID="{D015A707-A634-42BD-8C4E-EED1F9968826}" presName="level3hierChild" presStyleCnt="0"/>
      <dgm:spPr/>
    </dgm:pt>
    <dgm:pt modelId="{7BA48B21-D6EC-459F-8453-F01CB38BFC3D}" type="pres">
      <dgm:prSet presAssocID="{1D78269D-3DC7-48CA-8F0E-E193A87DAFE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6FD0B28-8409-4F39-A8D9-9DED30C0E746}" type="pres">
      <dgm:prSet presAssocID="{1D78269D-3DC7-48CA-8F0E-E193A87DAFE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B9FB8FA-9438-412D-81A4-386C4809448F}" type="pres">
      <dgm:prSet presAssocID="{C84B8244-952A-40C7-A9FB-4AF0240BC1C0}" presName="root2" presStyleCnt="0"/>
      <dgm:spPr/>
    </dgm:pt>
    <dgm:pt modelId="{77BF2EDD-1FA9-48FA-B5CA-F28B6FE3C0B2}" type="pres">
      <dgm:prSet presAssocID="{C84B8244-952A-40C7-A9FB-4AF0240BC1C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07FE0C-552A-474B-B8FD-C7319B9223A6}" type="pres">
      <dgm:prSet presAssocID="{C84B8244-952A-40C7-A9FB-4AF0240BC1C0}" presName="level3hierChild" presStyleCnt="0"/>
      <dgm:spPr/>
    </dgm:pt>
  </dgm:ptLst>
  <dgm:cxnLst>
    <dgm:cxn modelId="{6C95B69F-03F3-4485-8F59-1539AF68B34C}" srcId="{57645AEF-1C83-4947-B2C2-30E7DBA0171F}" destId="{C84B8244-952A-40C7-A9FB-4AF0240BC1C0}" srcOrd="1" destOrd="0" parTransId="{1D78269D-3DC7-48CA-8F0E-E193A87DAFEA}" sibTransId="{A90C5A26-4170-4524-9F6B-29A4C1FFEA85}"/>
    <dgm:cxn modelId="{6629D0A5-761E-40E5-85DC-ABE2EBCAC0A1}" type="presOf" srcId="{57645AEF-1C83-4947-B2C2-30E7DBA0171F}" destId="{7C0BF4AD-F619-456C-BA3E-2D967963A437}" srcOrd="0" destOrd="0" presId="urn:microsoft.com/office/officeart/2005/8/layout/hierarchy2"/>
    <dgm:cxn modelId="{03F5F7E2-41DF-4234-B326-053F62FC3CC2}" srcId="{E9C3E37C-CCDF-48AF-8CE8-1F879B811507}" destId="{57645AEF-1C83-4947-B2C2-30E7DBA0171F}" srcOrd="0" destOrd="0" parTransId="{0930E7CF-7C47-4A93-AFE7-E4BE516ABA11}" sibTransId="{BF1C0071-DB10-4E05-9CD1-A6EE334DD313}"/>
    <dgm:cxn modelId="{54063724-3333-4165-930A-4E4310FF6ABA}" type="presOf" srcId="{1D78269D-3DC7-48CA-8F0E-E193A87DAFEA}" destId="{86FD0B28-8409-4F39-A8D9-9DED30C0E746}" srcOrd="1" destOrd="0" presId="urn:microsoft.com/office/officeart/2005/8/layout/hierarchy2"/>
    <dgm:cxn modelId="{802BD529-2A6A-4A6A-BF97-B6BC9AEF2490}" srcId="{57645AEF-1C83-4947-B2C2-30E7DBA0171F}" destId="{D015A707-A634-42BD-8C4E-EED1F9968826}" srcOrd="0" destOrd="0" parTransId="{FC43D834-EFCA-47B7-AE7B-D0B0E1E222DF}" sibTransId="{1C8F1329-9898-4C4D-B0C6-B56AADE9476F}"/>
    <dgm:cxn modelId="{80FEE75F-F6B3-4DF2-AA67-3B03C52F9FF4}" type="presOf" srcId="{FC43D834-EFCA-47B7-AE7B-D0B0E1E222DF}" destId="{1256F30A-359C-4FF1-94AC-43DC0F3822B4}" srcOrd="0" destOrd="0" presId="urn:microsoft.com/office/officeart/2005/8/layout/hierarchy2"/>
    <dgm:cxn modelId="{DF720C77-76D4-440E-8266-4EAA162EED99}" type="presOf" srcId="{C84B8244-952A-40C7-A9FB-4AF0240BC1C0}" destId="{77BF2EDD-1FA9-48FA-B5CA-F28B6FE3C0B2}" srcOrd="0" destOrd="0" presId="urn:microsoft.com/office/officeart/2005/8/layout/hierarchy2"/>
    <dgm:cxn modelId="{F5DD658C-81A7-4371-B08B-AD04AC2F109B}" type="presOf" srcId="{1D78269D-3DC7-48CA-8F0E-E193A87DAFEA}" destId="{7BA48B21-D6EC-459F-8453-F01CB38BFC3D}" srcOrd="0" destOrd="0" presId="urn:microsoft.com/office/officeart/2005/8/layout/hierarchy2"/>
    <dgm:cxn modelId="{CDE0F9BF-2617-4DA4-A31A-5D0D04870305}" type="presOf" srcId="{E9C3E37C-CCDF-48AF-8CE8-1F879B811507}" destId="{3BC6A353-4DB4-4E1B-9332-92408A492CF6}" srcOrd="0" destOrd="0" presId="urn:microsoft.com/office/officeart/2005/8/layout/hierarchy2"/>
    <dgm:cxn modelId="{30239D21-A86A-495A-928B-600F2E970F7F}" type="presOf" srcId="{D015A707-A634-42BD-8C4E-EED1F9968826}" destId="{83DBC5B0-04F7-4EA6-8D65-04A94A85DF95}" srcOrd="0" destOrd="0" presId="urn:microsoft.com/office/officeart/2005/8/layout/hierarchy2"/>
    <dgm:cxn modelId="{CF2F3A4B-870D-44EE-BEB9-5666262A8658}" type="presOf" srcId="{FC43D834-EFCA-47B7-AE7B-D0B0E1E222DF}" destId="{5E687954-BDA5-4C26-946C-3CC398155288}" srcOrd="1" destOrd="0" presId="urn:microsoft.com/office/officeart/2005/8/layout/hierarchy2"/>
    <dgm:cxn modelId="{CB366DA9-0520-4C40-BB60-678E6A243490}" type="presParOf" srcId="{3BC6A353-4DB4-4E1B-9332-92408A492CF6}" destId="{A152E88E-4E63-4CD7-A395-DD8A674AFED5}" srcOrd="0" destOrd="0" presId="urn:microsoft.com/office/officeart/2005/8/layout/hierarchy2"/>
    <dgm:cxn modelId="{C62E9EAA-2A22-464C-A142-27999994697D}" type="presParOf" srcId="{A152E88E-4E63-4CD7-A395-DD8A674AFED5}" destId="{7C0BF4AD-F619-456C-BA3E-2D967963A437}" srcOrd="0" destOrd="0" presId="urn:microsoft.com/office/officeart/2005/8/layout/hierarchy2"/>
    <dgm:cxn modelId="{95B919BF-C1B7-44DE-814A-89089E05EA36}" type="presParOf" srcId="{A152E88E-4E63-4CD7-A395-DD8A674AFED5}" destId="{C557B3F4-64F7-499F-8306-D44DA1E95DFB}" srcOrd="1" destOrd="0" presId="urn:microsoft.com/office/officeart/2005/8/layout/hierarchy2"/>
    <dgm:cxn modelId="{ABA0623F-6B87-4D80-BBDB-3C30391D15D7}" type="presParOf" srcId="{C557B3F4-64F7-499F-8306-D44DA1E95DFB}" destId="{1256F30A-359C-4FF1-94AC-43DC0F3822B4}" srcOrd="0" destOrd="0" presId="urn:microsoft.com/office/officeart/2005/8/layout/hierarchy2"/>
    <dgm:cxn modelId="{E3DB3811-B407-4116-B05D-3C02D4F3F2E1}" type="presParOf" srcId="{1256F30A-359C-4FF1-94AC-43DC0F3822B4}" destId="{5E687954-BDA5-4C26-946C-3CC398155288}" srcOrd="0" destOrd="0" presId="urn:microsoft.com/office/officeart/2005/8/layout/hierarchy2"/>
    <dgm:cxn modelId="{C1239729-DCF0-4D94-893E-BA4BC452303E}" type="presParOf" srcId="{C557B3F4-64F7-499F-8306-D44DA1E95DFB}" destId="{BF90C809-D591-43C8-9A19-EDB1C6776733}" srcOrd="1" destOrd="0" presId="urn:microsoft.com/office/officeart/2005/8/layout/hierarchy2"/>
    <dgm:cxn modelId="{50B8713A-D7BE-4992-9713-C43BFDC936A5}" type="presParOf" srcId="{BF90C809-D591-43C8-9A19-EDB1C6776733}" destId="{83DBC5B0-04F7-4EA6-8D65-04A94A85DF95}" srcOrd="0" destOrd="0" presId="urn:microsoft.com/office/officeart/2005/8/layout/hierarchy2"/>
    <dgm:cxn modelId="{51113EA7-755A-45EB-A937-0F208A765A8F}" type="presParOf" srcId="{BF90C809-D591-43C8-9A19-EDB1C6776733}" destId="{1EF754E0-6558-48E6-932B-593903B50A18}" srcOrd="1" destOrd="0" presId="urn:microsoft.com/office/officeart/2005/8/layout/hierarchy2"/>
    <dgm:cxn modelId="{DE6ADC21-E751-46A9-9FDD-86497C8FD062}" type="presParOf" srcId="{C557B3F4-64F7-499F-8306-D44DA1E95DFB}" destId="{7BA48B21-D6EC-459F-8453-F01CB38BFC3D}" srcOrd="2" destOrd="0" presId="urn:microsoft.com/office/officeart/2005/8/layout/hierarchy2"/>
    <dgm:cxn modelId="{D1CF7424-656E-4894-A937-2E8ECEBBF2DB}" type="presParOf" srcId="{7BA48B21-D6EC-459F-8453-F01CB38BFC3D}" destId="{86FD0B28-8409-4F39-A8D9-9DED30C0E746}" srcOrd="0" destOrd="0" presId="urn:microsoft.com/office/officeart/2005/8/layout/hierarchy2"/>
    <dgm:cxn modelId="{EFD7CC11-3A60-4898-BCEC-137892610FAB}" type="presParOf" srcId="{C557B3F4-64F7-499F-8306-D44DA1E95DFB}" destId="{7B9FB8FA-9438-412D-81A4-386C4809448F}" srcOrd="3" destOrd="0" presId="urn:microsoft.com/office/officeart/2005/8/layout/hierarchy2"/>
    <dgm:cxn modelId="{0F7077E9-672E-437F-B681-564DFA7C6E13}" type="presParOf" srcId="{7B9FB8FA-9438-412D-81A4-386C4809448F}" destId="{77BF2EDD-1FA9-48FA-B5CA-F28B6FE3C0B2}" srcOrd="0" destOrd="0" presId="urn:microsoft.com/office/officeart/2005/8/layout/hierarchy2"/>
    <dgm:cxn modelId="{94C1809F-D0E7-4856-A47D-F3732C68D37A}" type="presParOf" srcId="{7B9FB8FA-9438-412D-81A4-386C4809448F}" destId="{7507FE0C-552A-474B-B8FD-C7319B9223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BF4AD-F619-456C-BA3E-2D967963A437}">
      <dsp:nvSpPr>
        <dsp:cNvPr id="0" name=""/>
        <dsp:cNvSpPr/>
      </dsp:nvSpPr>
      <dsp:spPr>
        <a:xfrm>
          <a:off x="0" y="139700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err="1" smtClean="0">
              <a:latin typeface="Nikosh" pitchFamily="2" charset="0"/>
              <a:cs typeface="Nikosh" pitchFamily="2" charset="0"/>
            </a:rPr>
            <a:t>গবেষণা</a:t>
          </a:r>
          <a:endParaRPr lang="en-US" sz="6100" kern="1200" dirty="0">
            <a:latin typeface="Nikosh" pitchFamily="2" charset="0"/>
            <a:cs typeface="Nikosh" pitchFamily="2" charset="0"/>
          </a:endParaRPr>
        </a:p>
      </dsp:txBody>
      <dsp:txXfrm>
        <a:off x="37197" y="1434197"/>
        <a:ext cx="2465605" cy="1195605"/>
      </dsp:txXfrm>
    </dsp:sp>
    <dsp:sp modelId="{1256F30A-359C-4FF1-94AC-43DC0F3822B4}">
      <dsp:nvSpPr>
        <dsp:cNvPr id="0" name=""/>
        <dsp:cNvSpPr/>
      </dsp:nvSpPr>
      <dsp:spPr>
        <a:xfrm rot="19457599">
          <a:off x="2422396" y="1638750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" pitchFamily="2" charset="0"/>
            <a:cs typeface="Nikosh" pitchFamily="2" charset="0"/>
          </a:endParaRPr>
        </a:p>
      </dsp:txBody>
      <dsp:txXfrm>
        <a:off x="3016719" y="1635594"/>
        <a:ext cx="62560" cy="62560"/>
      </dsp:txXfrm>
    </dsp:sp>
    <dsp:sp modelId="{83DBC5B0-04F7-4EA6-8D65-04A94A85DF95}">
      <dsp:nvSpPr>
        <dsp:cNvPr id="0" name=""/>
        <dsp:cNvSpPr/>
      </dsp:nvSpPr>
      <dsp:spPr>
        <a:xfrm>
          <a:off x="3556000" y="66675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err="1" smtClean="0">
              <a:latin typeface="Nikosh" pitchFamily="2" charset="0"/>
              <a:cs typeface="Nikosh" pitchFamily="2" charset="0"/>
            </a:rPr>
            <a:t>তাত্ত্বিক</a:t>
          </a:r>
          <a:endParaRPr lang="en-US" sz="6100" kern="1200" dirty="0">
            <a:latin typeface="Nikosh" pitchFamily="2" charset="0"/>
            <a:cs typeface="Nikosh" pitchFamily="2" charset="0"/>
          </a:endParaRPr>
        </a:p>
      </dsp:txBody>
      <dsp:txXfrm>
        <a:off x="3593197" y="703947"/>
        <a:ext cx="2465605" cy="1195605"/>
      </dsp:txXfrm>
    </dsp:sp>
    <dsp:sp modelId="{7BA48B21-D6EC-459F-8453-F01CB38BFC3D}">
      <dsp:nvSpPr>
        <dsp:cNvPr id="0" name=""/>
        <dsp:cNvSpPr/>
      </dsp:nvSpPr>
      <dsp:spPr>
        <a:xfrm rot="2142401">
          <a:off x="2422396" y="2368999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" pitchFamily="2" charset="0"/>
            <a:cs typeface="Nikosh" pitchFamily="2" charset="0"/>
          </a:endParaRPr>
        </a:p>
      </dsp:txBody>
      <dsp:txXfrm>
        <a:off x="3016719" y="2365844"/>
        <a:ext cx="62560" cy="62560"/>
      </dsp:txXfrm>
    </dsp:sp>
    <dsp:sp modelId="{77BF2EDD-1FA9-48FA-B5CA-F28B6FE3C0B2}">
      <dsp:nvSpPr>
        <dsp:cNvPr id="0" name=""/>
        <dsp:cNvSpPr/>
      </dsp:nvSpPr>
      <dsp:spPr>
        <a:xfrm>
          <a:off x="3556000" y="212725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err="1" smtClean="0">
              <a:latin typeface="Nikosh" pitchFamily="2" charset="0"/>
              <a:cs typeface="Nikosh" pitchFamily="2" charset="0"/>
            </a:rPr>
            <a:t>ব্যবহারিক</a:t>
          </a:r>
          <a:endParaRPr lang="en-US" sz="6100" kern="1200" dirty="0">
            <a:latin typeface="Nikosh" pitchFamily="2" charset="0"/>
            <a:cs typeface="Nikosh" pitchFamily="2" charset="0"/>
          </a:endParaRPr>
        </a:p>
      </dsp:txBody>
      <dsp:txXfrm>
        <a:off x="3593197" y="2164447"/>
        <a:ext cx="2465605" cy="119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85705-632C-4908-B015-8575AA54427B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2B771-AA1D-472A-B8C8-507D60C5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6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ভিডিওটি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গবেষণায়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আইসিটি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সবগুলো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তথ্যসমূহ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ক্রমান্বয়ে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তাত্ত্বিক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গবেষণার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উপরোক্ত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ওয়েবসাইটসমূহের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সহযোগিতা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 (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46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প্রত্যেকটা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68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জিজ্ঞাসা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1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2B771-AA1D-472A-B8C8-507D60C5C3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7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6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8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4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3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81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7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1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0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83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6EFAF-D47D-406C-8B7B-60DF57DB694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88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2852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4874" y="-16274"/>
            <a:ext cx="1262852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7574" y="5562600"/>
            <a:ext cx="1262852" cy="129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804" y="5578874"/>
            <a:ext cx="1262852" cy="1295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6EFAF-D47D-406C-8B7B-60DF57DB694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901CA-4F06-4CC1-A8F9-6C2EF24E1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Relationship Id="rId9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763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তাত্ত্বিক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গবেষণায়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8" r="2671" b="6250"/>
          <a:stretch/>
        </p:blipFill>
        <p:spPr bwMode="auto">
          <a:xfrm>
            <a:off x="990600" y="1447800"/>
            <a:ext cx="682513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1" r="3125" b="8920"/>
          <a:stretch/>
        </p:blipFill>
        <p:spPr bwMode="auto">
          <a:xfrm>
            <a:off x="990600" y="1447800"/>
            <a:ext cx="7054764" cy="460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 r="4319" b="6874"/>
          <a:stretch/>
        </p:blipFill>
        <p:spPr bwMode="auto">
          <a:xfrm>
            <a:off x="1036349" y="1447800"/>
            <a:ext cx="7046422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9" r="4319" b="6421"/>
          <a:stretch/>
        </p:blipFill>
        <p:spPr bwMode="auto">
          <a:xfrm>
            <a:off x="1036349" y="1504059"/>
            <a:ext cx="7009015" cy="475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6"/>
          <a:stretch/>
        </p:blipFill>
        <p:spPr bwMode="auto">
          <a:xfrm>
            <a:off x="1332975" y="1447800"/>
            <a:ext cx="648275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3"/>
          <a:stretch/>
        </p:blipFill>
        <p:spPr bwMode="auto">
          <a:xfrm>
            <a:off x="1148571" y="1447800"/>
            <a:ext cx="6934200" cy="483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4"/>
          <a:stretch/>
        </p:blipFill>
        <p:spPr bwMode="auto">
          <a:xfrm>
            <a:off x="1336426" y="1415935"/>
            <a:ext cx="6558490" cy="453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05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ব্যবহারিক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গবেষণায়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http://t0.gstatic.com/images?q=tbn:ANd9GcTY0q0IL6M4N1zP4jB4D9FRRVJK5gB1K_zc78DxHegdOxi0scy8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4829175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ws.gov/canvfhc/images/homepage%20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1295400"/>
            <a:ext cx="67818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3.gstatic.com/images?q=tbn:ANd9GcTQ9t4GJ-zpNZeYecUCJTJ3j1oatvTS_iwBLf3AQPe-LohJGeq1R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743575" cy="43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ancillarymedsolutions.com/wp-content/uploads/2015/04/inhouselab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7" y="1306115"/>
            <a:ext cx="6754284" cy="379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edicalgraphics.de/images/makingof/SartoriusStedim/Harvest-labratory-Sartorius-Stedim-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29" y="1295399"/>
            <a:ext cx="6776258" cy="430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3.gstatic.com/images?q=tbn:ANd9GcSoJBeU6XTP1dyXNS4uTiPkorq4ujHb8yJEzb0FHcZUOg87Xj8fr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29" y="1306115"/>
            <a:ext cx="6748742" cy="42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52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91039" y="1765069"/>
            <a:ext cx="6912044" cy="4821198"/>
            <a:chOff x="1115978" y="1765069"/>
            <a:chExt cx="6912044" cy="4821198"/>
          </a:xfrm>
        </p:grpSpPr>
        <p:grpSp>
          <p:nvGrpSpPr>
            <p:cNvPr id="3" name="Group 2"/>
            <p:cNvGrpSpPr/>
            <p:nvPr/>
          </p:nvGrpSpPr>
          <p:grpSpPr>
            <a:xfrm>
              <a:off x="1115978" y="1765069"/>
              <a:ext cx="6912044" cy="4267200"/>
              <a:chOff x="1115978" y="1765069"/>
              <a:chExt cx="6912044" cy="4267200"/>
            </a:xfrm>
          </p:grpSpPr>
          <p:pic>
            <p:nvPicPr>
              <p:cNvPr id="3078" name="Picture 6" descr="http://www.extremedesignsonline.com/Site/FPGA_Emulation_files/droppedImag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978" y="1765069"/>
                <a:ext cx="6912044" cy="426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/>
              <p:cNvSpPr/>
              <p:nvPr/>
            </p:nvSpPr>
            <p:spPr>
              <a:xfrm>
                <a:off x="3396453" y="3455215"/>
                <a:ext cx="23510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FPGA Silicon Emulation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768139" y="6216935"/>
              <a:ext cx="38799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Field-Programmable Gate Array</a:t>
              </a:r>
              <a:r>
                <a:rPr lang="en-US" dirty="0" smtClean="0"/>
                <a:t> </a:t>
              </a:r>
              <a:r>
                <a:rPr lang="en-US" dirty="0"/>
                <a:t>(</a:t>
              </a:r>
              <a:r>
                <a:rPr lang="en-US" b="1" dirty="0"/>
                <a:t>FPGA</a:t>
              </a:r>
              <a:r>
                <a:rPr lang="en-US" dirty="0"/>
                <a:t>)</a:t>
              </a:r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b="0" dirty="0" err="1" smtClean="0">
                <a:solidFill>
                  <a:srgbClr val="FFC000"/>
                </a:solidFill>
              </a:rPr>
              <a:t>গবেষণায়</a:t>
            </a:r>
            <a:r>
              <a:rPr lang="en-US" b="0" dirty="0" smtClean="0">
                <a:solidFill>
                  <a:srgbClr val="FFC000"/>
                </a:solidFill>
              </a:rPr>
              <a:t> </a:t>
            </a:r>
            <a:r>
              <a:rPr lang="en-US" b="0" dirty="0" err="1" smtClean="0">
                <a:solidFill>
                  <a:srgbClr val="FFC000"/>
                </a:solidFill>
              </a:rPr>
              <a:t>আইসিটির</a:t>
            </a:r>
            <a:r>
              <a:rPr lang="en-US" b="0" dirty="0" smtClean="0">
                <a:solidFill>
                  <a:srgbClr val="FFC000"/>
                </a:solidFill>
              </a:rPr>
              <a:t> </a:t>
            </a:r>
            <a:r>
              <a:rPr lang="en-US" b="0" dirty="0" err="1" smtClean="0">
                <a:solidFill>
                  <a:srgbClr val="FFC000"/>
                </a:solidFill>
              </a:rPr>
              <a:t>ভূমিকা</a:t>
            </a:r>
            <a:r>
              <a:rPr lang="en-US" b="0" dirty="0" smtClean="0">
                <a:solidFill>
                  <a:srgbClr val="FFC000"/>
                </a:solidFill>
              </a:rPr>
              <a:t>…</a:t>
            </a:r>
            <a:endParaRPr lang="en-US" b="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033847"/>
            <a:ext cx="5715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15977" y="1760912"/>
            <a:ext cx="6912044" cy="4672554"/>
            <a:chOff x="1115978" y="1729047"/>
            <a:chExt cx="6912044" cy="4672554"/>
          </a:xfrm>
        </p:grpSpPr>
        <p:grpSp>
          <p:nvGrpSpPr>
            <p:cNvPr id="6" name="Group 5"/>
            <p:cNvGrpSpPr/>
            <p:nvPr/>
          </p:nvGrpSpPr>
          <p:grpSpPr>
            <a:xfrm>
              <a:off x="1115978" y="1729047"/>
              <a:ext cx="6912044" cy="4303222"/>
              <a:chOff x="1115978" y="1729047"/>
              <a:chExt cx="6912044" cy="4303222"/>
            </a:xfrm>
          </p:grpSpPr>
          <p:pic>
            <p:nvPicPr>
              <p:cNvPr id="3080" name="Picture 8" descr="https://www.c64-wiki.com/images/thumb/f/f3/PLA_906114.jpg/280px-PLA_906114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5978" y="1729047"/>
                <a:ext cx="6912044" cy="4303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1676399" y="4953000"/>
                <a:ext cx="25526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PLA (C64 chip)</a:t>
                </a: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945335" y="6032269"/>
              <a:ext cx="32533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Programmable Logic Array</a:t>
              </a:r>
              <a:r>
                <a:rPr lang="en-US" dirty="0"/>
                <a:t> (</a:t>
              </a:r>
              <a:r>
                <a:rPr lang="en-US" b="1" dirty="0"/>
                <a:t>PLA</a:t>
              </a:r>
              <a:r>
                <a:rPr lang="en-US" dirty="0"/>
                <a:t>)</a:t>
              </a:r>
            </a:p>
          </p:txBody>
        </p:sp>
      </p:grpSp>
      <p:pic>
        <p:nvPicPr>
          <p:cNvPr id="3082" name="Picture 10" descr="http://www.teratechuganda.com/wp-content/uploads/2013/11/Computer-Networki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39" y="1722957"/>
            <a:ext cx="6912044" cy="4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1309351" y="1560978"/>
            <a:ext cx="6764084" cy="5025289"/>
            <a:chOff x="1309351" y="1560978"/>
            <a:chExt cx="6764084" cy="5025289"/>
          </a:xfrm>
        </p:grpSpPr>
        <p:sp>
          <p:nvSpPr>
            <p:cNvPr id="11" name="Rectangle 10"/>
            <p:cNvSpPr/>
            <p:nvPr/>
          </p:nvSpPr>
          <p:spPr>
            <a:xfrm>
              <a:off x="3042318" y="6216935"/>
              <a:ext cx="30593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Virtual </a:t>
              </a:r>
              <a:r>
                <a:rPr lang="en-US" dirty="0" smtClean="0"/>
                <a:t>Research </a:t>
              </a:r>
              <a:r>
                <a:rPr lang="en-US" dirty="0"/>
                <a:t>Environments</a:t>
              </a:r>
            </a:p>
          </p:txBody>
        </p:sp>
        <p:pic>
          <p:nvPicPr>
            <p:cNvPr id="3084" name="Picture 12" descr="https://vre.leidenuniv.nl/SiteAssets/VR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351" y="1560978"/>
              <a:ext cx="6764084" cy="447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309351" y="1560978"/>
            <a:ext cx="6706934" cy="4923387"/>
            <a:chOff x="1309351" y="1560978"/>
            <a:chExt cx="6706934" cy="4923387"/>
          </a:xfrm>
        </p:grpSpPr>
        <p:pic>
          <p:nvPicPr>
            <p:cNvPr id="3086" name="Picture 14" descr="http://www.geek.com/wp-content/uploads/2011/06/K-Computer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351" y="1560978"/>
              <a:ext cx="6706934" cy="4471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105031" y="6115033"/>
              <a:ext cx="26175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Powerful Super Computer</a:t>
              </a:r>
              <a:endParaRPr lang="en-US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" t="25738" r="30611" b="26667"/>
          <a:stretch/>
        </p:blipFill>
        <p:spPr>
          <a:xfrm>
            <a:off x="1895068" y="1540195"/>
            <a:ext cx="5037502" cy="504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3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5892547" cy="1371599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" pitchFamily="2" charset="0"/>
                <a:cs typeface="Nikosh" pitchFamily="2" charset="0"/>
              </a:rPr>
              <a:t>গবেষণার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প্রত্যেক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প্রকার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সংজ্ঞায়িত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72436" y="3583948"/>
            <a:ext cx="7848600" cy="2359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তাত্ত্বিক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তাত্ত্বিক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03663" y="4440607"/>
            <a:ext cx="2359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6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2571404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গবেষণায়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কোথায়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ব্যবহারিক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 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ভার্চুয়াল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ল্যাবরেটরির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উদাহরণ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দাও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39624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তাত্ত্বিক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3600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4724400"/>
            <a:ext cx="2403764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ক)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রোবট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তৈরি</a:t>
            </a:r>
            <a:endParaRPr lang="en-US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46964" y="4705004"/>
            <a:ext cx="2403764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খ)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গ্রহ</a:t>
            </a: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আবিষ্কার</a:t>
            </a:r>
            <a:endParaRPr lang="en-US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486400"/>
            <a:ext cx="3165764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গ)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গণিতের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সূত্র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আবিষ্কার</a:t>
            </a:r>
            <a:endParaRPr lang="en-US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52506" y="5410200"/>
            <a:ext cx="2500311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ঘ) </a:t>
            </a:r>
            <a:r>
              <a:rPr lang="en-US" dirty="0" err="1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ঔষধ</a:t>
            </a:r>
            <a:r>
              <a:rPr lang="en-US" dirty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আবিষ্কার</a:t>
            </a:r>
            <a:endParaRPr lang="en-US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Quad Arrow 8"/>
          <p:cNvSpPr/>
          <p:nvPr/>
        </p:nvSpPr>
        <p:spPr bwMode="auto">
          <a:xfrm rot="18857328">
            <a:off x="2529854" y="4725745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Quad Arrow 9"/>
          <p:cNvSpPr/>
          <p:nvPr/>
        </p:nvSpPr>
        <p:spPr bwMode="auto">
          <a:xfrm rot="18857328">
            <a:off x="7330453" y="4683781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Quad Arrow 10"/>
          <p:cNvSpPr/>
          <p:nvPr/>
        </p:nvSpPr>
        <p:spPr bwMode="auto">
          <a:xfrm rot="18857328">
            <a:off x="7660627" y="5413411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Half Frame 11"/>
          <p:cNvSpPr/>
          <p:nvPr/>
        </p:nvSpPr>
        <p:spPr bwMode="auto">
          <a:xfrm rot="13053893">
            <a:off x="3785052" y="5279581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5922" y="3810000"/>
            <a:ext cx="7172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পারো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…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9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7135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গবেষণায়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নিজের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ভাষায়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লিখো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195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481352"/>
            <a:ext cx="3962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5181600" y="1905000"/>
            <a:ext cx="3200400" cy="3048000"/>
          </a:xfrm>
          <a:prstGeom prst="flowChartAlternateProcess">
            <a:avLst/>
          </a:prstGeom>
          <a:ln>
            <a:solidFill>
              <a:schemeClr val="bg2">
                <a:lumMod val="2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68035" y="1752600"/>
            <a:ext cx="4343400" cy="3352800"/>
            <a:chOff x="568035" y="533400"/>
            <a:chExt cx="4343400" cy="5638800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ln>
              <a:solidFill>
                <a:schemeClr val="accent3">
                  <a:lumMod val="75000"/>
                </a:schemeClr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686791"/>
              <a:ext cx="3733800" cy="422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b="1" dirty="0" err="1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chemeClr val="accent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50800" algn="tl" rotWithShape="0">
                      <a:srgbClr val="000000"/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800" b="1" dirty="0" err="1" smtClean="0">
                  <a:solidFill>
                    <a:schemeClr val="accent5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মোঃ</a:t>
              </a: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accent5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মামুনুর</a:t>
              </a:r>
              <a:r>
                <a:rPr lang="en-US" sz="2800" b="1" dirty="0" smtClean="0">
                  <a:solidFill>
                    <a:schemeClr val="accent5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accent5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রশীদ</a:t>
              </a:r>
              <a:endPara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দেবকরা</a:t>
              </a: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মারগুবা</a:t>
              </a: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উচ্চ</a:t>
              </a:r>
              <a:r>
                <a:rPr lang="en-US" sz="2000" b="1" dirty="0" smtClean="0">
                  <a:solidFill>
                    <a:schemeClr val="accent5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000" b="1" dirty="0" err="1" smtClean="0">
                  <a:solidFill>
                    <a:schemeClr val="accent5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বিদ্যালয়</a:t>
              </a:r>
              <a:endParaRPr lang="en-US" b="1" dirty="0" smtClean="0"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1600" b="1" dirty="0" smtClean="0">
                  <a:solidFill>
                    <a:schemeClr val="accent5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mamundmdsmhs@gmail.com</a:t>
              </a:r>
            </a:p>
            <a:p>
              <a:pPr>
                <a:lnSpc>
                  <a:spcPct val="90000"/>
                </a:lnSpc>
              </a:pPr>
              <a:r>
                <a:rPr lang="en-US" sz="1800" b="1" dirty="0" smtClean="0">
                  <a:solidFill>
                    <a:schemeClr val="accent5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Mobile: 01726 126141</a:t>
              </a:r>
              <a:endParaRPr lang="bn-BD" sz="1800" b="1" dirty="0">
                <a:solidFill>
                  <a:schemeClr val="accent5">
                    <a:lumMod val="50000"/>
                  </a:schemeClr>
                </a:solidFill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8/28/2020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2209800"/>
            <a:ext cx="33528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16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en-US" sz="2400" kern="1200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৩</a:t>
            </a:r>
            <a:endParaRPr lang="bn-BD" sz="2400" kern="1200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239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আমরা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একটি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ভিডিও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দেখি</a:t>
            </a:r>
            <a:r>
              <a:rPr lang="en-US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en-US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517" y="5029200"/>
            <a:ext cx="8948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ভিডিওটিতে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প্রতিষ্ঠানের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নাম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আছে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ঐ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প্রতিষ্ঠানের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79" y="2810202"/>
            <a:ext cx="1859441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8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820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6000" b="1" spc="50" dirty="0" err="1" smtClean="0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গবেষণা</a:t>
            </a:r>
            <a:endParaRPr lang="en-US" sz="60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543800" cy="3505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spc="50" dirty="0" err="1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spc="50" dirty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spc="50" dirty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spc="50" dirty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spc="50" dirty="0">
                <a:ln w="1143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সভ্যতা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গড়ে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উঠার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গবেষণার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ক্ষেত্রসমূহ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গবেষণার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;</a:t>
            </a:r>
          </a:p>
          <a:p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গবেষণায়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।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8/28/2020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সভ্যতা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গড়ে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উঠে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AutoShape 6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155575" y="-13938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307975" y="-12414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460375" y="-10890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http://www.dolphinimaging.com/managementimages/patientdatabase_big.jpg"/>
          <p:cNvSpPr>
            <a:spLocks noChangeAspect="1" noChangeArrowheads="1"/>
          </p:cNvSpPr>
          <p:nvPr/>
        </p:nvSpPr>
        <p:spPr bwMode="auto">
          <a:xfrm>
            <a:off x="612775" y="-936625"/>
            <a:ext cx="48291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http://i.kinja-img.com/gawker-media/image/upload/s--UVym7OK6--/c_fit,fl_progressive,q_80,w_636/zlh1iknpwenlxpqon60o.jpg"/>
          <p:cNvSpPr>
            <a:spLocks noChangeAspect="1" noChangeArrowheads="1"/>
          </p:cNvSpPr>
          <p:nvPr/>
        </p:nvSpPr>
        <p:spPr bwMode="auto">
          <a:xfrm>
            <a:off x="155575" y="-1531938"/>
            <a:ext cx="48291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80439"/>
            <a:ext cx="5862211" cy="365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67232" y="5804972"/>
            <a:ext cx="305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প্রকৃতির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সংগ্রাম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t="3972" r="50000" b="5004"/>
          <a:stretch/>
        </p:blipFill>
        <p:spPr bwMode="auto">
          <a:xfrm>
            <a:off x="1676400" y="1668057"/>
            <a:ext cx="5955584" cy="377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94484" y="5759416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হিংস্র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পশুর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যুদ্ধ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82" y="1805831"/>
            <a:ext cx="60579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095061" y="5848597"/>
            <a:ext cx="581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অর্ধভুক্ত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অভুক্ত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রোগ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শোকে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ভুগে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বেচেঁ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711" y="2819400"/>
            <a:ext cx="6057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জীবনযাত্রা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পরিবর্তনের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প্রয়োজনে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সমাধানে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সচেষ্ট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যার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ফলে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…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04391" y="1660255"/>
            <a:ext cx="6058299" cy="4678684"/>
            <a:chOff x="1548742" y="1618310"/>
            <a:chExt cx="6058299" cy="4678684"/>
          </a:xfrm>
        </p:grpSpPr>
        <p:pic>
          <p:nvPicPr>
            <p:cNvPr id="13319" name="Picture 7" descr="http://t0.gstatic.com/images?q=tbn:ANd9GcRqdRrL3LsEQ7Z5Xaw_uh_nElMO7dnoua4WUvBL3allrORzMOEpmQ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742" y="1618310"/>
              <a:ext cx="6058299" cy="4009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09663" y="5773774"/>
              <a:ext cx="1795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বর্তমান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সভ্যতা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51174" y="1613264"/>
            <a:ext cx="6058299" cy="4714928"/>
            <a:chOff x="1531669" y="1596767"/>
            <a:chExt cx="6058299" cy="4714928"/>
          </a:xfrm>
        </p:grpSpPr>
        <p:sp>
          <p:nvSpPr>
            <p:cNvPr id="18" name="TextBox 17"/>
            <p:cNvSpPr txBox="1"/>
            <p:nvPr/>
          </p:nvSpPr>
          <p:spPr>
            <a:xfrm>
              <a:off x="3709663" y="5788475"/>
              <a:ext cx="17956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বর্তমান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সভ্যতা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320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669" y="1596767"/>
              <a:ext cx="6058299" cy="4031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14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গবেষণার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ক্ষেত্রসমূহ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8" descr="http://www.workforce.com/ext/resources/archive_images/2012/08/WF_20120809_NEWS02_120809931.jpg?1375206180"/>
          <p:cNvSpPr>
            <a:spLocks noChangeAspect="1" noChangeArrowheads="1"/>
          </p:cNvSpPr>
          <p:nvPr/>
        </p:nvSpPr>
        <p:spPr bwMode="auto">
          <a:xfrm>
            <a:off x="155575" y="-1081088"/>
            <a:ext cx="48291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06236" y="1981200"/>
            <a:ext cx="6096000" cy="3124201"/>
            <a:chOff x="1371600" y="1752600"/>
            <a:chExt cx="6096000" cy="3124201"/>
          </a:xfrm>
        </p:grpSpPr>
        <p:pic>
          <p:nvPicPr>
            <p:cNvPr id="7198" name="Picture 30" descr="http://history.nd.gov/hp/images/class1_300x2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752600"/>
              <a:ext cx="3429000" cy="31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0" name="Picture 32" descr="http://allisonmedlin.wordpress.ncsu.edu/files/2013/09/How-to-Write-a-Literature-Review-for-a-Research-Paper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752601"/>
              <a:ext cx="2667000" cy="31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716739" y="5527057"/>
            <a:ext cx="2002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সাহিত্যে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54226" y="1974355"/>
            <a:ext cx="6846774" cy="3219452"/>
            <a:chOff x="1382826" y="1946564"/>
            <a:chExt cx="6846774" cy="3219452"/>
          </a:xfrm>
        </p:grpSpPr>
        <p:pic>
          <p:nvPicPr>
            <p:cNvPr id="7202" name="Picture 34" descr="http://www.nxtasia.com/Images/iStock_000004878226Medium_Market%20Research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826" y="1946565"/>
              <a:ext cx="3452409" cy="3219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3" name="Picture 3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236" y="1946564"/>
              <a:ext cx="3394364" cy="3219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3593308" y="5461462"/>
            <a:ext cx="1566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77637" y="1949416"/>
            <a:ext cx="6823363" cy="3195899"/>
            <a:chOff x="1406237" y="1970117"/>
            <a:chExt cx="6823363" cy="3195899"/>
          </a:xfrm>
        </p:grpSpPr>
        <p:pic>
          <p:nvPicPr>
            <p:cNvPr id="7205" name="Picture 37" descr="http://www.ssrc.org/workspace/uploads/images/billboards/china-field-photo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237" y="1995056"/>
              <a:ext cx="3753526" cy="3170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07" name="Picture 39" descr="http://forensicscienceeducation.org/wp-content/uploads/iStock_000000743945XSmall-300x199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668" y="1970117"/>
              <a:ext cx="3125932" cy="3195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3474685" y="5432910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সমাজবিজ্ঞান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200" y="1425353"/>
            <a:ext cx="6791528" cy="3219452"/>
            <a:chOff x="1438072" y="1946564"/>
            <a:chExt cx="6791528" cy="3219452"/>
          </a:xfrm>
        </p:grpSpPr>
        <p:pic>
          <p:nvPicPr>
            <p:cNvPr id="7210" name="Picture 4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072" y="1946564"/>
              <a:ext cx="3885999" cy="3219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11" name="Picture 4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220" y="1946564"/>
              <a:ext cx="3075380" cy="3219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3625367" y="5461462"/>
            <a:ext cx="2093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গাণিতিক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1688584"/>
            <a:ext cx="7172018" cy="3219452"/>
            <a:chOff x="1382826" y="1946564"/>
            <a:chExt cx="7172018" cy="3219452"/>
          </a:xfrm>
        </p:grpSpPr>
        <p:pic>
          <p:nvPicPr>
            <p:cNvPr id="7212" name="Picture 4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826" y="1946564"/>
              <a:ext cx="3686887" cy="3219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13" name="Picture 4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594" y="1946564"/>
              <a:ext cx="3534250" cy="3219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3773645" y="5413875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90600" y="1247550"/>
            <a:ext cx="7167979" cy="3233306"/>
            <a:chOff x="1147039" y="1932710"/>
            <a:chExt cx="7167979" cy="3233306"/>
          </a:xfrm>
        </p:grpSpPr>
        <p:pic>
          <p:nvPicPr>
            <p:cNvPr id="7214" name="Picture 4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039" y="1932710"/>
              <a:ext cx="3682847" cy="3233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15" name="Picture 4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557" y="1946564"/>
              <a:ext cx="3620461" cy="3219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TextBox 30"/>
          <p:cNvSpPr txBox="1"/>
          <p:nvPr/>
        </p:nvSpPr>
        <p:spPr>
          <a:xfrm>
            <a:off x="3670251" y="5413152"/>
            <a:ext cx="2048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85421" y="1928552"/>
            <a:ext cx="7167979" cy="3229496"/>
            <a:chOff x="1147039" y="1946564"/>
            <a:chExt cx="7167979" cy="3229496"/>
          </a:xfrm>
        </p:grpSpPr>
        <p:pic>
          <p:nvPicPr>
            <p:cNvPr id="7216" name="Picture 4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039" y="1946564"/>
              <a:ext cx="3229496" cy="3229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17" name="Picture 4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440" y="1946564"/>
              <a:ext cx="3967578" cy="321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TextBox 34"/>
          <p:cNvSpPr txBox="1"/>
          <p:nvPr/>
        </p:nvSpPr>
        <p:spPr>
          <a:xfrm>
            <a:off x="3739982" y="5453390"/>
            <a:ext cx="183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1138" y="3395869"/>
            <a:ext cx="6247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সকল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গবেষণাই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এখন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নির্ভর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করে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7218" name="Picture 5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94" y="1401802"/>
            <a:ext cx="7251346" cy="324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828055" y="5405984"/>
            <a:ext cx="1866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উপর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2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8" grpId="0"/>
      <p:bldP spid="23" grpId="0"/>
      <p:bldP spid="27" grpId="0"/>
      <p:bldP spid="31" grpId="0"/>
      <p:bldP spid="35" grpId="0"/>
      <p:bldP spid="16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50" dirty="0" err="1" smtClean="0">
                <a:ln w="1143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pc="50" dirty="0" smtClean="0">
                <a:ln w="1143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pc="50" dirty="0" err="1" smtClean="0">
                <a:ln w="11430"/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8606" y="1524000"/>
            <a:ext cx="68723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সভ্যতা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গড়ে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উঠার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মনে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গবেষণার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ক্ষেত্রসমূহ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লিখ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6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685800" y="3429000"/>
            <a:ext cx="84582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নতুন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গবেষণা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ক্ষমতার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সভ্যতা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উঠে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285750" indent="-285750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সাহিত্য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শিল্প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সমাজবিজ্ঞান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গণিত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প্রযুক্তি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চিকিৎসা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বিজ্ঞান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498027" y="4435850"/>
            <a:ext cx="197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সম্ভাব্য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উত্তর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গবেষণার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4" descr="http://www.theinquirer.net/IMG/725/241725/sms-message-text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2914163"/>
              </p:ext>
            </p:extLst>
          </p:nvPr>
        </p:nvGraphicFramePr>
        <p:xfrm>
          <a:off x="1447800" y="168116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762000" y="1524000"/>
            <a:ext cx="7543800" cy="46482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5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433</Words>
  <Application>Microsoft Office PowerPoint</Application>
  <PresentationFormat>On-screen Show (4:3)</PresentationFormat>
  <Paragraphs>98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Nikosh</vt:lpstr>
      <vt:lpstr>NikoshBAN</vt:lpstr>
      <vt:lpstr>Siyam Rupali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যেভাবে সভ্যতা গড়ে উঠে…</vt:lpstr>
      <vt:lpstr>গবেষণার ক্ষেত্রসমূহ ও আইসিটি…</vt:lpstr>
      <vt:lpstr>জোড়ায় কাজ</vt:lpstr>
      <vt:lpstr>গবেষণার প্রকারভেদ…</vt:lpstr>
      <vt:lpstr>তাত্ত্বিক গবেষণায় আইসিটি…</vt:lpstr>
      <vt:lpstr>ব্যবহারিক গবেষণায় আইসিটি…</vt:lpstr>
      <vt:lpstr>PowerPoint Presentation</vt:lpstr>
      <vt:lpstr>দলগত কাজ</vt:lpstr>
      <vt:lpstr>মূল্যায়ন</vt:lpstr>
      <vt:lpstr>প্রশ্নোত্তর পর্ব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DMDSMHS</cp:lastModifiedBy>
  <cp:revision>138</cp:revision>
  <dcterms:created xsi:type="dcterms:W3CDTF">2015-04-14T14:24:17Z</dcterms:created>
  <dcterms:modified xsi:type="dcterms:W3CDTF">2020-08-28T01:01:15Z</dcterms:modified>
</cp:coreProperties>
</file>