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2" r:id="rId2"/>
    <p:sldId id="287" r:id="rId3"/>
    <p:sldId id="286" r:id="rId4"/>
    <p:sldId id="300" r:id="rId5"/>
    <p:sldId id="257" r:id="rId6"/>
    <p:sldId id="282" r:id="rId7"/>
    <p:sldId id="288" r:id="rId8"/>
    <p:sldId id="290" r:id="rId9"/>
    <p:sldId id="285" r:id="rId10"/>
    <p:sldId id="289" r:id="rId11"/>
    <p:sldId id="291" r:id="rId12"/>
    <p:sldId id="258" r:id="rId13"/>
    <p:sldId id="293" r:id="rId14"/>
    <p:sldId id="297" r:id="rId15"/>
    <p:sldId id="298" r:id="rId16"/>
    <p:sldId id="299" r:id="rId17"/>
    <p:sldId id="259" r:id="rId18"/>
    <p:sldId id="296" r:id="rId19"/>
    <p:sldId id="260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12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এই</a:t>
            </a:r>
            <a:r>
              <a:rPr lang="bn-IN" baseline="0" dirty="0"/>
              <a:t> স্লাইডটি দেখিয়ে শুভেচ্ছা  বিনিময় করতে হবে।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18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সময় নিয়ে ছবিগুলো</a:t>
            </a:r>
            <a:r>
              <a:rPr lang="bn-IN" baseline="0" dirty="0"/>
              <a:t> ব্যাখ্যা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05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/>
              <a:t>শিক্ষা</a:t>
            </a:r>
            <a:r>
              <a:rPr lang="bn-IN" dirty="0"/>
              <a:t>র্থীদের</a:t>
            </a:r>
            <a:r>
              <a:rPr lang="bn-IN" baseline="0" dirty="0"/>
              <a:t> </a:t>
            </a:r>
            <a:r>
              <a:rPr lang="bn-BD" baseline="0" dirty="0"/>
              <a:t>কয়েকটি দলে বিভক্ত ক</a:t>
            </a:r>
            <a:r>
              <a:rPr lang="bn-IN" baseline="0" dirty="0"/>
              <a:t>রে</a:t>
            </a:r>
            <a:r>
              <a:rPr lang="bn-BD" baseline="0" dirty="0"/>
              <a:t>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উত্তর গুলোর উপরে ক্লিক করলে সঠিক</a:t>
            </a:r>
            <a:r>
              <a:rPr lang="bn-BD" baseline="0" dirty="0"/>
              <a:t> ও </a:t>
            </a:r>
            <a:r>
              <a:rPr lang="bn-IN" baseline="0" dirty="0"/>
              <a:t>ভুল</a:t>
            </a:r>
            <a:r>
              <a:rPr lang="bn-BD" baseline="0" dirty="0"/>
              <a:t>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বাড়ি</a:t>
            </a:r>
            <a:r>
              <a:rPr lang="bn-BD" baseline="0" dirty="0"/>
              <a:t> থেকে শিক্ষার্থী এই প্রশ্নের উত্তর নিজে করে নিয়ে আসবে।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এই স্লাইড এর মাধ্যমে</a:t>
            </a:r>
            <a:r>
              <a:rPr lang="bn-IN" baseline="0" dirty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="0" dirty="0">
                <a:latin typeface="NikoshBAN" pitchFamily="2" charset="0"/>
                <a:cs typeface="NikoshBAN" pitchFamily="2" charset="0"/>
              </a:rPr>
              <a:t>এই স্লাইড প্রদর্শনের</a:t>
            </a:r>
            <a:r>
              <a:rPr lang="bn-IN" b="0" baseline="0" dirty="0">
                <a:latin typeface="NikoshBAN" pitchFamily="2" charset="0"/>
                <a:cs typeface="NikoshBAN" pitchFamily="2" charset="0"/>
              </a:rPr>
              <a:t> পরে শিক্ষক প্রশ্ন করে আইসিটি সাথে ভবিষ্যৎ জীবনের সম্পর্ক জানতে চাইবেন।</a:t>
            </a:r>
            <a:endParaRPr lang="en-US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1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কে লক্ষ্ করতে হবে যাতে করে পাঠ শেষে শিক্ষার্থীরা শিখনফল অর্জন করতে পারে। তাই শিক্ষ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ফল অতীব জরুরী।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0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</a:t>
            </a:r>
            <a:r>
              <a:rPr lang="bn-IN" baseline="0" dirty="0"/>
              <a:t> প্রোগ্রামিং এবং ওয়েবসাইট বিনির্মানের ইমেজগুলো ব্যাখ্যা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6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0" dirty="0">
                <a:latin typeface="NikoshBAN" pitchFamily="2" charset="0"/>
                <a:cs typeface="NikoshBAN" pitchFamily="2" charset="0"/>
              </a:rPr>
              <a:t>কম্পিউটার প্রশিক্ষণ</a:t>
            </a:r>
            <a:r>
              <a:rPr lang="bn-IN" sz="1200" b="0" baseline="0" dirty="0">
                <a:latin typeface="NikoshBAN" pitchFamily="2" charset="0"/>
                <a:cs typeface="NikoshBAN" pitchFamily="2" charset="0"/>
              </a:rPr>
              <a:t> ও ক</a:t>
            </a:r>
            <a:r>
              <a:rPr lang="bn-IN" sz="1200" b="0" dirty="0">
                <a:latin typeface="NikoshBAN" pitchFamily="2" charset="0"/>
                <a:cs typeface="NikoshBAN" pitchFamily="2" charset="0"/>
              </a:rPr>
              <a:t>ল সেন্টারের</a:t>
            </a:r>
            <a:r>
              <a:rPr lang="bn-IN" sz="1200" b="0" baseline="0" dirty="0">
                <a:latin typeface="NikoshBAN" pitchFamily="2" charset="0"/>
                <a:cs typeface="NikoshBAN" pitchFamily="2" charset="0"/>
              </a:rPr>
              <a:t> কাজ ব্যাখ্যা করবেন। </a:t>
            </a:r>
            <a:r>
              <a:rPr lang="bn-IN" sz="1200" b="0" dirty="0">
                <a:latin typeface="NikoshBAN" pitchFamily="2" charset="0"/>
                <a:cs typeface="NikoshBAN" pitchFamily="2" charset="0"/>
              </a:rPr>
              <a:t>  </a:t>
            </a:r>
            <a:endParaRPr lang="en-US" sz="1200" b="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70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9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শিক্ষার্থীরা</a:t>
            </a:r>
            <a:r>
              <a:rPr lang="bn-BD" baseline="0" dirty="0"/>
              <a:t> উত্তর লেখে শিক্ষককে দেখাবেন।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53C07-EB15-4B59-9178-8F8427CD1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339F2-3719-4E29-B8F9-7A756470D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D2246-43D0-4660-B9D6-EC62C71E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2B11-D56B-4ECB-BC70-42CD7D0008B4}" type="datetime1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1D8F5-ECA8-49BE-9259-2C3EA9B2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11F62-E1AD-4017-A081-83F1799A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5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A0AB2-D57A-4597-93A1-68C9ABFD9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95B93-CACB-4229-9ECB-4C94F6B93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D5CF0-DEC1-4BC2-8FC4-A7228DF7B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B19E-AD9B-4917-AB39-E6C6D9EBAE53}" type="datetime1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69004-7ACD-4430-9E94-CEA87793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18FE4-C726-4E20-B26C-06C4BEC4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2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C4154-370A-4836-9C83-9FCD66695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180F5-4AB0-4D2D-9448-621470F0A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BB987-7082-47B7-B961-5CC33B97C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2B18-534E-4A5B-BA9E-EF514476AEDF}" type="datetime1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C3957-A025-440B-BCC4-F5649EFE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AD5D3-EDB7-49EE-9F31-7044792C9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4724-947D-438E-B5CE-DBB3E837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ADB32-02D5-4D89-8978-1BFDFF35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1A7FB-B32F-4B10-9374-A0075430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846A-A518-44F0-95BC-1EBFBCF16F01}" type="datetime1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FCA5A-25FB-4BDE-A230-22FAD1FCC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3C85-FDC8-4E0F-A1C6-A79A835E0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7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1B8F-5F5B-4FB6-82F8-103E202D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DC50B-EAF8-44A5-BCD3-53EAE54EC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25A47-071D-41AA-AB3B-63581C98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DC09-DE69-402D-BF88-9D442D225E66}" type="datetime1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8D2DE-4F16-464F-916C-AE0368A3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92642-BE31-4E31-8C58-32DAAB1F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3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BD6F-FCA7-48A4-86FA-6822879E2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E2DB8-5AF7-42A6-A6EA-9F87DFDB3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42CE1-974E-45CB-B5A8-DBF7EEA92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9E21-2902-4B04-816F-A4B6FC8A1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1D2D-F395-4291-AAF0-C04F9038D0E9}" type="datetime1">
              <a:rPr lang="en-US" smtClean="0"/>
              <a:t>28-Aug-20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1145C-8D87-4515-BDA6-62D24DE01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6815D-688B-4BF6-BD7A-C0F092B46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1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4CEE-7916-417C-BA1B-0F5B9304F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F421C-8A78-420F-9443-8CC1FA297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85355-3974-443C-A3AC-062A99855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0CC97-55D5-4628-9F6C-582EC4DC4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C1B02-946C-41C6-AC78-5358E3AAC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F69577-90FD-4B52-BA6B-C0D40B1E7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EFEC-D941-4E9D-BD78-1B8BE6C38E8F}" type="datetime1">
              <a:rPr lang="en-US" smtClean="0"/>
              <a:t>28-Aug-20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C4F789-4552-4D34-8F12-7CB4B10D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2ABE59-C736-4167-8C7B-1617F888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18C7-4995-40D7-8436-D8E661D5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1B59E-9FFB-40F8-8663-AE264E8F6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3FD1-FE21-4994-B698-AC41FB6C06A6}" type="datetime1">
              <a:rPr lang="en-US" smtClean="0"/>
              <a:t>28-Aug-20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7BC6C-2CF8-4542-B63E-B275102A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D77CC-1B86-493F-AD34-1E637CADB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5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511EA-8C5C-459D-AB5D-E2169235D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9B-DD2A-4446-90AC-D2B941676E9D}" type="datetime1">
              <a:rPr lang="en-US" smtClean="0"/>
              <a:t>28-Aug-20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C038B-9AEA-4EBD-B792-F7A317976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FC75B-2EFB-46A2-84D5-3703D388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4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9765-FA79-4C45-AD46-405C5BF1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539C-DBDA-4B78-ADA3-E5E8C64A6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763FA-DDC9-4457-ACF7-28C7585D4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6D57A-4670-475E-8464-CD3A8D35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C23-029C-42CD-B4B9-459620444879}" type="datetime1">
              <a:rPr lang="en-US" smtClean="0"/>
              <a:t>28-Aug-20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09339-0837-4DC6-9433-22808EE2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6F136-3BC8-4002-8455-0B7E0FB3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7FE5-7224-4B61-9431-808172CC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0877F-BF30-4005-B003-8AA0BB0B4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6273E-7A65-4D69-8A14-7BE0F01A6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758B4-4DAE-434D-8EBE-7A0E47EE4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7CAE-EFAD-4378-A98C-17D44A410227}" type="datetime1">
              <a:rPr lang="en-US" smtClean="0"/>
              <a:t>28-Aug-20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4D1DA-E3C8-428C-83B0-0246CE87B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A6460-0A18-4DE8-ACB5-FFC81533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1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E9CDCD-2E54-43AE-806D-55DBCA69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BB33F-8B15-4595-8715-806717666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3142-CDA5-407B-8FA9-545C23F82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FD7DB-348C-43AF-B5A2-2DE458867BD5}" type="datetime1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4B000-C2F7-4A10-B1E5-3AF9314BE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34D61-6712-4539-BA90-931E720D7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77D81C-2A84-4EDF-AF4B-E3B0878FC92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991A62-38A7-4581-A2CC-460D3730EC4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A76B08-F917-4703-949A-2F87F6CBB72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624348-2E57-4606-A32B-D75A8DF5C89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fif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" y="4021349"/>
            <a:ext cx="4389120" cy="283665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2400" y="2514600"/>
            <a:ext cx="8886824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dirty="0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15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7732" y="4021349"/>
            <a:ext cx="4389120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CEC54-C2EA-4EC3-A7C7-69664F892A9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-150305"/>
            <a:ext cx="8667750" cy="27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609600"/>
            <a:ext cx="4278899" cy="3105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96" y="3715126"/>
            <a:ext cx="51816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53000" y="1371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অফিস অটোমেশন সিস্টেম ডিজাইন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748916"/>
            <a:ext cx="315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আর্টিফিশিয়াল ইন্টিলিজেন্স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4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774100"/>
            <a:ext cx="3505200" cy="2350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4"/>
          <a:stretch/>
        </p:blipFill>
        <p:spPr>
          <a:xfrm>
            <a:off x="4809414" y="736570"/>
            <a:ext cx="3508612" cy="2387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3377625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রোবোটিক ইঞ্জিনিয়ারিং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4470" y="3343506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 কমিউনিকেশন 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6" y="4148919"/>
            <a:ext cx="4091566" cy="252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944470" y="5029200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ডেটা কমিউনিকেশন 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396EEC-DCA8-4A67-B262-F1D3DCC95956}"/>
              </a:ext>
            </a:extLst>
          </p:cNvPr>
          <p:cNvSpPr txBox="1"/>
          <p:nvPr/>
        </p:nvSpPr>
        <p:spPr>
          <a:xfrm>
            <a:off x="2441449" y="86380"/>
            <a:ext cx="5011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</a:p>
        </p:txBody>
      </p:sp>
    </p:spTree>
    <p:extLst>
      <p:ext uri="{BB962C8B-B14F-4D97-AF65-F5344CB8AC3E}">
        <p14:creationId xmlns:p14="http://schemas.microsoft.com/office/powerpoint/2010/main" val="177982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1937" y="609600"/>
            <a:ext cx="3740126" cy="11079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300" y="292614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ক্যারিয়ার গঠনে আইসিটি শিক্ষার কয়েকটি গুরুত্ব লেখ। 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92498"/>
            <a:ext cx="5562600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প্রোগ্রামিংয়ের গুরুত্ব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22286"/>
            <a:ext cx="4478691" cy="256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9600" y="4292025"/>
            <a:ext cx="316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 অ্যাপস তৈরি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09" y="3351145"/>
            <a:ext cx="4478691" cy="289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807950" y="6273225"/>
            <a:ext cx="257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ফ্রিল্যান্সিং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82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1365545"/>
            <a:ext cx="4485166" cy="3237244"/>
            <a:chOff x="519609" y="973024"/>
            <a:chExt cx="4572000" cy="34434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09" y="973024"/>
              <a:ext cx="4572000" cy="341071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523204" y="3221629"/>
              <a:ext cx="4568405" cy="1194857"/>
            </a:xfrm>
            <a:prstGeom prst="rect">
              <a:avLst/>
            </a:prstGeom>
            <a:solidFill>
              <a:srgbClr val="00206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Left Arrow 10"/>
          <p:cNvSpPr/>
          <p:nvPr/>
        </p:nvSpPr>
        <p:spPr>
          <a:xfrm>
            <a:off x="5229367" y="1805171"/>
            <a:ext cx="3914633" cy="1301455"/>
          </a:xfrm>
          <a:prstGeom prst="flowChartTerminator">
            <a:avLst/>
          </a:prstGeom>
          <a:solidFill>
            <a:srgbClr val="FF0066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ইলেকট্রনিক ডিভাইসের মাধ্যমে প্রেসার মাপা যায় 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C0D472-82FD-47B4-A208-FBEEEA15C27D}"/>
              </a:ext>
            </a:extLst>
          </p:cNvPr>
          <p:cNvSpPr/>
          <p:nvPr/>
        </p:nvSpPr>
        <p:spPr>
          <a:xfrm>
            <a:off x="609600" y="3479488"/>
            <a:ext cx="228600" cy="13973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D12129-8309-40E0-8180-3EDC70AA5812}"/>
              </a:ext>
            </a:extLst>
          </p:cNvPr>
          <p:cNvSpPr/>
          <p:nvPr/>
        </p:nvSpPr>
        <p:spPr>
          <a:xfrm>
            <a:off x="5067300" y="3479488"/>
            <a:ext cx="228600" cy="13973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9" y="3719703"/>
            <a:ext cx="4481639" cy="245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Left Arrow 9"/>
          <p:cNvSpPr/>
          <p:nvPr/>
        </p:nvSpPr>
        <p:spPr>
          <a:xfrm>
            <a:off x="5229367" y="4191000"/>
            <a:ext cx="3914633" cy="1805570"/>
          </a:xfrm>
          <a:prstGeom prst="flowChartTerminator">
            <a:avLst/>
          </a:prstGeom>
          <a:solidFill>
            <a:srgbClr val="FF0066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ঘরের বাহির থেকে টিভি, রেফ্রিজারেটর, এয়ারকন্ডিশন ইত্যাদি নিয়ন্ত্রন করা যায়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2" y="154871"/>
            <a:ext cx="41910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04" y="1519833"/>
            <a:ext cx="4213746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87425"/>
            <a:ext cx="9124950" cy="70788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মানুষের হাতের নিয়ন্ত্রণে মহাকাশে ছুটে চলছে স্যাটেলাইট।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1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26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বর্তমানে বাংলাদেশের ভালো প্রোগ্রামাররা গুগল, মাইক্রোসফট, ইনটেল, ফেসবুকের মত বিখ্যাত কোম্পানিগুলোতে কাজ করছে।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292" y="1676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ফ্রিল্যান্সের কাজের জন্য প্রয়োজন ধৈর্য এবং ইংরেজি ভাষার দক্ষতা।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4209299" cy="2279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1" y="2578910"/>
            <a:ext cx="4209299" cy="2279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5715000"/>
            <a:ext cx="6446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 কম্পিউটার কাউন্সিল ও আইটি ফার্মে কাজ করে উজ্জ্বল ক্যারিয়ার গঠন করতে পার।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486401" y="287904"/>
            <a:ext cx="3273512" cy="2760096"/>
            <a:chOff x="2376711" y="76200"/>
            <a:chExt cx="3124200" cy="262543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57200" y="4450140"/>
            <a:ext cx="8257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“ক্যারিয়ার হিসেবে আইসিটির সম্ভাবনা অনেক উজ্জ্বল।” উক্তিটি বিশ্লেষণ কর।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9D94F-AAAE-402A-8460-02A3C5236A30}"/>
              </a:ext>
            </a:extLst>
          </p:cNvPr>
          <p:cNvSpPr txBox="1"/>
          <p:nvPr/>
        </p:nvSpPr>
        <p:spPr>
          <a:xfrm>
            <a:off x="228600" y="597998"/>
            <a:ext cx="3273512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i="0" u="none" strike="noStrike" kern="1100" normalizeH="0" baseline="0" noProof="0" dirty="0">
                <a:solidFill>
                  <a:schemeClr val="bg1"/>
                </a:solidFill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en-US" sz="4800" kern="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kern="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দলগত</a:t>
            </a:r>
            <a:r>
              <a:rPr lang="en-US" sz="4800" kern="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kern="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কাজ</a:t>
            </a:r>
            <a:endParaRPr kumimoji="0" lang="en-US" sz="4800" i="0" u="none" strike="noStrike" kern="0" normalizeH="0" baseline="0" noProof="0" dirty="0">
              <a:solidFill>
                <a:schemeClr val="bg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0"/>
            <a:ext cx="205740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90" y="762000"/>
            <a:ext cx="845371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ea typeface="Calibri"/>
                <a:cs typeface="NikoshBAN"/>
              </a:rPr>
              <a:t>1.  </a:t>
            </a:r>
            <a:r>
              <a:rPr lang="bn-IN" sz="3600" dirty="0">
                <a:solidFill>
                  <a:srgbClr val="FFFF00"/>
                </a:solidFill>
                <a:ea typeface="Calibri"/>
                <a:cs typeface="NikoshBAN"/>
              </a:rPr>
              <a:t>কিসের ব্যবহার ছাড়া একটি দিনও কল্পনা করা যায় না? </a:t>
            </a:r>
            <a:endParaRPr lang="bn-BD" sz="3600" dirty="0">
              <a:solidFill>
                <a:srgbClr val="FFFF00"/>
              </a:solidFill>
              <a:ea typeface="Calibri"/>
              <a:cs typeface="NikoshBAN"/>
            </a:endParaRPr>
          </a:p>
          <a:p>
            <a:endParaRPr lang="bn-IN" sz="3600" dirty="0">
              <a:ea typeface="Calibri"/>
              <a:cs typeface="NikoshBAN"/>
            </a:endParaRPr>
          </a:p>
          <a:p>
            <a:endParaRPr lang="bn-IN" sz="3600" dirty="0">
              <a:ea typeface="Calibri"/>
              <a:cs typeface="NikoshBAN"/>
            </a:endParaRPr>
          </a:p>
          <a:p>
            <a:endParaRPr lang="en-US" sz="3600" dirty="0">
              <a:solidFill>
                <a:srgbClr val="FFFF00"/>
              </a:solidFill>
              <a:ea typeface="Calibri"/>
              <a:cs typeface="NikoshBAN"/>
            </a:endParaRPr>
          </a:p>
          <a:p>
            <a:r>
              <a:rPr lang="bn-BD" sz="3600" dirty="0">
                <a:solidFill>
                  <a:srgbClr val="FFFF00"/>
                </a:solidFill>
                <a:ea typeface="Calibri"/>
                <a:cs typeface="NikoshBAN"/>
              </a:rPr>
              <a:t>২.</a:t>
            </a:r>
            <a:r>
              <a:rPr lang="bn-IN" sz="3600" dirty="0">
                <a:solidFill>
                  <a:srgbClr val="FFFF00"/>
                </a:solidFill>
                <a:ea typeface="Calibri"/>
                <a:cs typeface="NikoshBAN"/>
              </a:rPr>
              <a:t> আইসিটির প্রধান উপকরণ কী? </a:t>
            </a:r>
          </a:p>
          <a:p>
            <a:endParaRPr lang="bn-IN" sz="3600" dirty="0">
              <a:ea typeface="Calibri"/>
              <a:cs typeface="NikoshBAN"/>
            </a:endParaRPr>
          </a:p>
          <a:p>
            <a:endParaRPr lang="bn-IN" sz="3600" dirty="0">
              <a:ea typeface="Calibri"/>
              <a:cs typeface="NikoshBAN"/>
            </a:endParaRPr>
          </a:p>
          <a:p>
            <a:r>
              <a:rPr lang="bn-IN" sz="3600" dirty="0">
                <a:solidFill>
                  <a:srgbClr val="FFFF00"/>
                </a:solidFill>
                <a:ea typeface="Calibri"/>
                <a:cs typeface="NikoshBAN"/>
              </a:rPr>
              <a:t>৩</a:t>
            </a:r>
            <a:r>
              <a:rPr lang="bn-BD" sz="3600" dirty="0">
                <a:solidFill>
                  <a:srgbClr val="FFFF00"/>
                </a:solidFill>
                <a:ea typeface="Calibri"/>
                <a:cs typeface="NikoshBAN"/>
              </a:rPr>
              <a:t>. </a:t>
            </a:r>
            <a:r>
              <a:rPr lang="bn-IN" sz="3600" dirty="0">
                <a:solidFill>
                  <a:srgbClr val="FFFF00"/>
                </a:solidFill>
                <a:ea typeface="Calibri"/>
                <a:cs typeface="NikoshBAN"/>
              </a:rPr>
              <a:t>নিচের কোনটি সফটওয়্যার নির্মাতা প্রতিষ্ঠান নয়?</a:t>
            </a:r>
            <a:endParaRPr lang="en-US" sz="3600" dirty="0">
              <a:solidFill>
                <a:srgbClr val="FFFF00"/>
              </a:solidFill>
              <a:ea typeface="Calibri"/>
              <a:cs typeface="Vrinda"/>
            </a:endParaRPr>
          </a:p>
          <a:p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7296" y="1371600"/>
            <a:ext cx="4495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ea typeface="Calibri"/>
                <a:cs typeface="NikoshBAN" pitchFamily="2" charset="0"/>
              </a:rPr>
              <a:t>কম্পিউটার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2561681" cy="566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ea typeface="Calibri"/>
                <a:cs typeface="NikoshBAN" pitchFamily="2" charset="0"/>
              </a:rPr>
              <a:t>আইসিটি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1295400"/>
            <a:ext cx="4495800" cy="68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>
                <a:solidFill>
                  <a:schemeClr val="bg1"/>
                </a:solidFill>
                <a:ea typeface="Calibri"/>
                <a:cs typeface="NikoshBAN"/>
              </a:rPr>
              <a:t>খ</a:t>
            </a:r>
            <a:r>
              <a:rPr lang="en-US" sz="3600" dirty="0">
                <a:solidFill>
                  <a:schemeClr val="bg1"/>
                </a:solidFill>
                <a:ea typeface="Calibri"/>
                <a:cs typeface="NikoshBAN"/>
              </a:rPr>
              <a:t>.</a:t>
            </a:r>
            <a:r>
              <a:rPr lang="bn-BD" sz="3600" dirty="0">
                <a:solidFill>
                  <a:schemeClr val="bg1"/>
                </a:solidFill>
                <a:ea typeface="Calibri"/>
                <a:cs typeface="NikoshBAN"/>
              </a:rPr>
              <a:t> </a:t>
            </a:r>
            <a:r>
              <a:rPr lang="bn-IN" sz="3600" dirty="0">
                <a:solidFill>
                  <a:schemeClr val="bg1"/>
                </a:solidFill>
                <a:ea typeface="Calibri"/>
                <a:cs typeface="NikoshBAN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ea typeface="Calibri"/>
                <a:cs typeface="NikoshBAN" pitchFamily="2" charset="0"/>
              </a:rPr>
              <a:t>মোবাইল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429000"/>
            <a:ext cx="33147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ea typeface="Calibri"/>
                <a:cs typeface="NikoshBAN"/>
              </a:rPr>
              <a:t>ক. </a:t>
            </a:r>
            <a:r>
              <a:rPr lang="bn-IN" sz="3600" dirty="0">
                <a:solidFill>
                  <a:schemeClr val="bg1"/>
                </a:solidFill>
                <a:ea typeface="Calibri"/>
                <a:cs typeface="NikoshBAN"/>
              </a:rPr>
              <a:t>মোবাইল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962400"/>
            <a:ext cx="371333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ea typeface="Calibri"/>
                <a:cs typeface="NikoshBAN"/>
              </a:rPr>
              <a:t>গ.  </a:t>
            </a:r>
            <a:r>
              <a:rPr lang="bn-IN" sz="3600" dirty="0">
                <a:solidFill>
                  <a:schemeClr val="bg1"/>
                </a:solidFill>
                <a:ea typeface="Calibri"/>
                <a:cs typeface="NikoshBAN"/>
              </a:rPr>
              <a:t>কম্পিউটার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3429000"/>
            <a:ext cx="291984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ea typeface="Calibri"/>
                <a:cs typeface="NikoshBAN"/>
              </a:rPr>
              <a:t>খ. </a:t>
            </a:r>
            <a:r>
              <a:rPr lang="bn-IN" sz="3600" dirty="0">
                <a:solidFill>
                  <a:schemeClr val="bg1"/>
                </a:solidFill>
                <a:ea typeface="Calibri"/>
                <a:cs typeface="NikoshBAN"/>
              </a:rPr>
              <a:t>ই-বুক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3962400"/>
            <a:ext cx="2819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ea typeface="Calibri"/>
                <a:cs typeface="NikoshBAN"/>
              </a:rPr>
              <a:t>  ঘ. </a:t>
            </a:r>
            <a:r>
              <a:rPr lang="bn-IN" sz="3600" dirty="0">
                <a:solidFill>
                  <a:schemeClr val="bg1"/>
                </a:solidFill>
                <a:ea typeface="Calibri"/>
                <a:cs typeface="NikoshBAN"/>
              </a:rPr>
              <a:t>ইন্টারনেট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43919" y="1905000"/>
            <a:ext cx="2561681" cy="566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ea typeface="Calibri"/>
                <a:cs typeface="NikoshBAN" pitchFamily="2" charset="0"/>
              </a:rPr>
              <a:t>নেটওয়ার্ক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1000" y="5334000"/>
            <a:ext cx="31623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ea typeface="Calibri"/>
                <a:cs typeface="NikoshBAN"/>
              </a:rPr>
              <a:t>খ</a:t>
            </a:r>
            <a:r>
              <a:rPr lang="bn-BD" sz="3600" dirty="0">
                <a:solidFill>
                  <a:schemeClr val="bg1"/>
                </a:solidFill>
                <a:ea typeface="Calibri"/>
                <a:cs typeface="NikoshBAN"/>
              </a:rPr>
              <a:t>.</a:t>
            </a:r>
            <a:r>
              <a:rPr lang="bn-IN" sz="3600" dirty="0">
                <a:solidFill>
                  <a:schemeClr val="bg1"/>
                </a:solidFill>
                <a:ea typeface="Calibri"/>
                <a:cs typeface="NikoshBAN"/>
              </a:rPr>
              <a:t> মাইক্রোসফট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0100" y="5354471"/>
            <a:ext cx="24003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ea typeface="Calibri"/>
                <a:cs typeface="NikoshBAN"/>
              </a:rPr>
              <a:t>ক. </a:t>
            </a:r>
            <a:r>
              <a:rPr lang="bn-IN" sz="3600" dirty="0">
                <a:solidFill>
                  <a:schemeClr val="bg1"/>
                </a:solidFill>
                <a:ea typeface="Calibri"/>
                <a:cs typeface="NikoshBAN"/>
              </a:rPr>
              <a:t>ফেসবুক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994779"/>
            <a:ext cx="371333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ea typeface="Calibri"/>
                <a:cs typeface="NikoshBAN"/>
              </a:rPr>
              <a:t>গ.  </a:t>
            </a:r>
            <a:r>
              <a:rPr lang="bn-IN" sz="3600" dirty="0">
                <a:solidFill>
                  <a:schemeClr val="bg1"/>
                </a:solidFill>
                <a:ea typeface="Calibri"/>
                <a:cs typeface="NikoshBAN"/>
              </a:rPr>
              <a:t>গুগল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6019800"/>
            <a:ext cx="371333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ea typeface="Calibri"/>
                <a:cs typeface="NikoshBAN"/>
              </a:rPr>
              <a:t>গ. </a:t>
            </a:r>
            <a:r>
              <a:rPr lang="bn-IN" sz="3600" dirty="0">
                <a:solidFill>
                  <a:schemeClr val="bg1"/>
                </a:solidFill>
                <a:ea typeface="Calibri"/>
                <a:cs typeface="NikoshBAN"/>
              </a:rPr>
              <a:t>জি-মেইল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8" grpId="0"/>
      <p:bldP spid="10" grpId="0"/>
      <p:bldP spid="11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50" y="953883"/>
            <a:ext cx="2654894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"/>
            <a:ext cx="3697445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81000" y="442085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FFFF00"/>
                </a:solidFill>
                <a:ea typeface="Calibri"/>
                <a:cs typeface="NikoshBAN"/>
              </a:rPr>
              <a:t>ভবিষ্যৎ ক্যারিয়ার উন্নয়নের জন্য আইসিটি শিক্ষার প্রয়োজনীয়তা লিখে আনবে।</a:t>
            </a:r>
            <a:endParaRPr lang="en-US" sz="4400" dirty="0">
              <a:solidFill>
                <a:srgbClr val="FFFF00"/>
              </a:solidFill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199" y="1409700"/>
            <a:ext cx="2057398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D14E4-7C90-45B8-B232-A05CE567A2E1}"/>
              </a:ext>
            </a:extLst>
          </p:cNvPr>
          <p:cNvSpPr txBox="1"/>
          <p:nvPr/>
        </p:nvSpPr>
        <p:spPr>
          <a:xfrm>
            <a:off x="0" y="0"/>
            <a:ext cx="4191001" cy="769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85C89-9C26-471B-A9B0-74347C837240}"/>
              </a:ext>
            </a:extLst>
          </p:cNvPr>
          <p:cNvSpPr txBox="1"/>
          <p:nvPr/>
        </p:nvSpPr>
        <p:spPr>
          <a:xfrm>
            <a:off x="38100" y="2971800"/>
            <a:ext cx="438149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  <a:t>মোঃ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  <a:t>সুমন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  <a:t>আহমদ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পাইকপাড়া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আজগর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আহম্মদ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দাখিল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মাদ্রাসা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চুনারু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ঘ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ট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হ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ব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গঞ্জ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sumonmahmud444974@gmail.com</a:t>
            </a:r>
          </a:p>
          <a:p>
            <a:r>
              <a:rPr lang="en-US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Mobile: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01717897426</a:t>
            </a:r>
            <a:endParaRPr lang="bn-BD" sz="2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9D5EE6-4A76-471D-8F7D-F48043AE40EB}"/>
              </a:ext>
            </a:extLst>
          </p:cNvPr>
          <p:cNvSpPr txBox="1"/>
          <p:nvPr/>
        </p:nvSpPr>
        <p:spPr>
          <a:xfrm>
            <a:off x="4933949" y="0"/>
            <a:ext cx="4191001" cy="769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E72B6E-446E-4B7B-9933-C9480D643B22}"/>
              </a:ext>
            </a:extLst>
          </p:cNvPr>
          <p:cNvSpPr txBox="1"/>
          <p:nvPr/>
        </p:nvSpPr>
        <p:spPr>
          <a:xfrm>
            <a:off x="4667248" y="4114800"/>
            <a:ext cx="43814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5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5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5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5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5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৯ম-১০ম</a:t>
            </a:r>
            <a:r>
              <a:rPr lang="bn-BD" sz="25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5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5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5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5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25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5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5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5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5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5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৩য়</a:t>
            </a:r>
            <a:endParaRPr lang="en-US" sz="25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5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25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37C83-22F5-49D9-8D58-2954E7ED9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6" y="1409701"/>
            <a:ext cx="2590792" cy="240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5162128"/>
            <a:ext cx="9144000" cy="11624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kern="10" spc="50" dirty="0" err="1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kern="10" spc="50" dirty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kern="10" spc="50" dirty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kern="10" spc="50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7800" y="152400"/>
            <a:ext cx="5530897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ভবিষ্যৎ ক্যারিয়ার ও আইসিটি 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/>
          <a:stretch/>
        </p:blipFill>
        <p:spPr>
          <a:xfrm>
            <a:off x="685800" y="1055191"/>
            <a:ext cx="3657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5"/>
          <a:stretch/>
        </p:blipFill>
        <p:spPr>
          <a:xfrm>
            <a:off x="5143500" y="1055191"/>
            <a:ext cx="3657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46143"/>
            <a:ext cx="3657600" cy="2282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80C973-36C1-4020-A883-CAE5CB3B21D2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3980790"/>
            <a:ext cx="3657600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457B8A4D-370C-4406-9FED-AF7C8A84EB91}"/>
              </a:ext>
            </a:extLst>
          </p:cNvPr>
          <p:cNvSpPr/>
          <p:nvPr/>
        </p:nvSpPr>
        <p:spPr>
          <a:xfrm>
            <a:off x="0" y="76200"/>
            <a:ext cx="9144000" cy="1143000"/>
          </a:xfrm>
          <a:prstGeom prst="verticalScroll">
            <a:avLst>
              <a:gd name="adj" fmla="val 25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27DB93B4-F9DE-4E28-BBA9-157103055416}"/>
              </a:ext>
            </a:extLst>
          </p:cNvPr>
          <p:cNvSpPr/>
          <p:nvPr/>
        </p:nvSpPr>
        <p:spPr>
          <a:xfrm>
            <a:off x="0" y="1371600"/>
            <a:ext cx="9144000" cy="51816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10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10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10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0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10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0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0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10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0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10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0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0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0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0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10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5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52400"/>
            <a:ext cx="2767104" cy="110799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BD" sz="6600" b="1" dirty="0">
                <a:solidFill>
                  <a:schemeClr val="bg1"/>
                </a:solidFill>
                <a:ea typeface="Calibri"/>
                <a:cs typeface="NikoshBAN"/>
              </a:rPr>
              <a:t>শিখনফল </a:t>
            </a:r>
            <a:endParaRPr lang="en-US" sz="6600" b="1" dirty="0">
              <a:solidFill>
                <a:schemeClr val="bg1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133600"/>
            <a:ext cx="8381999" cy="417806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ক্যারিয়ারে আইসিটির ভূমিকা বর্ণনা করতে পারবে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আইসিটি ভিত্তিক ক্যারিয়ারসমূহ চিহ্নিত করতে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প্রোগ্রামিংয়ের গুরুত্ব ব্যাখ্যা করতে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“ক্যারিয়ার হিসেবে আইসিটির সম্ভাবনা অনেক উজ্জ্বল”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উক্তিটি বিশ্লেষণ করতে পারবে।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60562"/>
            <a:ext cx="838199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ক্যারিয়ারে আইসিটির ভূমিকা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4"/>
          <a:stretch/>
        </p:blipFill>
        <p:spPr>
          <a:xfrm>
            <a:off x="260619" y="838200"/>
            <a:ext cx="347472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3352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অফিস সফটওয়্যারের ব্যবহার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48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ইন্টারনেটের ব্যবহার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22075" y="3300740"/>
            <a:ext cx="197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ই-মেইল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9587" y="6248400"/>
            <a:ext cx="2604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সামাজিক যোগাযোগ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174E1E-291D-405F-9910-1E148F93115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38200"/>
            <a:ext cx="347472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F5555B-1959-4553-9751-202D2B84CA71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6" r="7043"/>
          <a:stretch/>
        </p:blipFill>
        <p:spPr>
          <a:xfrm>
            <a:off x="285750" y="3962400"/>
            <a:ext cx="347472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B3A07C-F365-448F-807E-D396A483DA6F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85" y="4000500"/>
            <a:ext cx="347472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50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8451" y="130314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ক্যারিয়ারের ক্ষেত্রে আইসিটি দক্ষতা 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3886200"/>
            <a:ext cx="318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ওয়েব সাইট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9256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6" y="990600"/>
            <a:ext cx="4446896" cy="2924175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r="8955" b="5201"/>
          <a:stretch/>
        </p:blipFill>
        <p:spPr>
          <a:xfrm>
            <a:off x="4648200" y="990600"/>
            <a:ext cx="4443984" cy="2926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E43F8E-56EE-42F4-983D-9FC2028B6535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6" y="998324"/>
            <a:ext cx="4443984" cy="2926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FD2C50-0963-4E18-802D-48FF45F4FCD1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6" y="998324"/>
            <a:ext cx="4443984" cy="2926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667796-AE68-4A1A-B668-8CCA10471A3B}"/>
              </a:ext>
            </a:extLst>
          </p:cNvPr>
          <p:cNvSpPr txBox="1"/>
          <p:nvPr/>
        </p:nvSpPr>
        <p:spPr>
          <a:xfrm>
            <a:off x="76200" y="45675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 কাকে বলে?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0862F4-8B43-4F0E-AD62-2A6880AC9B51}"/>
              </a:ext>
            </a:extLst>
          </p:cNvPr>
          <p:cNvSpPr txBox="1"/>
          <p:nvPr/>
        </p:nvSpPr>
        <p:spPr>
          <a:xfrm>
            <a:off x="0" y="5048071"/>
            <a:ext cx="43258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সমস্যা সমাধানের জন্য কম্পিউটারের ভাষায় ধারাবাহিকভাবে রচিত কত গুলো কমান্ড বা নির্দেশের সমষ্টিকে প্রোগ্রাম বলে।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245E42-FAE1-4E42-8F0A-B9BAE9423068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54194"/>
            <a:ext cx="4443984" cy="2926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9D1E92-3ECE-4611-9033-3C42519443E7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41917"/>
            <a:ext cx="4443984" cy="29260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F24609-4EC0-40CB-8329-BEFBC54C59CB}"/>
              </a:ext>
            </a:extLst>
          </p:cNvPr>
          <p:cNvSpPr txBox="1"/>
          <p:nvPr/>
        </p:nvSpPr>
        <p:spPr>
          <a:xfrm>
            <a:off x="6017342" y="4568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কাকে বলে?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D0DB20-DFE8-45E3-A3A2-536400061F93}"/>
              </a:ext>
            </a:extLst>
          </p:cNvPr>
          <p:cNvSpPr txBox="1"/>
          <p:nvPr/>
        </p:nvSpPr>
        <p:spPr>
          <a:xfrm>
            <a:off x="4648200" y="5042118"/>
            <a:ext cx="44775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ডোমেইন এর মাধ্যমে দর্শন যোগ্য ও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য়েব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সার্ভারে জমা রাখা ও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য়েব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পৃষ্ঠা, ছবি, অডিও, ভিডিও ও অন্যান্য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তথ্যের সমষ্টিকে একসাথে ও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য়েব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 বা সাইট বলা হ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1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আইসিটি ভিত্তিক ক্যারিয়ার সমূহ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" y="791460"/>
            <a:ext cx="4188543" cy="37805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15000" y="516100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 প্রশিক্ষণ   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92" y="791459"/>
            <a:ext cx="4559708" cy="378053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5161001"/>
            <a:ext cx="2170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 সেন্টার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9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51476 -0.0851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58142 -3.33333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845820"/>
            <a:ext cx="41148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08020"/>
            <a:ext cx="3848587" cy="2694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3352800"/>
            <a:ext cx="251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 সায়েন্স  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6029952"/>
            <a:ext cx="3352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কম্পিউটার ইঞ্জিনিয়ারিং   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2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549</Words>
  <Application>Microsoft Office PowerPoint</Application>
  <PresentationFormat>On-screen Show (4:3)</PresentationFormat>
  <Paragraphs>113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SolaimanLipi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Sumon Mahmud</cp:lastModifiedBy>
  <cp:revision>336</cp:revision>
  <dcterms:created xsi:type="dcterms:W3CDTF">2015-03-31T15:15:49Z</dcterms:created>
  <dcterms:modified xsi:type="dcterms:W3CDTF">2020-08-27T18:57:53Z</dcterms:modified>
</cp:coreProperties>
</file>