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58" r:id="rId4"/>
    <p:sldId id="259" r:id="rId5"/>
    <p:sldId id="284" r:id="rId6"/>
    <p:sldId id="260" r:id="rId7"/>
    <p:sldId id="261" r:id="rId8"/>
    <p:sldId id="28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80" r:id="rId25"/>
    <p:sldId id="277" r:id="rId26"/>
    <p:sldId id="278"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27-Aug-20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27-Aug-20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27-Aug-20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27-Aug-20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27-Aug-20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27-Aug-20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27-Aug-20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27-Aug-20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27-Aug-20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wmf"/><Relationship Id="rId5" Type="http://schemas.openxmlformats.org/officeDocument/2006/relationships/oleObject" Target="../embeddings/oleObject2.bin"/><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mdorhelal@gmail.com"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4876800" cy="1143000"/>
          </a:xfrm>
        </p:spPr>
        <p:txBody>
          <a:bodyPr/>
          <a:lstStyle/>
          <a:p>
            <a:pPr algn="ctr"/>
            <a:r>
              <a:rPr lang="bn-BD" dirty="0" smtClean="0">
                <a:latin typeface="Nikosh" pitchFamily="2" charset="0"/>
                <a:cs typeface="Nikosh" pitchFamily="2" charset="0"/>
              </a:rPr>
              <a:t> </a:t>
            </a:r>
            <a:r>
              <a:rPr lang="en-US" dirty="0" smtClean="0">
                <a:latin typeface="Nikosh" pitchFamily="2" charset="0"/>
                <a:cs typeface="Nikosh" pitchFamily="2" charset="0"/>
              </a:rPr>
              <a:t> </a:t>
            </a:r>
            <a:r>
              <a:rPr lang="bn-BD" dirty="0" smtClean="0">
                <a:latin typeface="Nikosh" pitchFamily="2" charset="0"/>
                <a:cs typeface="Nikosh" pitchFamily="2" charset="0"/>
              </a:rPr>
              <a:t>শুভেচ্ছা/ স্বাগতম</a:t>
            </a:r>
            <a:endParaRPr lang="en-US" dirty="0">
              <a:latin typeface="Nikosh" pitchFamily="2" charset="0"/>
              <a:cs typeface="Nikosh" pitchFamily="2" charset="0"/>
            </a:endParaRPr>
          </a:p>
        </p:txBody>
      </p:sp>
      <p:pic>
        <p:nvPicPr>
          <p:cNvPr id="4" name="Content Placeholder 3" descr="Chrysanthemum.jpg"/>
          <p:cNvPicPr>
            <a:picLocks noGrp="1" noChangeAspect="1"/>
          </p:cNvPicPr>
          <p:nvPr>
            <p:ph idx="1"/>
          </p:nvPr>
        </p:nvPicPr>
        <p:blipFill>
          <a:blip r:embed="rId2"/>
          <a:stretch>
            <a:fillRect/>
          </a:stretch>
        </p:blipFill>
        <p:spPr>
          <a:xfrm>
            <a:off x="2514600" y="2956584"/>
            <a:ext cx="3352800" cy="2089597"/>
          </a:xfrm>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74638"/>
            <a:ext cx="3124200" cy="1143000"/>
          </a:xfrm>
        </p:spPr>
        <p:txBody>
          <a:bodyPr>
            <a:normAutofit/>
          </a:bodyPr>
          <a:lstStyle/>
          <a:p>
            <a:pPr algn="ctr"/>
            <a:r>
              <a:rPr lang="bn-BD" sz="4000" dirty="0" smtClean="0">
                <a:latin typeface="Nikosh" pitchFamily="2" charset="0"/>
                <a:cs typeface="Nikosh" pitchFamily="2" charset="0"/>
              </a:rPr>
              <a:t>একক কাজ</a:t>
            </a:r>
            <a:endParaRPr lang="en-US" sz="4000" dirty="0">
              <a:latin typeface="Nikosh" pitchFamily="2" charset="0"/>
              <a:cs typeface="Nikosh" pitchFamily="2" charset="0"/>
            </a:endParaRPr>
          </a:p>
        </p:txBody>
      </p:sp>
      <p:pic>
        <p:nvPicPr>
          <p:cNvPr id="8" name="Content Placeholder 7" descr="300px-SR_(Clocked)_Flip-flop_Diagram.svg.png"/>
          <p:cNvPicPr>
            <a:picLocks noGrp="1" noChangeAspect="1"/>
          </p:cNvPicPr>
          <p:nvPr>
            <p:ph idx="1"/>
          </p:nvPr>
        </p:nvPicPr>
        <p:blipFill>
          <a:blip r:embed="rId2"/>
          <a:stretch>
            <a:fillRect/>
          </a:stretch>
        </p:blipFill>
        <p:spPr>
          <a:xfrm>
            <a:off x="1524000" y="3124200"/>
            <a:ext cx="2857500" cy="1381125"/>
          </a:xfrm>
        </p:spPr>
      </p:pic>
      <p:pic>
        <p:nvPicPr>
          <p:cNvPr id="5" name="Content Placeholder 3" descr="images321.jpg"/>
          <p:cNvPicPr>
            <a:picLocks noChangeAspect="1"/>
          </p:cNvPicPr>
          <p:nvPr/>
        </p:nvPicPr>
        <p:blipFill>
          <a:blip r:embed="rId3"/>
          <a:stretch>
            <a:fillRect/>
          </a:stretch>
        </p:blipFill>
        <p:spPr>
          <a:xfrm>
            <a:off x="5465550" y="3046402"/>
            <a:ext cx="2586516" cy="1669973"/>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3733800" cy="1143000"/>
          </a:xfrm>
        </p:spPr>
        <p:txBody>
          <a:bodyPr>
            <a:normAutofit/>
          </a:bodyPr>
          <a:lstStyle/>
          <a:p>
            <a:pPr algn="ctr"/>
            <a:r>
              <a:rPr lang="bn-BD" sz="4000" dirty="0" smtClean="0">
                <a:latin typeface="Nikosh" pitchFamily="2" charset="0"/>
                <a:cs typeface="Nikosh" pitchFamily="2" charset="0"/>
              </a:rPr>
              <a:t>একক কাজের প্রশ্ন</a:t>
            </a:r>
            <a:endParaRPr lang="en-US" sz="4000" dirty="0">
              <a:latin typeface="Nikosh" pitchFamily="2" charset="0"/>
              <a:cs typeface="Nikosh" pitchFamily="2" charset="0"/>
            </a:endParaRPr>
          </a:p>
        </p:txBody>
      </p:sp>
      <p:sp>
        <p:nvSpPr>
          <p:cNvPr id="3" name="Content Placeholder 2"/>
          <p:cNvSpPr>
            <a:spLocks noGrp="1"/>
          </p:cNvSpPr>
          <p:nvPr>
            <p:ph idx="1"/>
          </p:nvPr>
        </p:nvSpPr>
        <p:spPr>
          <a:xfrm>
            <a:off x="2209800" y="1981200"/>
            <a:ext cx="3962400" cy="1447800"/>
          </a:xfrm>
        </p:spPr>
        <p:txBody>
          <a:bodyPr>
            <a:normAutofit/>
          </a:bodyPr>
          <a:lstStyle/>
          <a:p>
            <a:pPr algn="ctr">
              <a:buNone/>
            </a:pPr>
            <a:r>
              <a:rPr lang="bn-BD" sz="3600" dirty="0" smtClean="0">
                <a:latin typeface="Nikosh" pitchFamily="2" charset="0"/>
                <a:cs typeface="Nikosh" pitchFamily="2" charset="0"/>
              </a:rPr>
              <a:t>কাউন্টার  কি?</a:t>
            </a:r>
          </a:p>
          <a:p>
            <a:pPr algn="ctr">
              <a:buNone/>
            </a:pPr>
            <a:r>
              <a:rPr lang="bn-BD" sz="3600" dirty="0" smtClean="0">
                <a:latin typeface="Nikosh" pitchFamily="2" charset="0"/>
                <a:cs typeface="Nikosh" pitchFamily="2" charset="0"/>
              </a:rPr>
              <a:t>সময়ঃ ৫ মিনিট  </a:t>
            </a:r>
          </a:p>
          <a:p>
            <a:endParaRPr lang="en-US"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2" nodeType="clickEffect">
                                  <p:stCondLst>
                                    <p:cond delay="0"/>
                                  </p:stCondLst>
                                  <p:childTnLst>
                                    <p:animScale>
                                      <p:cBhvr>
                                        <p:cTn id="18"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4572000" cy="1143000"/>
          </a:xfrm>
        </p:spPr>
        <p:txBody>
          <a:bodyPr>
            <a:normAutofit/>
          </a:bodyPr>
          <a:lstStyle/>
          <a:p>
            <a:pPr algn="ctr"/>
            <a:r>
              <a:rPr lang="bn-BD" sz="4000" dirty="0" smtClean="0">
                <a:latin typeface="Nikosh" pitchFamily="2" charset="0"/>
                <a:cs typeface="Nikosh" pitchFamily="2" charset="0"/>
              </a:rPr>
              <a:t>একক কাজের সমাধান</a:t>
            </a:r>
            <a:endParaRPr lang="en-US" sz="4000" dirty="0"/>
          </a:p>
        </p:txBody>
      </p:sp>
      <p:sp>
        <p:nvSpPr>
          <p:cNvPr id="5" name="Content Placeholder 4"/>
          <p:cNvSpPr>
            <a:spLocks noGrp="1"/>
          </p:cNvSpPr>
          <p:nvPr>
            <p:ph idx="1"/>
          </p:nvPr>
        </p:nvSpPr>
        <p:spPr>
          <a:xfrm>
            <a:off x="152400" y="1935480"/>
            <a:ext cx="8839200" cy="4693920"/>
          </a:xfrm>
        </p:spPr>
        <p:txBody>
          <a:bodyPr>
            <a:normAutofit/>
          </a:bodyPr>
          <a:lstStyle/>
          <a:p>
            <a:pPr>
              <a:buNone/>
            </a:pPr>
            <a:r>
              <a:rPr lang="bn-BD" sz="3600" dirty="0" smtClean="0">
                <a:latin typeface="Nikosh" pitchFamily="2" charset="0"/>
                <a:cs typeface="Nikosh" pitchFamily="2" charset="0"/>
              </a:rPr>
              <a:t>কাউন্টা</a:t>
            </a:r>
            <a:r>
              <a:rPr lang="bn-BD" sz="3600" dirty="0" smtClean="0">
                <a:latin typeface="Times New Roman" pitchFamily="18" charset="0"/>
                <a:cs typeface="Nikosh" pitchFamily="2" charset="0"/>
              </a:rPr>
              <a:t>র হল এমন একটি সিকুয়েন্সিয়াল সার্কিট যা তাতে প্রদানকৃত ইনপুট পালসের সংখ্যা গুনতে পারে। কাউন্টার এক ধরনের রেজিষ্টার যা বিশেষ কাজের জন্য ব্যবহার করা হয়। কাউন্টারের ইনপুট পালস ( যাকে কাউন্ট  পালস ও বলে) ক্লক পালস বা </a:t>
            </a:r>
            <a:r>
              <a:rPr lang="en-US" sz="3600" dirty="0" smtClean="0">
                <a:latin typeface="Times New Roman" pitchFamily="18" charset="0"/>
                <a:cs typeface="Nikosh" pitchFamily="2" charset="0"/>
              </a:rPr>
              <a:t>অ</a:t>
            </a:r>
            <a:r>
              <a:rPr lang="bn-BD" sz="3600" dirty="0" smtClean="0">
                <a:latin typeface="Times New Roman" pitchFamily="18" charset="0"/>
                <a:cs typeface="Nikosh" pitchFamily="2" charset="0"/>
              </a:rPr>
              <a:t>ন্য কোন পালস হতে পারে। কাউন্ট নির্দিষ্ট সময় পরপর আসতে পারে বা </a:t>
            </a:r>
            <a:r>
              <a:rPr lang="en-US" sz="3600" dirty="0" smtClean="0">
                <a:latin typeface="Times New Roman" pitchFamily="18" charset="0"/>
                <a:cs typeface="Nikosh" pitchFamily="2" charset="0"/>
              </a:rPr>
              <a:t>অ</a:t>
            </a:r>
            <a:r>
              <a:rPr lang="bn-BD" sz="3600" dirty="0" smtClean="0">
                <a:latin typeface="Times New Roman" pitchFamily="18" charset="0"/>
                <a:cs typeface="Nikosh" pitchFamily="2" charset="0"/>
              </a:rPr>
              <a:t>নিয়মিতভাবেও আসতে পারে। যে কাউন্টার বিভিন্ন ধরনের সিকুয়েন্স বা ক্রম </a:t>
            </a:r>
            <a:r>
              <a:rPr lang="en-US" sz="3600" dirty="0" smtClean="0">
                <a:latin typeface="Times New Roman" pitchFamily="18" charset="0"/>
                <a:cs typeface="Nikosh" pitchFamily="2" charset="0"/>
              </a:rPr>
              <a:t>অ</a:t>
            </a:r>
            <a:r>
              <a:rPr lang="bn-BD" sz="3600" dirty="0" smtClean="0">
                <a:latin typeface="Times New Roman" pitchFamily="18" charset="0"/>
                <a:cs typeface="Nikosh" pitchFamily="2" charset="0"/>
              </a:rPr>
              <a:t>নুসরন করে তাকে বাইনারি কাউন্টার বলে। </a:t>
            </a:r>
            <a:endParaRPr lang="en-US" sz="3600" dirty="0">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2" nodeType="clickEffect">
                                  <p:stCondLst>
                                    <p:cond delay="0"/>
                                  </p:stCondLst>
                                  <p:childTnLst>
                                    <p:animScale>
                                      <p:cBhvr>
                                        <p:cTn id="18"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3429000" cy="1143000"/>
          </a:xfrm>
        </p:spPr>
        <p:txBody>
          <a:bodyPr>
            <a:normAutofit/>
          </a:bodyPr>
          <a:lstStyle/>
          <a:p>
            <a:pPr algn="ctr"/>
            <a:r>
              <a:rPr lang="bn-BD" sz="4000" dirty="0" smtClean="0">
                <a:latin typeface="Nikosh" pitchFamily="2" charset="0"/>
                <a:cs typeface="Nikosh" pitchFamily="2" charset="0"/>
              </a:rPr>
              <a:t>জোড়ায় কাজ</a:t>
            </a:r>
            <a:endParaRPr lang="en-US" sz="4000" dirty="0">
              <a:latin typeface="Nikosh" pitchFamily="2" charset="0"/>
              <a:cs typeface="Nikosh" pitchFamily="2" charset="0"/>
            </a:endParaRPr>
          </a:p>
        </p:txBody>
      </p:sp>
      <p:pic>
        <p:nvPicPr>
          <p:cNvPr id="4" name="Content Placeholder 3" descr="images41.jpg"/>
          <p:cNvPicPr>
            <a:picLocks noGrp="1" noChangeAspect="1"/>
          </p:cNvPicPr>
          <p:nvPr>
            <p:ph idx="1"/>
          </p:nvPr>
        </p:nvPicPr>
        <p:blipFill>
          <a:blip r:embed="rId2"/>
          <a:stretch>
            <a:fillRect/>
          </a:stretch>
        </p:blipFill>
        <p:spPr>
          <a:xfrm>
            <a:off x="867576" y="3124200"/>
            <a:ext cx="4488492" cy="1905000"/>
          </a:xfrm>
        </p:spPr>
      </p:pic>
      <p:pic>
        <p:nvPicPr>
          <p:cNvPr id="6" name="Content Placeholder 3" descr="halfadder.gif"/>
          <p:cNvPicPr>
            <a:picLocks noChangeAspect="1"/>
          </p:cNvPicPr>
          <p:nvPr/>
        </p:nvPicPr>
        <p:blipFill>
          <a:blip r:embed="rId3"/>
          <a:stretch>
            <a:fillRect/>
          </a:stretch>
        </p:blipFill>
        <p:spPr>
          <a:xfrm>
            <a:off x="5510770" y="1676400"/>
            <a:ext cx="1499630" cy="4727606"/>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638"/>
            <a:ext cx="4419600" cy="1143000"/>
          </a:xfrm>
        </p:spPr>
        <p:txBody>
          <a:bodyPr>
            <a:normAutofit/>
          </a:bodyPr>
          <a:lstStyle/>
          <a:p>
            <a:pPr algn="ctr"/>
            <a:r>
              <a:rPr lang="bn-BD" sz="4000" dirty="0" smtClean="0">
                <a:latin typeface="Nikosh" pitchFamily="2" charset="0"/>
                <a:cs typeface="Nikosh" pitchFamily="2" charset="0"/>
              </a:rPr>
              <a:t>জোড়ায় কাজের প্রশ্ন</a:t>
            </a:r>
            <a:endParaRPr lang="en-US" sz="4000" dirty="0">
              <a:latin typeface="Nikosh" pitchFamily="2" charset="0"/>
              <a:cs typeface="Nikosh" pitchFamily="2" charset="0"/>
            </a:endParaRPr>
          </a:p>
        </p:txBody>
      </p:sp>
      <p:sp>
        <p:nvSpPr>
          <p:cNvPr id="3" name="Content Placeholder 2"/>
          <p:cNvSpPr>
            <a:spLocks noGrp="1"/>
          </p:cNvSpPr>
          <p:nvPr>
            <p:ph idx="1"/>
          </p:nvPr>
        </p:nvSpPr>
        <p:spPr>
          <a:xfrm>
            <a:off x="762000" y="1905000"/>
            <a:ext cx="7848600" cy="1828800"/>
          </a:xfrm>
        </p:spPr>
        <p:txBody>
          <a:bodyPr>
            <a:normAutofit/>
          </a:bodyPr>
          <a:lstStyle/>
          <a:p>
            <a:pPr algn="ctr">
              <a:buNone/>
            </a:pPr>
            <a:r>
              <a:rPr lang="bn-BD" sz="3600" dirty="0" smtClean="0">
                <a:latin typeface="Nikosh" pitchFamily="2" charset="0"/>
                <a:cs typeface="Nikosh" pitchFamily="2" charset="0"/>
              </a:rPr>
              <a:t>কাউন্টারের মোড নাম্বার বা মডিউলাস ব্যাখ্যা কর?</a:t>
            </a:r>
          </a:p>
          <a:p>
            <a:pPr algn="ctr">
              <a:buNone/>
            </a:pPr>
            <a:r>
              <a:rPr lang="bn-BD" sz="4000" dirty="0" smtClean="0">
                <a:latin typeface="Nikosh" pitchFamily="2" charset="0"/>
                <a:cs typeface="Nikosh" pitchFamily="2" charset="0"/>
              </a:rPr>
              <a:t>সময়ঃ ৫ মিনিট </a:t>
            </a:r>
            <a:endParaRPr lang="en-US" sz="4000"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5943600" cy="1143000"/>
          </a:xfrm>
        </p:spPr>
        <p:txBody>
          <a:bodyPr>
            <a:normAutofit/>
          </a:bodyPr>
          <a:lstStyle/>
          <a:p>
            <a:pPr algn="ctr"/>
            <a:r>
              <a:rPr lang="bn-BD" sz="4000" dirty="0" smtClean="0">
                <a:latin typeface="Nikosh" pitchFamily="2" charset="0"/>
                <a:cs typeface="Nikosh" pitchFamily="2" charset="0"/>
              </a:rPr>
              <a:t>জোড়ায় কাজের সমাধান</a:t>
            </a:r>
            <a:endParaRPr lang="en-US" sz="4000" dirty="0"/>
          </a:p>
        </p:txBody>
      </p:sp>
      <p:sp>
        <p:nvSpPr>
          <p:cNvPr id="3" name="Content Placeholder 2"/>
          <p:cNvSpPr>
            <a:spLocks noGrp="1"/>
          </p:cNvSpPr>
          <p:nvPr>
            <p:ph idx="1"/>
          </p:nvPr>
        </p:nvSpPr>
        <p:spPr>
          <a:xfrm>
            <a:off x="381000" y="1828800"/>
            <a:ext cx="8229600" cy="4876800"/>
          </a:xfrm>
        </p:spPr>
        <p:txBody>
          <a:bodyPr>
            <a:normAutofit lnSpcReduction="10000"/>
          </a:bodyPr>
          <a:lstStyle/>
          <a:p>
            <a:pPr>
              <a:buNone/>
            </a:pPr>
            <a:r>
              <a:rPr lang="bn-BD" sz="3600" dirty="0" smtClean="0">
                <a:latin typeface="Nikosh" pitchFamily="2" charset="0"/>
                <a:cs typeface="Nikosh" pitchFamily="2" charset="0"/>
              </a:rPr>
              <a:t>কাউন্টার সর্বাধিক যতটি সংখ্যা গুনতে পারে তাকে তার মডিউলাস বা মোড  নাম্বার বলে। কোন কাউন্টারে </a:t>
            </a:r>
            <a:r>
              <a:rPr lang="en-US" sz="3600" dirty="0" smtClean="0">
                <a:latin typeface="Times New Roman" pitchFamily="18" charset="0"/>
                <a:cs typeface="Times New Roman" pitchFamily="18" charset="0"/>
              </a:rPr>
              <a:t>n</a:t>
            </a:r>
            <a:r>
              <a:rPr lang="bn-BD" sz="3600" dirty="0" smtClean="0">
                <a:latin typeface="Nikosh" pitchFamily="2" charset="0"/>
                <a:cs typeface="Nikosh" pitchFamily="2" charset="0"/>
              </a:rPr>
              <a:t> টি ফ্লিপ-ফ্লপ থাকলে তার মডিউলাস   </a:t>
            </a:r>
            <a:r>
              <a:rPr lang="en-US" sz="3600" dirty="0" smtClean="0">
                <a:latin typeface="Nikosh" pitchFamily="2" charset="0"/>
                <a:cs typeface="Nikosh" pitchFamily="2" charset="0"/>
              </a:rPr>
              <a:t>   </a:t>
            </a:r>
            <a:r>
              <a:rPr lang="bn-BD" sz="3600" dirty="0" smtClean="0">
                <a:latin typeface="Nikosh" pitchFamily="2" charset="0"/>
                <a:cs typeface="Nikosh" pitchFamily="2" charset="0"/>
              </a:rPr>
              <a:t>। একটি </a:t>
            </a:r>
            <a:r>
              <a:rPr lang="en-US" sz="3600" dirty="0" smtClean="0">
                <a:latin typeface="Times New Roman" pitchFamily="18" charset="0"/>
                <a:cs typeface="Times New Roman" pitchFamily="18" charset="0"/>
              </a:rPr>
              <a:t>n</a:t>
            </a:r>
            <a:r>
              <a:rPr lang="bn-BD" sz="3600" dirty="0" smtClean="0">
                <a:latin typeface="Nikosh" pitchFamily="2" charset="0"/>
                <a:cs typeface="Nikosh" pitchFamily="2" charset="0"/>
              </a:rPr>
              <a:t>  বিট বাইনারি কাউন্টার </a:t>
            </a:r>
            <a:r>
              <a:rPr lang="en-US" sz="3600" dirty="0" smtClean="0">
                <a:latin typeface="Times New Roman" pitchFamily="18" charset="0"/>
                <a:cs typeface="Times New Roman" pitchFamily="18" charset="0"/>
              </a:rPr>
              <a:t>n</a:t>
            </a:r>
            <a:r>
              <a:rPr lang="bn-BD" sz="3600" dirty="0" smtClean="0">
                <a:latin typeface="Nikosh" pitchFamily="2" charset="0"/>
                <a:cs typeface="Nikosh" pitchFamily="2" charset="0"/>
              </a:rPr>
              <a:t> টি ফ্লিপ-ফ্লপ এবং সংশ্লিষ্ট  গেইট নিয়ে গঠিত যা বাইনারি  </a:t>
            </a:r>
            <a:r>
              <a:rPr lang="en-US" sz="3600" dirty="0" smtClean="0">
                <a:latin typeface="Times New Roman" pitchFamily="18" charset="0"/>
                <a:cs typeface="Times New Roman" pitchFamily="18" charset="0"/>
              </a:rPr>
              <a:t>n </a:t>
            </a:r>
            <a:r>
              <a:rPr lang="bn-BD" sz="3600" dirty="0" smtClean="0">
                <a:latin typeface="Nikosh" pitchFamily="2" charset="0"/>
                <a:cs typeface="Nikosh" pitchFamily="2" charset="0"/>
              </a:rPr>
              <a:t>টি </a:t>
            </a:r>
            <a:r>
              <a:rPr lang="en-US" sz="3600" dirty="0" smtClean="0">
                <a:latin typeface="Nikosh" pitchFamily="2" charset="0"/>
                <a:cs typeface="Nikosh" pitchFamily="2" charset="0"/>
              </a:rPr>
              <a:t>অ</a:t>
            </a:r>
            <a:r>
              <a:rPr lang="bn-BD" sz="3600" dirty="0" smtClean="0">
                <a:latin typeface="Nikosh" pitchFamily="2" charset="0"/>
                <a:cs typeface="Nikosh" pitchFamily="2" charset="0"/>
              </a:rPr>
              <a:t>থ্যা</a:t>
            </a:r>
            <a:r>
              <a:rPr lang="en-US" sz="3600" dirty="0" smtClean="0">
                <a:latin typeface="Nikosh" pitchFamily="2" charset="0"/>
                <a:cs typeface="Nikosh" pitchFamily="2" charset="0"/>
              </a:rPr>
              <a:t>ৎ</a:t>
            </a:r>
            <a:r>
              <a:rPr lang="bn-BD" sz="3600" dirty="0" smtClean="0">
                <a:latin typeface="Nikosh" pitchFamily="2" charset="0"/>
                <a:cs typeface="Nikosh" pitchFamily="2" charset="0"/>
              </a:rPr>
              <a:t> ০ থেকে   </a:t>
            </a:r>
            <a:r>
              <a:rPr lang="en-US" sz="3600" dirty="0" smtClean="0">
                <a:latin typeface="Nikosh" pitchFamily="2" charset="0"/>
                <a:cs typeface="Nikosh" pitchFamily="2" charset="0"/>
              </a:rPr>
              <a:t>       </a:t>
            </a:r>
            <a:r>
              <a:rPr lang="bn-BD" sz="3600" dirty="0" smtClean="0">
                <a:latin typeface="Nikosh" pitchFamily="2" charset="0"/>
                <a:cs typeface="Nikosh" pitchFamily="2" charset="0"/>
              </a:rPr>
              <a:t>পর্যন্ত গণনার  সিকুয়েন্সকে আনুসরন করতে পারে। কাজেই এর মোড নাম্বার বা মডিউলাস হল     । কোন কাউন্টারের মোড নাম্বার বা মডিউলাস বৃদ্ধি করা যায় </a:t>
            </a:r>
            <a:r>
              <a:rPr lang="en-US" sz="3600" dirty="0" smtClean="0">
                <a:latin typeface="Nikosh" pitchFamily="2" charset="0"/>
                <a:cs typeface="Nikosh" pitchFamily="2" charset="0"/>
              </a:rPr>
              <a:t>ঐ</a:t>
            </a:r>
            <a:r>
              <a:rPr lang="bn-BD" sz="3600" dirty="0" smtClean="0">
                <a:latin typeface="Nikosh" pitchFamily="2" charset="0"/>
                <a:cs typeface="Nikosh" pitchFamily="2" charset="0"/>
              </a:rPr>
              <a:t> কাউন্টারে  ফ্লিপ-ফ্লপের সংখ্যা বৃদ্ধি করে। </a:t>
            </a:r>
          </a:p>
          <a:p>
            <a:pPr>
              <a:buNone/>
            </a:pPr>
            <a:endParaRPr lang="en-US" sz="2800" dirty="0">
              <a:latin typeface="Nikosh" pitchFamily="2" charset="0"/>
              <a:cs typeface="Nikosh" pitchFamily="2"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774927248"/>
              </p:ext>
            </p:extLst>
          </p:nvPr>
        </p:nvGraphicFramePr>
        <p:xfrm>
          <a:off x="5410200" y="2971800"/>
          <a:ext cx="381000" cy="306161"/>
        </p:xfrm>
        <a:graphic>
          <a:graphicData uri="http://schemas.openxmlformats.org/presentationml/2006/ole">
            <mc:AlternateContent xmlns:mc="http://schemas.openxmlformats.org/markup-compatibility/2006">
              <mc:Choice xmlns:v="urn:schemas-microsoft-com:vml" Requires="v">
                <p:oleObj spid="_x0000_s5148" name="Equation" r:id="rId3" imgW="177480" imgH="190440" progId="Equation.3">
                  <p:embed/>
                </p:oleObj>
              </mc:Choice>
              <mc:Fallback>
                <p:oleObj name="Equation" r:id="rId3" imgW="177480" imgH="1904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971800"/>
                        <a:ext cx="381000" cy="3061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979321468"/>
              </p:ext>
            </p:extLst>
          </p:nvPr>
        </p:nvGraphicFramePr>
        <p:xfrm>
          <a:off x="7086600" y="3962400"/>
          <a:ext cx="457200" cy="236483"/>
        </p:xfrm>
        <a:graphic>
          <a:graphicData uri="http://schemas.openxmlformats.org/presentationml/2006/ole">
            <mc:AlternateContent xmlns:mc="http://schemas.openxmlformats.org/markup-compatibility/2006">
              <mc:Choice xmlns:v="urn:schemas-microsoft-com:vml" Requires="v">
                <p:oleObj spid="_x0000_s5149" name="Equation" r:id="rId5" imgW="368280" imgH="190440" progId="Equation.3">
                  <p:embed/>
                </p:oleObj>
              </mc:Choice>
              <mc:Fallback>
                <p:oleObj name="Equation" r:id="rId5" imgW="368280" imgH="1904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86600" y="3962400"/>
                        <a:ext cx="457200" cy="2364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952546"/>
              </p:ext>
            </p:extLst>
          </p:nvPr>
        </p:nvGraphicFramePr>
        <p:xfrm>
          <a:off x="6629400" y="4953000"/>
          <a:ext cx="304800" cy="326571"/>
        </p:xfrm>
        <a:graphic>
          <a:graphicData uri="http://schemas.openxmlformats.org/presentationml/2006/ole">
            <mc:AlternateContent xmlns:mc="http://schemas.openxmlformats.org/markup-compatibility/2006">
              <mc:Choice xmlns:v="urn:schemas-microsoft-com:vml" Requires="v">
                <p:oleObj spid="_x0000_s5150" name="Equation" r:id="rId7" imgW="177480" imgH="190440" progId="Equation.3">
                  <p:embed/>
                </p:oleObj>
              </mc:Choice>
              <mc:Fallback>
                <p:oleObj name="Equation" r:id="rId7" imgW="177480" imgH="19044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29400" y="4953000"/>
                        <a:ext cx="304800" cy="3265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5791200" cy="819912"/>
          </a:xfrm>
        </p:spPr>
        <p:txBody>
          <a:bodyPr>
            <a:normAutofit/>
          </a:bodyPr>
          <a:lstStyle/>
          <a:p>
            <a:pPr algn="ctr"/>
            <a:r>
              <a:rPr lang="bn-BD" sz="4000" dirty="0" smtClean="0">
                <a:latin typeface="Nikosh" pitchFamily="2" charset="0"/>
                <a:cs typeface="Nikosh" pitchFamily="2" charset="0"/>
              </a:rPr>
              <a:t>জোড়ায় কাজের সমাধান</a:t>
            </a:r>
            <a:endParaRPr lang="en-US" sz="4000" dirty="0"/>
          </a:p>
        </p:txBody>
      </p:sp>
      <p:sp>
        <p:nvSpPr>
          <p:cNvPr id="3" name="Content Placeholder 2"/>
          <p:cNvSpPr>
            <a:spLocks noGrp="1"/>
          </p:cNvSpPr>
          <p:nvPr>
            <p:ph idx="1"/>
          </p:nvPr>
        </p:nvSpPr>
        <p:spPr>
          <a:xfrm>
            <a:off x="152400" y="1828800"/>
            <a:ext cx="8839200" cy="4800600"/>
          </a:xfrm>
        </p:spPr>
        <p:txBody>
          <a:bodyPr>
            <a:normAutofit fontScale="92500"/>
          </a:bodyPr>
          <a:lstStyle/>
          <a:p>
            <a:pPr>
              <a:buNone/>
            </a:pPr>
            <a:r>
              <a:rPr lang="bn-BD" sz="3200" dirty="0" smtClean="0">
                <a:latin typeface="Nikosh" pitchFamily="2" charset="0"/>
                <a:cs typeface="Nikosh" pitchFamily="2" charset="0"/>
              </a:rPr>
              <a:t>কাউন্টারের ব্যবহার </a:t>
            </a:r>
          </a:p>
          <a:p>
            <a:pPr>
              <a:buNone/>
            </a:pPr>
            <a:r>
              <a:rPr lang="bn-BD" sz="3600" dirty="0" smtClean="0">
                <a:latin typeface="Nikosh" pitchFamily="2" charset="0"/>
                <a:cs typeface="Nikosh" pitchFamily="2" charset="0"/>
              </a:rPr>
              <a:t>ডিজিটাল ইলেক্ট্রনিক্সে কাউন্টারের ব্যাপক ব্যবহার লক্ষ্য করা যায়।</a:t>
            </a:r>
          </a:p>
          <a:p>
            <a:pPr>
              <a:buNone/>
            </a:pPr>
            <a:r>
              <a:rPr lang="bn-BD" sz="3600" dirty="0" smtClean="0">
                <a:latin typeface="Nikosh" pitchFamily="2" charset="0"/>
                <a:cs typeface="Nikosh" pitchFamily="2" charset="0"/>
              </a:rPr>
              <a:t>১। ক্লক পালসের সংখ্যা গণনার কাজে </a:t>
            </a:r>
          </a:p>
          <a:p>
            <a:pPr>
              <a:buNone/>
            </a:pPr>
            <a:r>
              <a:rPr lang="bn-BD" sz="3600" dirty="0" smtClean="0">
                <a:latin typeface="Nikosh" pitchFamily="2" charset="0"/>
                <a:cs typeface="Nikosh" pitchFamily="2" charset="0"/>
              </a:rPr>
              <a:t>২। টাইমিং সিগনাল প্রদানের কাজে </a:t>
            </a:r>
          </a:p>
          <a:p>
            <a:pPr>
              <a:buNone/>
            </a:pPr>
            <a:r>
              <a:rPr lang="bn-BD" sz="3600" dirty="0" smtClean="0">
                <a:latin typeface="Nikosh" pitchFamily="2" charset="0"/>
                <a:cs typeface="Nikosh" pitchFamily="2" charset="0"/>
              </a:rPr>
              <a:t>৩। ডিজিটাল ঘড়িতে</a:t>
            </a:r>
          </a:p>
          <a:p>
            <a:pPr>
              <a:buNone/>
            </a:pPr>
            <a:r>
              <a:rPr lang="bn-BD" sz="3600" dirty="0" smtClean="0">
                <a:latin typeface="Nikosh" pitchFamily="2" charset="0"/>
                <a:cs typeface="Nikosh" pitchFamily="2" charset="0"/>
              </a:rPr>
              <a:t>৪। ডিজিটাল কম্পিউটারে </a:t>
            </a:r>
          </a:p>
          <a:p>
            <a:pPr>
              <a:buNone/>
            </a:pPr>
            <a:r>
              <a:rPr lang="bn-BD" sz="3600" dirty="0" smtClean="0">
                <a:latin typeface="Nikosh" pitchFamily="2" charset="0"/>
                <a:cs typeface="Nikosh" pitchFamily="2" charset="0"/>
              </a:rPr>
              <a:t>৫। অ্যানালগ সিগনালকে ডিজিটাল সিগনালে রুপান্তর করার কাজে</a:t>
            </a:r>
          </a:p>
          <a:p>
            <a:pPr>
              <a:buNone/>
            </a:pPr>
            <a:endParaRPr lang="en-US"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3657600" cy="1143000"/>
          </a:xfrm>
        </p:spPr>
        <p:txBody>
          <a:bodyPr>
            <a:normAutofit/>
          </a:bodyPr>
          <a:lstStyle/>
          <a:p>
            <a:pPr algn="ctr"/>
            <a:r>
              <a:rPr lang="bn-BD" sz="4000" dirty="0" smtClean="0">
                <a:latin typeface="Nikosh" pitchFamily="2" charset="0"/>
                <a:cs typeface="Nikosh" pitchFamily="2" charset="0"/>
              </a:rPr>
              <a:t>দলীয় কাজ</a:t>
            </a:r>
            <a:endParaRPr lang="en-US" sz="4000" dirty="0">
              <a:latin typeface="Nikosh" pitchFamily="2" charset="0"/>
              <a:cs typeface="Nikosh" pitchFamily="2" charset="0"/>
            </a:endParaRPr>
          </a:p>
        </p:txBody>
      </p:sp>
      <p:pic>
        <p:nvPicPr>
          <p:cNvPr id="4" name="Content Placeholder 3" descr="images211.jpg"/>
          <p:cNvPicPr>
            <a:picLocks noGrp="1" noChangeAspect="1"/>
          </p:cNvPicPr>
          <p:nvPr>
            <p:ph idx="1"/>
          </p:nvPr>
        </p:nvPicPr>
        <p:blipFill>
          <a:blip r:embed="rId2"/>
          <a:stretch>
            <a:fillRect/>
          </a:stretch>
        </p:blipFill>
        <p:spPr>
          <a:xfrm>
            <a:off x="772322" y="2286001"/>
            <a:ext cx="6923878" cy="1600199"/>
          </a:xfrm>
        </p:spPr>
      </p:pic>
      <p:pic>
        <p:nvPicPr>
          <p:cNvPr id="5" name="Content Placeholder 3" descr="images122.jpg"/>
          <p:cNvPicPr>
            <a:picLocks noChangeAspect="1"/>
          </p:cNvPicPr>
          <p:nvPr/>
        </p:nvPicPr>
        <p:blipFill>
          <a:blip r:embed="rId3"/>
          <a:stretch>
            <a:fillRect/>
          </a:stretch>
        </p:blipFill>
        <p:spPr>
          <a:xfrm>
            <a:off x="2286000" y="4191000"/>
            <a:ext cx="5181600" cy="114300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4800600" cy="1143000"/>
          </a:xfrm>
        </p:spPr>
        <p:txBody>
          <a:bodyPr>
            <a:normAutofit/>
          </a:bodyPr>
          <a:lstStyle/>
          <a:p>
            <a:pPr algn="ctr"/>
            <a:r>
              <a:rPr lang="bn-BD" sz="4000" dirty="0" smtClean="0">
                <a:latin typeface="Nikosh" pitchFamily="2" charset="0"/>
                <a:cs typeface="Nikosh" pitchFamily="2" charset="0"/>
              </a:rPr>
              <a:t>দলীয় কাজের প্রশ্ন </a:t>
            </a:r>
            <a:endParaRPr lang="en-US" sz="4000" dirty="0">
              <a:latin typeface="Nikosh" pitchFamily="2" charset="0"/>
              <a:cs typeface="Nikosh" pitchFamily="2" charset="0"/>
            </a:endParaRPr>
          </a:p>
        </p:txBody>
      </p:sp>
      <p:sp>
        <p:nvSpPr>
          <p:cNvPr id="3" name="Content Placeholder 2"/>
          <p:cNvSpPr>
            <a:spLocks noGrp="1"/>
          </p:cNvSpPr>
          <p:nvPr>
            <p:ph idx="1"/>
          </p:nvPr>
        </p:nvSpPr>
        <p:spPr>
          <a:xfrm>
            <a:off x="228600" y="2209800"/>
            <a:ext cx="8229600" cy="1752600"/>
          </a:xfrm>
        </p:spPr>
        <p:txBody>
          <a:bodyPr>
            <a:normAutofit/>
          </a:bodyPr>
          <a:lstStyle/>
          <a:p>
            <a:pPr algn="ctr">
              <a:buNone/>
            </a:pPr>
            <a:r>
              <a:rPr lang="bn-BD" sz="3600" dirty="0" smtClean="0">
                <a:latin typeface="Nikosh" pitchFamily="2" charset="0"/>
                <a:cs typeface="Nikosh" pitchFamily="2" charset="0"/>
              </a:rPr>
              <a:t>কাউন্টারের  প্রকারভেদ ও  গঠন প্রনালী বর্ণনা  কর?</a:t>
            </a:r>
          </a:p>
          <a:p>
            <a:pPr algn="ctr">
              <a:buNone/>
            </a:pPr>
            <a:r>
              <a:rPr lang="bn-BD" sz="3600" dirty="0" smtClean="0">
                <a:latin typeface="Nikosh" pitchFamily="2" charset="0"/>
                <a:cs typeface="Nikosh" pitchFamily="2" charset="0"/>
              </a:rPr>
              <a:t>সময়ঃ ১০ মিনিট </a:t>
            </a:r>
            <a:endParaRPr lang="en-US" sz="3600" dirty="0" smtClean="0">
              <a:latin typeface="Nikosh" pitchFamily="2" charset="0"/>
              <a:cs typeface="Nikosh" pitchFamily="2" charset="0"/>
            </a:endParaRPr>
          </a:p>
          <a:p>
            <a:endParaRPr lang="en-US"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2" nodeType="clickEffect">
                                  <p:stCondLst>
                                    <p:cond delay="0"/>
                                  </p:stCondLst>
                                  <p:childTnLst>
                                    <p:animRot by="21600000">
                                      <p:cBhvr>
                                        <p:cTn id="18"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4876800" cy="990600"/>
          </a:xfrm>
        </p:spPr>
        <p:txBody>
          <a:bodyPr>
            <a:normAutofit/>
          </a:bodyPr>
          <a:lstStyle/>
          <a:p>
            <a:pPr algn="ctr"/>
            <a:r>
              <a:rPr lang="bn-BD" sz="4000" dirty="0" smtClean="0">
                <a:latin typeface="Nikosh" pitchFamily="2" charset="0"/>
                <a:cs typeface="Nikosh" pitchFamily="2" charset="0"/>
              </a:rPr>
              <a:t>দলীয় কাজের সমাধান </a:t>
            </a:r>
            <a:endParaRPr lang="en-US" sz="4000" dirty="0">
              <a:latin typeface="Nikosh" pitchFamily="2" charset="0"/>
              <a:cs typeface="Nikosh" pitchFamily="2" charset="0"/>
            </a:endParaRPr>
          </a:p>
        </p:txBody>
      </p:sp>
      <p:sp>
        <p:nvSpPr>
          <p:cNvPr id="10" name="Content Placeholder 9"/>
          <p:cNvSpPr>
            <a:spLocks noGrp="1"/>
          </p:cNvSpPr>
          <p:nvPr>
            <p:ph idx="1"/>
          </p:nvPr>
        </p:nvSpPr>
        <p:spPr>
          <a:xfrm>
            <a:off x="152400" y="1447800"/>
            <a:ext cx="8839200" cy="5257800"/>
          </a:xfrm>
        </p:spPr>
        <p:txBody>
          <a:bodyPr>
            <a:normAutofit/>
          </a:bodyPr>
          <a:lstStyle/>
          <a:p>
            <a:pPr>
              <a:buNone/>
            </a:pPr>
            <a:r>
              <a:rPr lang="bn-BD" sz="3200" dirty="0" smtClean="0">
                <a:latin typeface="Nikosh" pitchFamily="2" charset="0"/>
                <a:cs typeface="Nikosh" pitchFamily="2" charset="0"/>
              </a:rPr>
              <a:t>বাইনারি ডেটাকে ১ বিট ডানে বা বামে বা উভয় দিকে সরানোর জন্য যে  রেজিষ্টার ব্যবহৃত হয় তাকে শিফট রেজিষ্টার বলা হয়। </a:t>
            </a:r>
            <a:r>
              <a:rPr lang="bn-BD" sz="3200" b="1" dirty="0" smtClean="0">
                <a:latin typeface="Nikosh" pitchFamily="2" charset="0"/>
                <a:cs typeface="Nikosh" pitchFamily="2" charset="0"/>
              </a:rPr>
              <a:t>শিফট রেজিষ্টার এক ধরনের সিরিয়াল রেজিষ্টার। </a:t>
            </a:r>
            <a:r>
              <a:rPr lang="bn-BD" sz="3200" dirty="0" smtClean="0">
                <a:latin typeface="Nikosh" pitchFamily="2" charset="0"/>
                <a:cs typeface="Nikosh" pitchFamily="2" charset="0"/>
              </a:rPr>
              <a:t>শিফট রেজিষ্টারে কতগুলো ফ্লিপ-ফ্লপ চেইন আকারে যুক্ত থাকে, যার একটি ফ্লিপ-ফ্লপের আউটপুট পরেরটির ইনপুটের সাথে সংযুক্ত থাকে। শিফট রেজিষ্টার মুলত বিভিন্ন গাণিতিক যুক্তিমুলক কাজে এবং রেজিষ্টারের মান ক্লিয়ার করতে ব্যবহৃত হয়। ডেটা প্রবাহের দিকের উপর ভিত্তি করে শিফট রেজিষ্টার দুই প্রকার- </a:t>
            </a:r>
          </a:p>
          <a:p>
            <a:pPr>
              <a:buNone/>
            </a:pPr>
            <a:r>
              <a:rPr lang="bn-BD" sz="3200" dirty="0" smtClean="0">
                <a:latin typeface="Nikosh" pitchFamily="2" charset="0"/>
                <a:cs typeface="Nikosh" pitchFamily="2" charset="0"/>
              </a:rPr>
              <a:t>১। লেফট টু রাইট শিফট রেজিষ্টার </a:t>
            </a:r>
          </a:p>
          <a:p>
            <a:pPr>
              <a:buNone/>
            </a:pPr>
            <a:r>
              <a:rPr lang="bn-BD" sz="3200" dirty="0" smtClean="0">
                <a:latin typeface="Nikosh" pitchFamily="2" charset="0"/>
                <a:cs typeface="Nikosh" pitchFamily="2" charset="0"/>
              </a:rPr>
              <a:t>২। রাইট টু লেফট শিফট রেজিষ্টার </a:t>
            </a:r>
            <a:endParaRPr lang="en-US" sz="3200" dirty="0">
              <a:latin typeface="Nikosh" pitchFamily="2" charset="0"/>
              <a:cs typeface="Nikosh" pitchFamily="2" charset="0"/>
            </a:endParaRPr>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53"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54"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55" name="Equation" r:id="rId6" imgW="114120" imgH="215640" progId="Equation.3">
                  <p:embed/>
                </p:oleObj>
              </mc:Choice>
              <mc:Fallback>
                <p:oleObj name="Equation" r:id="rId6" imgW="1141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grpId="2" nodeType="clickEffect">
                                  <p:stCondLst>
                                    <p:cond delay="0"/>
                                  </p:stCondLst>
                                  <p:childTnLst>
                                    <p:set>
                                      <p:cBhvr override="childStyle">
                                        <p:cTn id="18" dur="indefinite"/>
                                        <p:tgtEl>
                                          <p:spTgt spid="2"/>
                                        </p:tgtEl>
                                        <p:attrNameLst>
                                          <p:attrName>style.fontStyle</p:attrName>
                                        </p:attrNameLst>
                                      </p:cBhvr>
                                      <p:to>
                                        <p:strVal val="normal"/>
                                      </p:to>
                                    </p:set>
                                    <p:set>
                                      <p:cBhvr override="childStyle">
                                        <p:cTn id="19" dur="indefinite"/>
                                        <p:tgtEl>
                                          <p:spTgt spid="2"/>
                                        </p:tgtEl>
                                        <p:attrNameLst>
                                          <p:attrName>style.fontWeight</p:attrName>
                                        </p:attrNameLst>
                                      </p:cBhvr>
                                      <p:to>
                                        <p:strVal val="bold"/>
                                      </p:to>
                                    </p:set>
                                    <p:set>
                                      <p:cBhvr override="childStyle">
                                        <p:cTn id="20"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Nikosh" pitchFamily="2" charset="0"/>
                <a:cs typeface="Nikosh" pitchFamily="2" charset="0"/>
              </a:rPr>
              <a:t>শিক্ষক</a:t>
            </a:r>
            <a:r>
              <a:rPr lang="en-US" dirty="0">
                <a:latin typeface="Nikosh" pitchFamily="2" charset="0"/>
                <a:cs typeface="Nikosh" pitchFamily="2" charset="0"/>
              </a:rPr>
              <a:t> </a:t>
            </a:r>
            <a:r>
              <a:rPr lang="en-US" dirty="0" err="1">
                <a:latin typeface="Nikosh" pitchFamily="2" charset="0"/>
                <a:cs typeface="Nikosh" pitchFamily="2" charset="0"/>
              </a:rPr>
              <a:t>পরিচিতি</a:t>
            </a:r>
            <a:endParaRPr lang="en-SG" dirty="0"/>
          </a:p>
        </p:txBody>
      </p:sp>
      <p:sp>
        <p:nvSpPr>
          <p:cNvPr id="3" name="Text Placeholder 2"/>
          <p:cNvSpPr>
            <a:spLocks noGrp="1"/>
          </p:cNvSpPr>
          <p:nvPr>
            <p:ph type="body" idx="1"/>
          </p:nvPr>
        </p:nvSpPr>
        <p:spPr/>
        <p:txBody>
          <a:bodyPr>
            <a:normAutofit fontScale="55000" lnSpcReduction="20000"/>
          </a:bodyPr>
          <a:lstStyle/>
          <a:p>
            <a:endParaRPr lang="en-US" dirty="0" smtClean="0">
              <a:latin typeface="Nikosh" pitchFamily="2" charset="0"/>
              <a:cs typeface="Nikosh" pitchFamily="2" charset="0"/>
            </a:endParaRPr>
          </a:p>
          <a:p>
            <a:pPr algn="ctr"/>
            <a:r>
              <a:rPr lang="en-US" sz="5900" dirty="0" err="1" smtClean="0">
                <a:latin typeface="Nikosh" pitchFamily="2" charset="0"/>
                <a:cs typeface="Nikosh" pitchFamily="2" charset="0"/>
              </a:rPr>
              <a:t>পরিচয়</a:t>
            </a:r>
            <a:endParaRPr lang="en-SG" sz="5900" dirty="0">
              <a:latin typeface="Nikosh" pitchFamily="2" charset="0"/>
              <a:cs typeface="Nikosh" pitchFamily="2" charset="0"/>
            </a:endParaRPr>
          </a:p>
          <a:p>
            <a:pPr algn="ctr"/>
            <a:endParaRPr lang="en-SG" dirty="0"/>
          </a:p>
        </p:txBody>
      </p:sp>
      <p:sp>
        <p:nvSpPr>
          <p:cNvPr id="5" name="Text Placeholder 4"/>
          <p:cNvSpPr>
            <a:spLocks noGrp="1"/>
          </p:cNvSpPr>
          <p:nvPr>
            <p:ph type="body" sz="quarter" idx="3"/>
          </p:nvPr>
        </p:nvSpPr>
        <p:spPr>
          <a:xfrm>
            <a:off x="4645025" y="1447801"/>
            <a:ext cx="4041775" cy="1066800"/>
          </a:xfrm>
        </p:spPr>
        <p:txBody>
          <a:bodyPr>
            <a:normAutofit lnSpcReduction="10000"/>
          </a:bodyPr>
          <a:lstStyle/>
          <a:p>
            <a:pPr algn="ctr"/>
            <a:endParaRPr lang="en-US" dirty="0" smtClean="0">
              <a:latin typeface="Nikosh" pitchFamily="2" charset="0"/>
              <a:cs typeface="Nikosh" pitchFamily="2" charset="0"/>
            </a:endParaRPr>
          </a:p>
          <a:p>
            <a:pPr algn="ctr"/>
            <a:r>
              <a:rPr lang="en-US" sz="4000" dirty="0" err="1" smtClean="0">
                <a:latin typeface="Nikosh" pitchFamily="2" charset="0"/>
                <a:cs typeface="Nikosh" pitchFamily="2" charset="0"/>
              </a:rPr>
              <a:t>ছবি</a:t>
            </a:r>
            <a:endParaRPr lang="en-SG" sz="4000" dirty="0">
              <a:latin typeface="Nikosh" pitchFamily="2" charset="0"/>
              <a:cs typeface="Nikosh" pitchFamily="2" charset="0"/>
            </a:endParaRPr>
          </a:p>
          <a:p>
            <a:pPr algn="ctr"/>
            <a:endParaRPr lang="en-SG" dirty="0"/>
          </a:p>
        </p:txBody>
      </p:sp>
      <p:sp>
        <p:nvSpPr>
          <p:cNvPr id="8" name="Content Placeholder 7"/>
          <p:cNvSpPr>
            <a:spLocks noGrp="1"/>
          </p:cNvSpPr>
          <p:nvPr>
            <p:ph sz="half" idx="2"/>
          </p:nvPr>
        </p:nvSpPr>
        <p:spPr/>
        <p:txBody>
          <a:bodyPr/>
          <a:lstStyle/>
          <a:p>
            <a:endParaRPr lang="en-SG" dirty="0"/>
          </a:p>
        </p:txBody>
      </p:sp>
      <p:sp>
        <p:nvSpPr>
          <p:cNvPr id="13" name="Bevel 12"/>
          <p:cNvSpPr/>
          <p:nvPr/>
        </p:nvSpPr>
        <p:spPr>
          <a:xfrm>
            <a:off x="457200" y="2487882"/>
            <a:ext cx="4724400" cy="41148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TextBox 13"/>
          <p:cNvSpPr txBox="1"/>
          <p:nvPr/>
        </p:nvSpPr>
        <p:spPr>
          <a:xfrm>
            <a:off x="990600" y="2887682"/>
            <a:ext cx="3810000" cy="3970318"/>
          </a:xfrm>
          <a:prstGeom prst="rect">
            <a:avLst/>
          </a:prstGeom>
          <a:noFill/>
        </p:spPr>
        <p:txBody>
          <a:bodyPr wrap="square" rtlCol="0">
            <a:spAutoFit/>
          </a:bodyPr>
          <a:lstStyle/>
          <a:p>
            <a:pPr algn="ctr"/>
            <a:r>
              <a:rPr lang="bn-BD" sz="3200" dirty="0" smtClean="0">
                <a:latin typeface="Nikosh" pitchFamily="2" charset="0"/>
                <a:cs typeface="Nikosh" pitchFamily="2" charset="0"/>
              </a:rPr>
              <a:t>মোঃ ওবায়দুর রহমান</a:t>
            </a:r>
            <a:endParaRPr lang="en-US" sz="3200" dirty="0" smtClean="0">
              <a:latin typeface="Nikosh" pitchFamily="2" charset="0"/>
              <a:cs typeface="Nikosh" pitchFamily="2" charset="0"/>
            </a:endParaRPr>
          </a:p>
          <a:p>
            <a:pPr algn="ctr"/>
            <a:r>
              <a:rPr lang="en-US" sz="2400" dirty="0" err="1" smtClean="0">
                <a:latin typeface="Nikosh" pitchFamily="2" charset="0"/>
                <a:cs typeface="Nikosh" pitchFamily="2" charset="0"/>
              </a:rPr>
              <a:t>প্রভাষক</a:t>
            </a:r>
            <a:endParaRPr lang="en-US" sz="2400" dirty="0" smtClean="0">
              <a:latin typeface="Nikosh" pitchFamily="2" charset="0"/>
              <a:cs typeface="Nikosh" pitchFamily="2" charset="0"/>
            </a:endParaRPr>
          </a:p>
          <a:p>
            <a:pPr algn="ctr"/>
            <a:r>
              <a:rPr lang="en-US" sz="2400" dirty="0" err="1" smtClean="0">
                <a:latin typeface="Nikosh" pitchFamily="2" charset="0"/>
                <a:cs typeface="Nikosh" pitchFamily="2" charset="0"/>
              </a:rPr>
              <a:t>তথ্য</a:t>
            </a:r>
            <a:r>
              <a:rPr lang="en-US" sz="2400" dirty="0" smtClean="0">
                <a:latin typeface="Nikosh" pitchFamily="2" charset="0"/>
                <a:cs typeface="Nikosh" pitchFamily="2" charset="0"/>
              </a:rPr>
              <a:t> ও </a:t>
            </a:r>
            <a:r>
              <a:rPr lang="en-US" sz="2400" dirty="0" err="1" smtClean="0">
                <a:latin typeface="Nikosh" pitchFamily="2" charset="0"/>
                <a:cs typeface="Nikosh" pitchFamily="2" charset="0"/>
              </a:rPr>
              <a:t>যোগাযোগ</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প্রযুক্তি</a:t>
            </a:r>
            <a:r>
              <a:rPr lang="en-US" sz="2400" dirty="0" smtClean="0">
                <a:latin typeface="Nikosh" pitchFamily="2" charset="0"/>
                <a:cs typeface="Nikosh" pitchFamily="2" charset="0"/>
              </a:rPr>
              <a:t> </a:t>
            </a:r>
          </a:p>
          <a:p>
            <a:pPr algn="ctr"/>
            <a:r>
              <a:rPr lang="bn-BD" sz="2000" dirty="0" smtClean="0">
                <a:latin typeface="Nikosh" pitchFamily="2" charset="0"/>
                <a:cs typeface="Nikosh" pitchFamily="2" charset="0"/>
              </a:rPr>
              <a:t>বসন্তকেদার ডিগ্রী কলেজ</a:t>
            </a:r>
            <a:r>
              <a:rPr lang="en-US" sz="2000" dirty="0" smtClean="0">
                <a:latin typeface="Nikosh" pitchFamily="2" charset="0"/>
                <a:cs typeface="Nikosh" pitchFamily="2" charset="0"/>
              </a:rPr>
              <a:t> </a:t>
            </a:r>
          </a:p>
          <a:p>
            <a:pPr algn="ctr"/>
            <a:r>
              <a:rPr lang="en-US" sz="2000" dirty="0" err="1" smtClean="0">
                <a:latin typeface="Nikosh" pitchFamily="2" charset="0"/>
                <a:cs typeface="Nikosh" pitchFamily="2" charset="0"/>
              </a:rPr>
              <a:t>মোহনপুর</a:t>
            </a:r>
            <a:r>
              <a:rPr lang="en-US" sz="2000" dirty="0" smtClean="0">
                <a:latin typeface="Nikosh" pitchFamily="2" charset="0"/>
                <a:cs typeface="Nikosh" pitchFamily="2" charset="0"/>
              </a:rPr>
              <a:t>, </a:t>
            </a:r>
            <a:r>
              <a:rPr lang="en-US" sz="2000" dirty="0" err="1" smtClean="0">
                <a:latin typeface="Nikosh" pitchFamily="2" charset="0"/>
                <a:cs typeface="Nikosh" pitchFamily="2" charset="0"/>
              </a:rPr>
              <a:t>রাজশাহী</a:t>
            </a:r>
            <a:r>
              <a:rPr lang="en-US" sz="2000" dirty="0" smtClean="0">
                <a:latin typeface="Nikosh" pitchFamily="2" charset="0"/>
                <a:cs typeface="Nikosh" pitchFamily="2" charset="0"/>
              </a:rPr>
              <a:t>। </a:t>
            </a:r>
          </a:p>
          <a:p>
            <a:pPr algn="ctr"/>
            <a:r>
              <a:rPr lang="en-US" sz="2000" dirty="0" err="1" smtClean="0">
                <a:latin typeface="Nikosh" pitchFamily="2" charset="0"/>
                <a:cs typeface="Nikosh" pitchFamily="2" charset="0"/>
              </a:rPr>
              <a:t>আজীবন</a:t>
            </a:r>
            <a:r>
              <a:rPr lang="en-US" sz="2000" dirty="0" smtClean="0">
                <a:latin typeface="Nikosh" pitchFamily="2" charset="0"/>
                <a:cs typeface="Nikosh" pitchFamily="2" charset="0"/>
              </a:rPr>
              <a:t> </a:t>
            </a:r>
            <a:r>
              <a:rPr lang="en-US" sz="2000" dirty="0" err="1" smtClean="0">
                <a:latin typeface="Nikosh" pitchFamily="2" charset="0"/>
                <a:cs typeface="Nikosh" pitchFamily="2" charset="0"/>
              </a:rPr>
              <a:t>সদস্য</a:t>
            </a:r>
            <a:r>
              <a:rPr lang="en-US" sz="2000" dirty="0" smtClean="0">
                <a:latin typeface="Nikosh" pitchFamily="2" charset="0"/>
                <a:cs typeface="Nikosh" pitchFamily="2" charset="0"/>
              </a:rPr>
              <a:t> </a:t>
            </a:r>
            <a:r>
              <a:rPr lang="en-US" sz="2000" dirty="0" err="1" smtClean="0">
                <a:latin typeface="Nikosh" pitchFamily="2" charset="0"/>
                <a:cs typeface="Nikosh" pitchFamily="2" charset="0"/>
              </a:rPr>
              <a:t>বাংলাদেশ</a:t>
            </a:r>
            <a:r>
              <a:rPr lang="en-US" sz="2000" dirty="0" smtClean="0">
                <a:latin typeface="Nikosh" pitchFamily="2" charset="0"/>
                <a:cs typeface="Nikosh" pitchFamily="2" charset="0"/>
              </a:rPr>
              <a:t> </a:t>
            </a:r>
            <a:r>
              <a:rPr lang="en-US" sz="2000" dirty="0" err="1" smtClean="0">
                <a:latin typeface="Nikosh" pitchFamily="2" charset="0"/>
                <a:cs typeface="Nikosh" pitchFamily="2" charset="0"/>
              </a:rPr>
              <a:t>কম্পিউটার</a:t>
            </a:r>
            <a:r>
              <a:rPr lang="en-US" sz="2000" dirty="0" smtClean="0">
                <a:latin typeface="Nikosh" pitchFamily="2" charset="0"/>
                <a:cs typeface="Nikosh" pitchFamily="2" charset="0"/>
              </a:rPr>
              <a:t> </a:t>
            </a:r>
            <a:r>
              <a:rPr lang="en-US" sz="2000" dirty="0" err="1" smtClean="0">
                <a:latin typeface="Nikosh" pitchFamily="2" charset="0"/>
                <a:cs typeface="Nikosh" pitchFamily="2" charset="0"/>
              </a:rPr>
              <a:t>সোসাইটি</a:t>
            </a:r>
            <a:r>
              <a:rPr lang="en-US" sz="2000" dirty="0" smtClean="0">
                <a:latin typeface="Nikosh" pitchFamily="2" charset="0"/>
                <a:cs typeface="Nikosh" pitchFamily="2" charset="0"/>
              </a:rPr>
              <a:t>, </a:t>
            </a:r>
            <a:r>
              <a:rPr lang="en-US" sz="2000" dirty="0" err="1" smtClean="0">
                <a:latin typeface="Nikosh" pitchFamily="2" charset="0"/>
                <a:cs typeface="Nikosh" pitchFamily="2" charset="0"/>
              </a:rPr>
              <a:t>ঢাকা</a:t>
            </a:r>
            <a:endParaRPr lang="en-US" sz="2000" dirty="0" smtClean="0">
              <a:latin typeface="Nikosh" pitchFamily="2" charset="0"/>
              <a:cs typeface="Nikosh" pitchFamily="2" charset="0"/>
            </a:endParaRPr>
          </a:p>
          <a:p>
            <a:pPr algn="ctr"/>
            <a:r>
              <a:rPr lang="en-US" sz="2000" dirty="0" err="1" smtClean="0">
                <a:latin typeface="Nikosh" pitchFamily="2" charset="0"/>
                <a:cs typeface="Nikosh" pitchFamily="2" charset="0"/>
              </a:rPr>
              <a:t>জেলা</a:t>
            </a:r>
            <a:r>
              <a:rPr lang="en-US" sz="2000" dirty="0" smtClean="0">
                <a:latin typeface="Nikosh" pitchFamily="2" charset="0"/>
                <a:cs typeface="Nikosh" pitchFamily="2" charset="0"/>
              </a:rPr>
              <a:t> </a:t>
            </a:r>
            <a:r>
              <a:rPr lang="en-US" sz="2000" dirty="0" err="1" smtClean="0">
                <a:latin typeface="Nikosh" pitchFamily="2" charset="0"/>
                <a:cs typeface="Nikosh" pitchFamily="2" charset="0"/>
              </a:rPr>
              <a:t>এ্যম্বাসেডর</a:t>
            </a:r>
            <a:r>
              <a:rPr lang="en-US" sz="2000" dirty="0" smtClean="0">
                <a:latin typeface="Nikosh" pitchFamily="2" charset="0"/>
                <a:cs typeface="Nikosh" pitchFamily="2" charset="0"/>
              </a:rPr>
              <a:t> A2i </a:t>
            </a:r>
            <a:r>
              <a:rPr lang="en-US" sz="2000" dirty="0" err="1" smtClean="0">
                <a:latin typeface="Nikosh" pitchFamily="2" charset="0"/>
                <a:cs typeface="Nikosh" pitchFamily="2" charset="0"/>
              </a:rPr>
              <a:t>শিক্ষা</a:t>
            </a:r>
            <a:r>
              <a:rPr lang="en-US" sz="2000" dirty="0" smtClean="0">
                <a:latin typeface="Nikosh" pitchFamily="2" charset="0"/>
                <a:cs typeface="Nikosh" pitchFamily="2" charset="0"/>
              </a:rPr>
              <a:t> </a:t>
            </a:r>
            <a:r>
              <a:rPr lang="en-US" sz="2000" dirty="0" err="1" smtClean="0">
                <a:latin typeface="Nikosh" pitchFamily="2" charset="0"/>
                <a:cs typeface="Nikosh" pitchFamily="2" charset="0"/>
              </a:rPr>
              <a:t>মন্ত্রাণালয়</a:t>
            </a:r>
            <a:endParaRPr lang="en-US" sz="2000" dirty="0" smtClean="0">
              <a:latin typeface="Nikosh" pitchFamily="2" charset="0"/>
              <a:cs typeface="Nikosh" pitchFamily="2" charset="0"/>
            </a:endParaRPr>
          </a:p>
          <a:p>
            <a:pPr algn="ctr"/>
            <a:r>
              <a:rPr lang="bn-BD" dirty="0" smtClean="0">
                <a:latin typeface="Times New Roman" pitchFamily="18" charset="0"/>
                <a:cs typeface="Times New Roman" pitchFamily="18" charset="0"/>
                <a:hlinkClick r:id="rId2"/>
              </a:rPr>
              <a:t>mdorhe</a:t>
            </a:r>
            <a:r>
              <a:rPr lang="en-US" dirty="0" smtClean="0">
                <a:latin typeface="Times New Roman" pitchFamily="18" charset="0"/>
                <a:cs typeface="Times New Roman" pitchFamily="18" charset="0"/>
                <a:hlinkClick r:id="rId2"/>
              </a:rPr>
              <a:t>lal@gmail.com</a:t>
            </a:r>
            <a:endParaRPr lang="en-US" dirty="0" smtClean="0">
              <a:latin typeface="Times New Roman" pitchFamily="18" charset="0"/>
              <a:cs typeface="Times New Roman" pitchFamily="18" charset="0"/>
            </a:endParaRPr>
          </a:p>
          <a:p>
            <a:pPr lvl="0"/>
            <a:r>
              <a:rPr lang="bn-BD" dirty="0" smtClean="0">
                <a:solidFill>
                  <a:prstClr val="black"/>
                </a:solidFill>
                <a:latin typeface="Times New Roman" pitchFamily="18" charset="0"/>
                <a:cs typeface="Times New Roman" pitchFamily="18" charset="0"/>
              </a:rPr>
              <a:t>01770144076 , </a:t>
            </a:r>
            <a:r>
              <a:rPr lang="en-US" dirty="0" smtClean="0">
                <a:solidFill>
                  <a:prstClr val="black"/>
                </a:solidFill>
                <a:latin typeface="Times New Roman" pitchFamily="18" charset="0"/>
                <a:cs typeface="Times New Roman" pitchFamily="18" charset="0"/>
              </a:rPr>
              <a:t>0</a:t>
            </a:r>
            <a:r>
              <a:rPr lang="en-US" dirty="0" smtClean="0">
                <a:latin typeface="Times New Roman" pitchFamily="18" charset="0"/>
                <a:cs typeface="Times New Roman" pitchFamily="18" charset="0"/>
              </a:rPr>
              <a:t>1961326237</a:t>
            </a:r>
            <a:endParaRPr lang="en-US" dirty="0" smtClean="0">
              <a:latin typeface="Nikosh" pitchFamily="2" charset="0"/>
              <a:cs typeface="Nikosh" pitchFamily="2" charset="0"/>
            </a:endParaRPr>
          </a:p>
          <a:p>
            <a:endParaRPr lang="en-US" dirty="0" smtClean="0">
              <a:latin typeface="Nikosh" pitchFamily="2" charset="0"/>
              <a:cs typeface="Nikosh" pitchFamily="2" charset="0"/>
            </a:endParaRPr>
          </a:p>
          <a:p>
            <a:r>
              <a:rPr lang="en-US" dirty="0" smtClean="0">
                <a:latin typeface="Nikosh" pitchFamily="2" charset="0"/>
                <a:cs typeface="Nikosh" pitchFamily="2" charset="0"/>
              </a:rPr>
              <a:t> </a:t>
            </a:r>
            <a:endParaRPr lang="en-SG" dirty="0"/>
          </a:p>
        </p:txBody>
      </p:sp>
      <p:pic>
        <p:nvPicPr>
          <p:cNvPr id="7" name="Content Placeholder 6"/>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257800" y="2487882"/>
            <a:ext cx="3276600" cy="3782291"/>
          </a:xfrm>
        </p:spPr>
      </p:pic>
    </p:spTree>
    <p:extLst>
      <p:ext uri="{BB962C8B-B14F-4D97-AF65-F5344CB8AC3E}">
        <p14:creationId xmlns:p14="http://schemas.microsoft.com/office/powerpoint/2010/main" val="330566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grpId="0" nodeType="clickEffect">
                                  <p:stCondLst>
                                    <p:cond delay="0"/>
                                  </p:stCondLst>
                                  <p:childTnLst>
                                    <p:animEffect transition="out" filter="fade">
                                      <p:cBhvr>
                                        <p:cTn id="10" dur="500" tmFilter="0, 0; .2, .5; .8, .5; 1, 0"/>
                                        <p:tgtEl>
                                          <p:spTgt spid="3">
                                            <p:txEl>
                                              <p:pRg st="1" end="1"/>
                                            </p:txEl>
                                          </p:spTgt>
                                        </p:tgtEl>
                                      </p:cBhvr>
                                    </p:animEffect>
                                    <p:animScale>
                                      <p:cBhvr>
                                        <p:cTn id="11" dur="250" autoRev="1" fill="hold"/>
                                        <p:tgtEl>
                                          <p:spTgt spid="3">
                                            <p:txEl>
                                              <p:pRg st="1" end="1"/>
                                            </p:txEl>
                                          </p:spTgt>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26" presetClass="emph" presetSubtype="0" fill="hold" grpId="0" nodeType="clickEffect">
                                  <p:stCondLst>
                                    <p:cond delay="0"/>
                                  </p:stCondLst>
                                  <p:childTnLst>
                                    <p:animEffect transition="out" filter="fade">
                                      <p:cBhvr>
                                        <p:cTn id="15" dur="500" tmFilter="0, 0; .2, .5; .8, .5; 1, 0"/>
                                        <p:tgtEl>
                                          <p:spTgt spid="5">
                                            <p:txEl>
                                              <p:pRg st="1" end="1"/>
                                            </p:txEl>
                                          </p:spTgt>
                                        </p:tgtEl>
                                      </p:cBhvr>
                                    </p:animEffect>
                                    <p:animScale>
                                      <p:cBhvr>
                                        <p:cTn id="16" dur="250" autoRev="1" fill="hold"/>
                                        <p:tgtEl>
                                          <p:spTgt spid="5">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4876800" cy="990600"/>
          </a:xfrm>
        </p:spPr>
        <p:txBody>
          <a:bodyPr>
            <a:noAutofit/>
          </a:bodyPr>
          <a:lstStyle/>
          <a:p>
            <a:pPr algn="ctr"/>
            <a:r>
              <a:rPr lang="bn-BD" sz="2000" dirty="0" smtClean="0">
                <a:latin typeface="Nikosh" pitchFamily="2" charset="0"/>
                <a:cs typeface="Nikosh" pitchFamily="2" charset="0"/>
              </a:rPr>
              <a:t>  </a:t>
            </a:r>
            <a:r>
              <a:rPr lang="bn-BD" sz="4000" dirty="0" smtClean="0">
                <a:latin typeface="Nikosh" pitchFamily="2" charset="0"/>
                <a:cs typeface="Nikosh" pitchFamily="2" charset="0"/>
              </a:rPr>
              <a:t>দলীয় কাজের সমাধান </a:t>
            </a:r>
            <a:endParaRPr lang="en-US" sz="4000" dirty="0">
              <a:latin typeface="Nikosh" pitchFamily="2" charset="0"/>
              <a:cs typeface="Nikosh" pitchFamily="2" charset="0"/>
            </a:endParaRPr>
          </a:p>
        </p:txBody>
      </p:sp>
      <p:sp>
        <p:nvSpPr>
          <p:cNvPr id="3" name="Content Placeholder 2"/>
          <p:cNvSpPr>
            <a:spLocks noGrp="1"/>
          </p:cNvSpPr>
          <p:nvPr>
            <p:ph idx="1"/>
          </p:nvPr>
        </p:nvSpPr>
        <p:spPr>
          <a:xfrm>
            <a:off x="228600" y="1524000"/>
            <a:ext cx="8686800" cy="5181600"/>
          </a:xfrm>
        </p:spPr>
        <p:txBody>
          <a:bodyPr>
            <a:normAutofit/>
          </a:bodyPr>
          <a:lstStyle/>
          <a:p>
            <a:pPr>
              <a:buNone/>
            </a:pPr>
            <a:r>
              <a:rPr lang="bn-BD" sz="3600" dirty="0" smtClean="0">
                <a:latin typeface="Nikosh" pitchFamily="2" charset="0"/>
                <a:cs typeface="Nikosh" pitchFamily="2" charset="0"/>
              </a:rPr>
              <a:t>বাফার বা প্যারালাল লোড রেজিষ্টারঃ প্যারালাল লোড রেজিষ্টার হলো এমন এক ধরনের রেজিষ্টার যা একসাথে </a:t>
            </a:r>
            <a:r>
              <a:rPr lang="en-US" sz="3600" dirty="0" smtClean="0">
                <a:latin typeface="Nikosh" pitchFamily="2" charset="0"/>
                <a:cs typeface="Nikosh" pitchFamily="2" charset="0"/>
              </a:rPr>
              <a:t>অ</a:t>
            </a:r>
            <a:r>
              <a:rPr lang="bn-BD" sz="3600" dirty="0" smtClean="0">
                <a:latin typeface="Nikosh" pitchFamily="2" charset="0"/>
                <a:cs typeface="Nikosh" pitchFamily="2" charset="0"/>
              </a:rPr>
              <a:t>নেকগুলো বাইনারি বিট ধারন (লোড) করতে পারে এবং সেখানে একটি কমন ক্লক পালস সিস্টেম থাকে।  কমন ক্লক ইনপুটে ক্লক পালস  পাওয়ার সাথে সাথে সবগুলো ফ্লিপ-ফ্লপ সক্রিয় হয় এবং তথ্য ধারন করে। </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3124200" cy="1143000"/>
          </a:xfrm>
        </p:spPr>
        <p:txBody>
          <a:bodyPr/>
          <a:lstStyle/>
          <a:p>
            <a:pPr algn="ctr"/>
            <a:r>
              <a:rPr lang="bn-BD" dirty="0" smtClean="0">
                <a:latin typeface="Nikosh" pitchFamily="2" charset="0"/>
                <a:cs typeface="Nikosh" pitchFamily="2" charset="0"/>
              </a:rPr>
              <a:t>মুল্যায়ন</a:t>
            </a:r>
            <a:endParaRPr lang="en-US" dirty="0">
              <a:latin typeface="Nikosh" pitchFamily="2" charset="0"/>
              <a:cs typeface="Nikosh" pitchFamily="2" charset="0"/>
            </a:endParaRPr>
          </a:p>
        </p:txBody>
      </p:sp>
      <p:sp>
        <p:nvSpPr>
          <p:cNvPr id="3" name="Content Placeholder 2"/>
          <p:cNvSpPr>
            <a:spLocks noGrp="1"/>
          </p:cNvSpPr>
          <p:nvPr>
            <p:ph idx="1"/>
          </p:nvPr>
        </p:nvSpPr>
        <p:spPr>
          <a:xfrm>
            <a:off x="228600" y="1524000"/>
            <a:ext cx="8686800" cy="5105400"/>
          </a:xfrm>
        </p:spPr>
        <p:txBody>
          <a:bodyPr>
            <a:normAutofit fontScale="25000" lnSpcReduction="20000"/>
          </a:bodyPr>
          <a:lstStyle/>
          <a:p>
            <a:pPr>
              <a:buNone/>
            </a:pPr>
            <a:endParaRPr lang="en-US" dirty="0" smtClean="0">
              <a:latin typeface="Nikosh" pitchFamily="2" charset="0"/>
              <a:cs typeface="Nikosh" pitchFamily="2" charset="0"/>
            </a:endParaRPr>
          </a:p>
          <a:p>
            <a:pPr algn="ctr">
              <a:buNone/>
            </a:pPr>
            <a:r>
              <a:rPr lang="bn-BD" sz="12800" dirty="0" smtClean="0">
                <a:latin typeface="Nikosh" pitchFamily="2" charset="0"/>
                <a:cs typeface="Nikosh" pitchFamily="2" charset="0"/>
              </a:rPr>
              <a:t>জ্ঞান মুলক,অনুধাবন মুলক, প্রয়োগ মুলক বহুপদি সমাপ্তিসুচক  প্রশ্ন </a:t>
            </a:r>
          </a:p>
          <a:p>
            <a:pPr>
              <a:buNone/>
            </a:pPr>
            <a:r>
              <a:rPr lang="bn-BD" sz="9600" dirty="0" smtClean="0">
                <a:latin typeface="Nikosh" pitchFamily="2" charset="0"/>
                <a:cs typeface="Nikosh" pitchFamily="2" charset="0"/>
              </a:rPr>
              <a:t>১।  কোনটি </a:t>
            </a:r>
            <a:r>
              <a:rPr lang="en-US" sz="9600" dirty="0" err="1" smtClean="0">
                <a:latin typeface="Nikosh" pitchFamily="2" charset="0"/>
                <a:cs typeface="Nikosh" pitchFamily="2" charset="0"/>
              </a:rPr>
              <a:t>মৌ</a:t>
            </a:r>
            <a:r>
              <a:rPr lang="bn-BD" sz="9600" dirty="0" smtClean="0">
                <a:latin typeface="Nikosh" pitchFamily="2" charset="0"/>
                <a:cs typeface="Nikosh" pitchFamily="2" charset="0"/>
              </a:rPr>
              <a:t>লিক গেইট নয় ?    </a:t>
            </a:r>
          </a:p>
          <a:p>
            <a:pPr>
              <a:buNone/>
            </a:pPr>
            <a:r>
              <a:rPr lang="bn-BD" sz="9600" b="1" dirty="0" smtClean="0">
                <a:latin typeface="Nikosh" pitchFamily="2" charset="0"/>
                <a:cs typeface="Nikosh" pitchFamily="2" charset="0"/>
              </a:rPr>
              <a:t>ক। </a:t>
            </a:r>
            <a:r>
              <a:rPr lang="en-US" sz="9600" b="1" dirty="0" smtClean="0">
                <a:latin typeface="Times New Roman" pitchFamily="18" charset="0"/>
                <a:cs typeface="Times New Roman" pitchFamily="18" charset="0"/>
              </a:rPr>
              <a:t> NOR      </a:t>
            </a:r>
            <a:r>
              <a:rPr lang="bn-BD" sz="9600" dirty="0" smtClean="0">
                <a:latin typeface="Nikosh" pitchFamily="2" charset="0"/>
                <a:cs typeface="Nikosh" pitchFamily="2" charset="0"/>
              </a:rPr>
              <a:t>খ।</a:t>
            </a:r>
            <a:r>
              <a:rPr lang="bn-BD" sz="9600" b="1" dirty="0" smtClean="0">
                <a:latin typeface="Nikosh" pitchFamily="2" charset="0"/>
                <a:cs typeface="Nikosh" pitchFamily="2" charset="0"/>
              </a:rPr>
              <a:t> </a:t>
            </a:r>
            <a:r>
              <a:rPr lang="en-US" sz="9600" b="1" dirty="0" smtClean="0">
                <a:latin typeface="Nikosh" pitchFamily="2" charset="0"/>
                <a:cs typeface="Nikosh" pitchFamily="2" charset="0"/>
              </a:rPr>
              <a:t>  </a:t>
            </a:r>
            <a:r>
              <a:rPr lang="en-US" sz="9600" dirty="0" smtClean="0">
                <a:latin typeface="Times New Roman" pitchFamily="18" charset="0"/>
                <a:cs typeface="Times New Roman" pitchFamily="18" charset="0"/>
              </a:rPr>
              <a:t>AND </a:t>
            </a:r>
            <a:r>
              <a:rPr lang="en-US" sz="9600" b="1" dirty="0" smtClean="0">
                <a:latin typeface="Nikosh" pitchFamily="2" charset="0"/>
                <a:cs typeface="Nikosh" pitchFamily="2" charset="0"/>
              </a:rPr>
              <a:t>    </a:t>
            </a:r>
            <a:r>
              <a:rPr lang="en-US" sz="9600" b="1" dirty="0" smtClean="0">
                <a:latin typeface="Times New Roman" pitchFamily="18" charset="0"/>
                <a:cs typeface="Times New Roman" pitchFamily="18" charset="0"/>
              </a:rPr>
              <a:t> </a:t>
            </a:r>
            <a:r>
              <a:rPr lang="bn-BD" sz="9600" b="1" dirty="0" smtClean="0">
                <a:latin typeface="Nikosh" pitchFamily="2" charset="0"/>
                <a:cs typeface="Nikosh" pitchFamily="2" charset="0"/>
              </a:rPr>
              <a:t>  </a:t>
            </a:r>
            <a:r>
              <a:rPr lang="bn-BD" sz="9600" dirty="0" smtClean="0">
                <a:latin typeface="Nikosh" pitchFamily="2" charset="0"/>
                <a:cs typeface="Nikosh" pitchFamily="2" charset="0"/>
              </a:rPr>
              <a:t>গ।</a:t>
            </a:r>
            <a:r>
              <a:rPr lang="bn-BD" sz="9600" b="1" dirty="0" smtClean="0">
                <a:latin typeface="Nikosh" pitchFamily="2" charset="0"/>
                <a:cs typeface="Nikosh" pitchFamily="2" charset="0"/>
              </a:rPr>
              <a:t> </a:t>
            </a:r>
            <a:r>
              <a:rPr lang="en-US" sz="9600" b="1" dirty="0" smtClean="0">
                <a:latin typeface="Nikosh" pitchFamily="2" charset="0"/>
                <a:cs typeface="Nikosh" pitchFamily="2" charset="0"/>
              </a:rPr>
              <a:t> </a:t>
            </a:r>
            <a:r>
              <a:rPr lang="en-US" sz="9600" dirty="0" smtClean="0">
                <a:latin typeface="Times New Roman" pitchFamily="18" charset="0"/>
                <a:cs typeface="Times New Roman" pitchFamily="18" charset="0"/>
              </a:rPr>
              <a:t>OR</a:t>
            </a:r>
            <a:r>
              <a:rPr lang="en-US" sz="9600" b="1"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         </a:t>
            </a:r>
            <a:r>
              <a:rPr lang="bn-BD" sz="9600" dirty="0" smtClean="0">
                <a:latin typeface="Nikosh" pitchFamily="2" charset="0"/>
                <a:cs typeface="Nikosh" pitchFamily="2" charset="0"/>
              </a:rPr>
              <a:t>ঘ। </a:t>
            </a:r>
            <a:r>
              <a:rPr lang="en-US" sz="9600" dirty="0" smtClean="0">
                <a:latin typeface="Nikosh" pitchFamily="2" charset="0"/>
                <a:cs typeface="Nikosh" pitchFamily="2" charset="0"/>
              </a:rPr>
              <a:t> </a:t>
            </a:r>
            <a:r>
              <a:rPr lang="en-US" sz="9600" dirty="0" smtClean="0">
                <a:latin typeface="Times New Roman" pitchFamily="18" charset="0"/>
                <a:cs typeface="Times New Roman" pitchFamily="18" charset="0"/>
              </a:rPr>
              <a:t>NOT </a:t>
            </a:r>
            <a:r>
              <a:rPr lang="en-US" sz="9600" dirty="0" smtClean="0">
                <a:latin typeface="Nikosh" pitchFamily="2" charset="0"/>
                <a:cs typeface="Nikosh" pitchFamily="2" charset="0"/>
              </a:rPr>
              <a:t> </a:t>
            </a:r>
            <a:r>
              <a:rPr lang="bn-BD" sz="9600" dirty="0" smtClean="0">
                <a:latin typeface="Nikosh" pitchFamily="2" charset="0"/>
                <a:cs typeface="Nikosh" pitchFamily="2" charset="0"/>
              </a:rPr>
              <a:t> </a:t>
            </a:r>
            <a:r>
              <a:rPr lang="en-US" sz="9600" dirty="0" smtClean="0">
                <a:latin typeface="Times New Roman" pitchFamily="18" charset="0"/>
                <a:cs typeface="Times New Roman" pitchFamily="18" charset="0"/>
              </a:rPr>
              <a:t> </a:t>
            </a:r>
            <a:endParaRPr lang="bn-BD" sz="9600" dirty="0" smtClean="0">
              <a:latin typeface="Times New Roman" pitchFamily="18" charset="0"/>
              <a:cs typeface="Nikosh" pitchFamily="2" charset="0"/>
            </a:endParaRPr>
          </a:p>
          <a:p>
            <a:pPr>
              <a:buNone/>
            </a:pPr>
            <a:r>
              <a:rPr lang="bn-BD" sz="9600" dirty="0" smtClean="0">
                <a:latin typeface="Nikosh" pitchFamily="2" charset="0"/>
                <a:cs typeface="Nikosh" pitchFamily="2" charset="0"/>
              </a:rPr>
              <a:t> ২।</a:t>
            </a:r>
            <a:r>
              <a:rPr lang="en-US" sz="9600" dirty="0" smtClean="0">
                <a:latin typeface="Nikosh" pitchFamily="2" charset="0"/>
                <a:cs typeface="Nikosh" pitchFamily="2" charset="0"/>
              </a:rPr>
              <a:t> </a:t>
            </a:r>
            <a:r>
              <a:rPr lang="bn-BD" sz="9600" dirty="0" smtClean="0">
                <a:latin typeface="Nikosh" pitchFamily="2" charset="0"/>
                <a:cs typeface="Nikosh" pitchFamily="2" charset="0"/>
              </a:rPr>
              <a:t>বুলিয়ান অ্যালজেবরার উদ্ভাবকের নাম কি? </a:t>
            </a:r>
          </a:p>
          <a:p>
            <a:pPr>
              <a:buNone/>
            </a:pPr>
            <a:r>
              <a:rPr lang="bn-BD" sz="9600" b="1" dirty="0" smtClean="0">
                <a:latin typeface="Nikosh" pitchFamily="2" charset="0"/>
                <a:cs typeface="Nikosh" pitchFamily="2" charset="0"/>
              </a:rPr>
              <a:t>ক। </a:t>
            </a:r>
            <a:r>
              <a:rPr lang="bn-BD" sz="9600" b="1" dirty="0" smtClean="0">
                <a:latin typeface="Times New Roman" pitchFamily="18" charset="0"/>
                <a:cs typeface="Nikosh" pitchFamily="2" charset="0"/>
              </a:rPr>
              <a:t> জর্জ বুলি </a:t>
            </a:r>
            <a:r>
              <a:rPr lang="en-US" sz="9600" b="1" dirty="0" smtClean="0">
                <a:latin typeface="Nikosh" pitchFamily="2" charset="0"/>
                <a:cs typeface="Nikosh" pitchFamily="2" charset="0"/>
              </a:rPr>
              <a:t>    </a:t>
            </a:r>
            <a:r>
              <a:rPr lang="bn-BD" sz="9600" b="1" dirty="0" smtClean="0">
                <a:latin typeface="Nikosh" pitchFamily="2" charset="0"/>
                <a:cs typeface="Nikosh" pitchFamily="2" charset="0"/>
              </a:rPr>
              <a:t> </a:t>
            </a:r>
            <a:r>
              <a:rPr lang="bn-BD" sz="9600" dirty="0" smtClean="0">
                <a:latin typeface="Nikosh" pitchFamily="2" charset="0"/>
                <a:cs typeface="Nikosh" pitchFamily="2" charset="0"/>
              </a:rPr>
              <a:t>খ। প্যাস্কেল </a:t>
            </a:r>
            <a:r>
              <a:rPr lang="en-US" sz="9600" dirty="0" smtClean="0">
                <a:latin typeface="Nikosh" pitchFamily="2" charset="0"/>
                <a:cs typeface="Nikosh" pitchFamily="2" charset="0"/>
              </a:rPr>
              <a:t>     </a:t>
            </a:r>
            <a:r>
              <a:rPr lang="bn-BD" sz="9600" dirty="0" smtClean="0">
                <a:latin typeface="Nikosh" pitchFamily="2" charset="0"/>
                <a:cs typeface="Nikosh" pitchFamily="2" charset="0"/>
              </a:rPr>
              <a:t> গ।   নিউটন       ঘ।</a:t>
            </a:r>
            <a:r>
              <a:rPr lang="en-US" sz="9600" dirty="0" smtClean="0">
                <a:latin typeface="Nikosh" pitchFamily="2" charset="0"/>
                <a:cs typeface="Nikosh" pitchFamily="2" charset="0"/>
              </a:rPr>
              <a:t> </a:t>
            </a:r>
            <a:r>
              <a:rPr lang="bn-BD" sz="9600" dirty="0" smtClean="0">
                <a:latin typeface="Nikosh" pitchFamily="2" charset="0"/>
                <a:cs typeface="Nikosh" pitchFamily="2" charset="0"/>
              </a:rPr>
              <a:t>অ্যাডা আগাস্টা </a:t>
            </a:r>
            <a:r>
              <a:rPr lang="en-US" sz="9600" dirty="0" smtClean="0">
                <a:latin typeface="Nikosh" pitchFamily="2" charset="0"/>
                <a:cs typeface="Nikosh" pitchFamily="2" charset="0"/>
              </a:rPr>
              <a:t> </a:t>
            </a:r>
            <a:r>
              <a:rPr lang="en-US" sz="9600" dirty="0" smtClean="0">
                <a:latin typeface="Times New Roman" pitchFamily="18" charset="0"/>
                <a:cs typeface="Times New Roman" pitchFamily="18" charset="0"/>
              </a:rPr>
              <a:t> </a:t>
            </a:r>
            <a:r>
              <a:rPr lang="bn-BD" sz="9600" dirty="0" smtClean="0">
                <a:latin typeface="Times New Roman" pitchFamily="18" charset="0"/>
                <a:cs typeface="Times New Roman" pitchFamily="18" charset="0"/>
              </a:rPr>
              <a:t> </a:t>
            </a:r>
            <a:endParaRPr lang="en-US" sz="9600" dirty="0" smtClean="0">
              <a:latin typeface="Times New Roman" pitchFamily="18" charset="0"/>
              <a:cs typeface="Times New Roman" pitchFamily="18" charset="0"/>
            </a:endParaRPr>
          </a:p>
          <a:p>
            <a:pPr>
              <a:buNone/>
            </a:pPr>
            <a:r>
              <a:rPr lang="bn-BD" sz="9600" dirty="0" smtClean="0">
                <a:latin typeface="Nikosh" pitchFamily="2" charset="0"/>
                <a:cs typeface="Nikosh" pitchFamily="2" charset="0"/>
              </a:rPr>
              <a:t>৩।  সার্বজনিন গেইট কত প্রকার? </a:t>
            </a:r>
          </a:p>
          <a:p>
            <a:pPr>
              <a:buNone/>
            </a:pPr>
            <a:r>
              <a:rPr lang="bn-BD" sz="9600" b="1" dirty="0" smtClean="0">
                <a:latin typeface="Nikosh" pitchFamily="2" charset="0"/>
                <a:cs typeface="Nikosh" pitchFamily="2" charset="0"/>
              </a:rPr>
              <a:t>ক। </a:t>
            </a:r>
            <a:r>
              <a:rPr lang="en-US" sz="9600" b="1" dirty="0" smtClean="0">
                <a:latin typeface="Nikosh" pitchFamily="2" charset="0"/>
                <a:cs typeface="Nikosh" pitchFamily="2" charset="0"/>
              </a:rPr>
              <a:t> </a:t>
            </a:r>
            <a:r>
              <a:rPr lang="bn-BD" sz="9600" b="1" dirty="0" smtClean="0">
                <a:latin typeface="Nikosh" pitchFamily="2" charset="0"/>
                <a:cs typeface="Nikosh" pitchFamily="2" charset="0"/>
              </a:rPr>
              <a:t>২</a:t>
            </a:r>
            <a:r>
              <a:rPr lang="en-US" sz="9600" b="1" dirty="0" smtClean="0">
                <a:latin typeface="Times New Roman" pitchFamily="18" charset="0"/>
                <a:cs typeface="Times New Roman" pitchFamily="18" charset="0"/>
              </a:rPr>
              <a:t> </a:t>
            </a:r>
            <a:r>
              <a:rPr lang="bn-BD" sz="9600" b="1" dirty="0" smtClean="0">
                <a:latin typeface="Times New Roman" pitchFamily="18" charset="0"/>
                <a:cs typeface="Nikosh" pitchFamily="2" charset="0"/>
              </a:rPr>
              <a:t>   </a:t>
            </a:r>
            <a:r>
              <a:rPr lang="bn-BD" sz="9600" dirty="0" smtClean="0">
                <a:latin typeface="Nikosh" pitchFamily="2" charset="0"/>
                <a:cs typeface="Nikosh" pitchFamily="2" charset="0"/>
              </a:rPr>
              <a:t>খ।  ৩</a:t>
            </a:r>
            <a:r>
              <a:rPr lang="en-US" sz="9600" dirty="0" smtClean="0">
                <a:latin typeface="Nikosh" pitchFamily="2" charset="0"/>
                <a:cs typeface="Nikosh" pitchFamily="2" charset="0"/>
              </a:rPr>
              <a:t>     </a:t>
            </a:r>
            <a:r>
              <a:rPr lang="bn-BD" sz="9600" dirty="0" smtClean="0">
                <a:latin typeface="Nikosh" pitchFamily="2" charset="0"/>
                <a:cs typeface="Nikosh" pitchFamily="2" charset="0"/>
              </a:rPr>
              <a:t>গ।</a:t>
            </a:r>
            <a:r>
              <a:rPr lang="en-US" sz="9600" dirty="0" smtClean="0">
                <a:latin typeface="Nikosh" pitchFamily="2" charset="0"/>
                <a:cs typeface="Nikosh" pitchFamily="2" charset="0"/>
              </a:rPr>
              <a:t>   </a:t>
            </a:r>
            <a:r>
              <a:rPr lang="bn-BD" sz="9600" dirty="0" smtClean="0">
                <a:latin typeface="Nikosh" pitchFamily="2" charset="0"/>
                <a:cs typeface="Nikosh" pitchFamily="2" charset="0"/>
              </a:rPr>
              <a:t>৬ </a:t>
            </a:r>
            <a:r>
              <a:rPr lang="en-US" sz="9600" dirty="0" smtClean="0">
                <a:latin typeface="Times New Roman" pitchFamily="18" charset="0"/>
                <a:cs typeface="Times New Roman" pitchFamily="18" charset="0"/>
              </a:rPr>
              <a:t>    </a:t>
            </a:r>
            <a:r>
              <a:rPr lang="bn-BD" sz="9600" dirty="0" smtClean="0">
                <a:latin typeface="Nikosh" pitchFamily="2" charset="0"/>
                <a:cs typeface="Nikosh" pitchFamily="2" charset="0"/>
              </a:rPr>
              <a:t>ঘ।</a:t>
            </a:r>
            <a:r>
              <a:rPr lang="en-US" sz="9600" dirty="0" smtClean="0">
                <a:latin typeface="Nikosh" pitchFamily="2" charset="0"/>
                <a:cs typeface="Nikosh" pitchFamily="2" charset="0"/>
              </a:rPr>
              <a:t>  </a:t>
            </a:r>
            <a:r>
              <a:rPr lang="bn-BD" sz="9600" dirty="0" smtClean="0">
                <a:latin typeface="Nikosh" pitchFamily="2" charset="0"/>
                <a:cs typeface="Nikosh" pitchFamily="2" charset="0"/>
              </a:rPr>
              <a:t>৫ </a:t>
            </a:r>
          </a:p>
          <a:p>
            <a:pPr>
              <a:buNone/>
            </a:pPr>
            <a:r>
              <a:rPr lang="bn-BD" sz="9600" dirty="0" smtClean="0">
                <a:latin typeface="Nikosh" pitchFamily="2" charset="0"/>
                <a:cs typeface="Nikosh" pitchFamily="2" charset="0"/>
              </a:rPr>
              <a:t>৪। </a:t>
            </a:r>
            <a:r>
              <a:rPr lang="en-US" sz="9600" dirty="0" smtClean="0">
                <a:latin typeface="Times New Roman" pitchFamily="18" charset="0"/>
                <a:cs typeface="Times New Roman" pitchFamily="18" charset="0"/>
              </a:rPr>
              <a:t>AND Gate </a:t>
            </a:r>
            <a:r>
              <a:rPr lang="bn-BD" sz="9600" dirty="0" smtClean="0">
                <a:latin typeface="Nikosh" pitchFamily="2" charset="0"/>
                <a:cs typeface="Nikosh" pitchFamily="2" charset="0"/>
              </a:rPr>
              <a:t> আউটপুটে ১ পেতে হলে-        </a:t>
            </a:r>
          </a:p>
          <a:p>
            <a:pPr>
              <a:buNone/>
            </a:pPr>
            <a:r>
              <a:rPr lang="bn-BD" sz="9600" b="1" dirty="0" smtClean="0">
                <a:latin typeface="Nikosh" pitchFamily="2" charset="0"/>
                <a:cs typeface="Nikosh" pitchFamily="2" charset="0"/>
              </a:rPr>
              <a:t>ক। </a:t>
            </a:r>
            <a:r>
              <a:rPr lang="en-US" sz="9600" b="1" dirty="0" smtClean="0">
                <a:latin typeface="Nikosh" pitchFamily="2" charset="0"/>
                <a:cs typeface="Nikosh" pitchFamily="2" charset="0"/>
              </a:rPr>
              <a:t> </a:t>
            </a:r>
            <a:r>
              <a:rPr lang="bn-BD" sz="9600" b="1" dirty="0" smtClean="0">
                <a:latin typeface="Nikosh" pitchFamily="2" charset="0"/>
                <a:cs typeface="Nikosh" pitchFamily="2" charset="0"/>
              </a:rPr>
              <a:t>সবগুলো ইনপুট ১ হবে   </a:t>
            </a:r>
            <a:r>
              <a:rPr lang="bn-BD" sz="9600" dirty="0" smtClean="0">
                <a:latin typeface="Nikosh" pitchFamily="2" charset="0"/>
                <a:cs typeface="Nikosh" pitchFamily="2" charset="0"/>
              </a:rPr>
              <a:t>খ। </a:t>
            </a:r>
            <a:r>
              <a:rPr lang="en-US" sz="9600" dirty="0" smtClean="0">
                <a:latin typeface="Nikosh" pitchFamily="2" charset="0"/>
                <a:cs typeface="Nikosh" pitchFamily="2" charset="0"/>
              </a:rPr>
              <a:t>  </a:t>
            </a:r>
            <a:r>
              <a:rPr lang="bn-BD" sz="9600" dirty="0" smtClean="0">
                <a:latin typeface="Nikosh" pitchFamily="2" charset="0"/>
                <a:cs typeface="Nikosh" pitchFamily="2" charset="0"/>
              </a:rPr>
              <a:t>সবগুলো ইনপুট ০ হবে </a:t>
            </a:r>
            <a:r>
              <a:rPr lang="en-US" sz="9600" dirty="0" smtClean="0">
                <a:latin typeface="Nikosh" pitchFamily="2" charset="0"/>
                <a:cs typeface="Nikosh" pitchFamily="2" charset="0"/>
              </a:rPr>
              <a:t>  </a:t>
            </a:r>
            <a:endParaRPr lang="bn-BD" sz="9600" dirty="0" smtClean="0">
              <a:latin typeface="Nikosh" pitchFamily="2" charset="0"/>
              <a:cs typeface="Nikosh" pitchFamily="2" charset="0"/>
            </a:endParaRPr>
          </a:p>
          <a:p>
            <a:pPr>
              <a:buNone/>
            </a:pPr>
            <a:r>
              <a:rPr lang="bn-BD" sz="9600" dirty="0" smtClean="0">
                <a:latin typeface="Nikosh" pitchFamily="2" charset="0"/>
                <a:cs typeface="Nikosh" pitchFamily="2" charset="0"/>
              </a:rPr>
              <a:t> গ।</a:t>
            </a:r>
            <a:r>
              <a:rPr lang="en-US" sz="9600" dirty="0" smtClean="0">
                <a:latin typeface="Nikosh" pitchFamily="2" charset="0"/>
                <a:cs typeface="Nikosh" pitchFamily="2" charset="0"/>
              </a:rPr>
              <a:t>  </a:t>
            </a:r>
            <a:r>
              <a:rPr lang="bn-BD" sz="9600" dirty="0" smtClean="0">
                <a:latin typeface="Nikosh" pitchFamily="2" charset="0"/>
                <a:cs typeface="Nikosh" pitchFamily="2" charset="0"/>
              </a:rPr>
              <a:t>যে কোনটি ইনপুট ০ হবে </a:t>
            </a:r>
            <a:r>
              <a:rPr lang="en-US" sz="9600" dirty="0" smtClean="0">
                <a:latin typeface="Times New Roman" pitchFamily="18" charset="0"/>
                <a:cs typeface="Times New Roman" pitchFamily="18" charset="0"/>
              </a:rPr>
              <a:t>  </a:t>
            </a:r>
            <a:r>
              <a:rPr lang="bn-BD" sz="9600" dirty="0" smtClean="0">
                <a:latin typeface="Times New Roman" pitchFamily="18" charset="0"/>
                <a:cs typeface="Nikosh" pitchFamily="2" charset="0"/>
              </a:rPr>
              <a:t>    </a:t>
            </a:r>
            <a:r>
              <a:rPr lang="bn-BD" sz="9600" dirty="0" smtClean="0">
                <a:latin typeface="Nikosh" pitchFamily="2" charset="0"/>
                <a:cs typeface="Nikosh" pitchFamily="2" charset="0"/>
              </a:rPr>
              <a:t>ঘ। </a:t>
            </a:r>
            <a:r>
              <a:rPr lang="en-US" sz="9600" dirty="0" smtClean="0">
                <a:latin typeface="Nikosh" pitchFamily="2" charset="0"/>
                <a:cs typeface="Nikosh" pitchFamily="2" charset="0"/>
              </a:rPr>
              <a:t> </a:t>
            </a:r>
            <a:r>
              <a:rPr lang="bn-BD" sz="9600" dirty="0" smtClean="0">
                <a:latin typeface="Nikosh" pitchFamily="2" charset="0"/>
                <a:cs typeface="Nikosh" pitchFamily="2" charset="0"/>
              </a:rPr>
              <a:t>সর্ব আবস্থাতেই আউটপুট ১ হবে </a:t>
            </a:r>
          </a:p>
          <a:p>
            <a:pPr>
              <a:buNone/>
            </a:pPr>
            <a:r>
              <a:rPr lang="bn-BD" sz="9600" dirty="0" smtClean="0">
                <a:latin typeface="Nikosh" pitchFamily="2" charset="0"/>
                <a:cs typeface="Nikosh" pitchFamily="2" charset="0"/>
              </a:rPr>
              <a:t>৫। </a:t>
            </a:r>
            <a:r>
              <a:rPr lang="en-US" sz="9600" dirty="0" smtClean="0">
                <a:latin typeface="Nikosh" pitchFamily="2" charset="0"/>
                <a:cs typeface="Nikosh" pitchFamily="2" charset="0"/>
              </a:rPr>
              <a:t> </a:t>
            </a:r>
            <a:r>
              <a:rPr lang="en-US" sz="9600" dirty="0" smtClean="0">
                <a:latin typeface="Times New Roman" pitchFamily="18" charset="0"/>
                <a:cs typeface="Times New Roman" pitchFamily="18" charset="0"/>
              </a:rPr>
              <a:t>3D  </a:t>
            </a:r>
            <a:r>
              <a:rPr lang="bn-BD" sz="9600" dirty="0" smtClean="0">
                <a:latin typeface="Nikosh" pitchFamily="2" charset="0"/>
                <a:cs typeface="Nikosh" pitchFamily="2" charset="0"/>
              </a:rPr>
              <a:t>কোন ধরনের সংখ্যা ?      </a:t>
            </a:r>
          </a:p>
          <a:p>
            <a:pPr>
              <a:buNone/>
            </a:pPr>
            <a:r>
              <a:rPr lang="bn-BD" sz="9600" dirty="0" smtClean="0">
                <a:latin typeface="Nikosh" pitchFamily="2" charset="0"/>
                <a:cs typeface="Nikosh" pitchFamily="2" charset="0"/>
              </a:rPr>
              <a:t>ক। বাইনারি খ।  আক্টাল   </a:t>
            </a:r>
            <a:r>
              <a:rPr lang="en-US" sz="9600" dirty="0" smtClean="0">
                <a:latin typeface="Times New Roman" pitchFamily="18" charset="0"/>
                <a:cs typeface="Times New Roman" pitchFamily="18" charset="0"/>
              </a:rPr>
              <a:t> </a:t>
            </a:r>
            <a:r>
              <a:rPr lang="bn-BD" sz="9600" dirty="0" smtClean="0">
                <a:latin typeface="Nikosh" pitchFamily="2" charset="0"/>
                <a:cs typeface="Nikosh" pitchFamily="2" charset="0"/>
              </a:rPr>
              <a:t> </a:t>
            </a:r>
            <a:r>
              <a:rPr lang="bn-BD" sz="9600" b="1" dirty="0" smtClean="0">
                <a:latin typeface="Nikosh" pitchFamily="2" charset="0"/>
                <a:cs typeface="Nikosh" pitchFamily="2" charset="0"/>
              </a:rPr>
              <a:t>গ।</a:t>
            </a:r>
            <a:r>
              <a:rPr lang="en-US" sz="9600" b="1" dirty="0" smtClean="0">
                <a:latin typeface="Nikosh" pitchFamily="2" charset="0"/>
                <a:cs typeface="Nikosh" pitchFamily="2" charset="0"/>
              </a:rPr>
              <a:t> </a:t>
            </a:r>
            <a:r>
              <a:rPr lang="bn-BD" sz="9600" b="1" dirty="0" smtClean="0">
                <a:latin typeface="Nikosh" pitchFamily="2" charset="0"/>
                <a:cs typeface="Nikosh" pitchFamily="2" charset="0"/>
              </a:rPr>
              <a:t> হেক্সাডেসিমাল </a:t>
            </a:r>
            <a:r>
              <a:rPr lang="en-US" sz="9600" b="1" dirty="0" smtClean="0">
                <a:latin typeface="Times New Roman" pitchFamily="18" charset="0"/>
                <a:cs typeface="Times New Roman" pitchFamily="18" charset="0"/>
              </a:rPr>
              <a:t> </a:t>
            </a:r>
            <a:r>
              <a:rPr lang="bn-BD" sz="9600" b="1" dirty="0" smtClean="0">
                <a:latin typeface="Nikosh" pitchFamily="2" charset="0"/>
                <a:cs typeface="Nikosh" pitchFamily="2" charset="0"/>
              </a:rPr>
              <a:t> </a:t>
            </a:r>
            <a:r>
              <a:rPr lang="bn-BD" sz="9600" dirty="0" smtClean="0">
                <a:latin typeface="Nikosh" pitchFamily="2" charset="0"/>
                <a:cs typeface="Nikosh" pitchFamily="2" charset="0"/>
              </a:rPr>
              <a:t>ঘ।   ডেসিমাল</a:t>
            </a:r>
          </a:p>
          <a:p>
            <a:pPr>
              <a:buNone/>
            </a:pPr>
            <a:endParaRPr lang="bn-BD" dirty="0" smtClean="0">
              <a:latin typeface="Nikosh" pitchFamily="2" charset="0"/>
              <a:cs typeface="Nikosh" pitchFamily="2" charset="0"/>
            </a:endParaRPr>
          </a:p>
          <a:p>
            <a:pPr>
              <a:buNone/>
            </a:pPr>
            <a:endParaRPr lang="bn-BD" dirty="0" smtClean="0">
              <a:latin typeface="Nikosh" pitchFamily="2" charset="0"/>
              <a:cs typeface="Nikosh" pitchFamily="2" charset="0"/>
            </a:endParaRPr>
          </a:p>
          <a:p>
            <a:pPr>
              <a:buNone/>
            </a:pPr>
            <a:r>
              <a:rPr lang="bn-BD" dirty="0" smtClean="0">
                <a:latin typeface="Nikosh" pitchFamily="2" charset="0"/>
                <a:cs typeface="Nikosh" pitchFamily="2" charset="0"/>
              </a:rPr>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2" nodeType="clickEffect">
                                  <p:stCondLst>
                                    <p:cond delay="0"/>
                                  </p:stCondLst>
                                  <p:childTnLst>
                                    <p:animScale>
                                      <p:cBhvr>
                                        <p:cTn id="18"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n-BD" sz="4000" dirty="0" smtClean="0">
                <a:latin typeface="Nikosh" pitchFamily="2" charset="0"/>
                <a:cs typeface="Nikosh" pitchFamily="2" charset="0"/>
              </a:rPr>
              <a:t>জ্ঞান মুলক,অনুধাবন মুলক, প্রয়োগ মুলক প্রশ্ন </a:t>
            </a:r>
            <a:r>
              <a:rPr lang="en-US" dirty="0" smtClean="0">
                <a:latin typeface="Nikosh" pitchFamily="2" charset="0"/>
                <a:cs typeface="Nikosh" pitchFamily="2" charset="0"/>
              </a:rPr>
              <a:t/>
            </a:r>
            <a:br>
              <a:rPr lang="en-US" dirty="0" smtClean="0">
                <a:latin typeface="Nikosh" pitchFamily="2" charset="0"/>
                <a:cs typeface="Nikosh" pitchFamily="2" charset="0"/>
              </a:rPr>
            </a:br>
            <a:endParaRPr lang="en-US" dirty="0">
              <a:latin typeface="Nikosh" pitchFamily="2" charset="0"/>
              <a:cs typeface="Nikosh" pitchFamily="2" charset="0"/>
            </a:endParaRPr>
          </a:p>
        </p:txBody>
      </p:sp>
      <p:sp>
        <p:nvSpPr>
          <p:cNvPr id="3" name="Content Placeholder 2"/>
          <p:cNvSpPr>
            <a:spLocks noGrp="1"/>
          </p:cNvSpPr>
          <p:nvPr>
            <p:ph idx="1"/>
          </p:nvPr>
        </p:nvSpPr>
        <p:spPr>
          <a:xfrm>
            <a:off x="76200" y="1600200"/>
            <a:ext cx="9067800" cy="5029200"/>
          </a:xfrm>
        </p:spPr>
        <p:txBody>
          <a:bodyPr>
            <a:normAutofit/>
          </a:bodyPr>
          <a:lstStyle/>
          <a:p>
            <a:pPr>
              <a:buNone/>
            </a:pPr>
            <a:r>
              <a:rPr lang="bn-BD" sz="2400" dirty="0" smtClean="0">
                <a:latin typeface="Nikosh" pitchFamily="2" charset="0"/>
                <a:cs typeface="Nikosh" pitchFamily="2" charset="0"/>
              </a:rPr>
              <a:t> </a:t>
            </a:r>
            <a:r>
              <a:rPr lang="bn-BD" sz="3200" dirty="0" smtClean="0">
                <a:latin typeface="Nikosh" pitchFamily="2" charset="0"/>
                <a:cs typeface="Nikosh" pitchFamily="2" charset="0"/>
              </a:rPr>
              <a:t>৬।   কোডের মাধ্যমে সর্বোচ্চ কতটি </a:t>
            </a:r>
            <a:r>
              <a:rPr lang="en-US" sz="3200" dirty="0" smtClean="0">
                <a:latin typeface="Nikosh" pitchFamily="2" charset="0"/>
                <a:cs typeface="Nikosh" pitchFamily="2" charset="0"/>
              </a:rPr>
              <a:t>অ</a:t>
            </a:r>
            <a:r>
              <a:rPr lang="bn-BD" sz="3200" dirty="0" smtClean="0">
                <a:latin typeface="Nikosh" pitchFamily="2" charset="0"/>
                <a:cs typeface="Nikosh" pitchFamily="2" charset="0"/>
              </a:rPr>
              <a:t>ক্ষর বা চিহ্ন কোডভুক্ত করা যায়?  </a:t>
            </a:r>
          </a:p>
          <a:p>
            <a:pPr>
              <a:buNone/>
            </a:pPr>
            <a:r>
              <a:rPr lang="bn-BD" sz="3200" dirty="0" smtClean="0">
                <a:latin typeface="Nikosh" pitchFamily="2" charset="0"/>
                <a:cs typeface="Nikosh" pitchFamily="2" charset="0"/>
              </a:rPr>
              <a:t>ক। ১৬  </a:t>
            </a:r>
            <a:r>
              <a:rPr lang="en-US" sz="3200" dirty="0" smtClean="0">
                <a:latin typeface="Times New Roman" pitchFamily="18" charset="0"/>
                <a:cs typeface="Times New Roman" pitchFamily="18" charset="0"/>
              </a:rPr>
              <a:t> </a:t>
            </a:r>
            <a:r>
              <a:rPr lang="bn-BD" sz="3200" dirty="0" smtClean="0">
                <a:latin typeface="Nikosh" pitchFamily="2" charset="0"/>
                <a:cs typeface="Nikosh" pitchFamily="2" charset="0"/>
              </a:rPr>
              <a:t>  খ। ৩২     </a:t>
            </a:r>
            <a:r>
              <a:rPr lang="bn-BD" sz="3200" b="1" dirty="0" smtClean="0">
                <a:latin typeface="Nikosh" pitchFamily="2" charset="0"/>
                <a:cs typeface="Nikosh" pitchFamily="2" charset="0"/>
              </a:rPr>
              <a:t>গ। ৬৫৫৩৬ </a:t>
            </a:r>
            <a:r>
              <a:rPr lang="bn-BD" sz="3200" dirty="0" smtClean="0">
                <a:latin typeface="Nikosh" pitchFamily="2" charset="0"/>
                <a:cs typeface="Nikosh" pitchFamily="2" charset="0"/>
              </a:rPr>
              <a:t>   ঘ। ১০২৪    </a:t>
            </a:r>
          </a:p>
          <a:p>
            <a:pPr>
              <a:buNone/>
            </a:pPr>
            <a:r>
              <a:rPr lang="bn-BD" sz="3200" dirty="0" smtClean="0">
                <a:latin typeface="Nikosh" pitchFamily="2" charset="0"/>
                <a:cs typeface="Nikosh" pitchFamily="2" charset="0"/>
              </a:rPr>
              <a:t>৭। বর্তমানে  ইউনিকোডের মোট অদ্বিতীয়  চিহ্ন সংখ্যা কত?     </a:t>
            </a:r>
          </a:p>
          <a:p>
            <a:pPr>
              <a:buNone/>
            </a:pPr>
            <a:r>
              <a:rPr lang="bn-BD" sz="3200" dirty="0" smtClean="0">
                <a:latin typeface="Nikosh" pitchFamily="2" charset="0"/>
                <a:cs typeface="Nikosh" pitchFamily="2" charset="0"/>
              </a:rPr>
              <a:t>ক। ৫৬৬৩৬   খ।  ৫৬৫৩৬   </a:t>
            </a:r>
            <a:r>
              <a:rPr lang="bn-BD" sz="3200" b="1" dirty="0" smtClean="0">
                <a:latin typeface="Nikosh" pitchFamily="2" charset="0"/>
                <a:cs typeface="Nikosh" pitchFamily="2" charset="0"/>
              </a:rPr>
              <a:t>গ। ৬৫৫৩৬    </a:t>
            </a:r>
            <a:r>
              <a:rPr lang="bn-BD" sz="3200" dirty="0" smtClean="0">
                <a:latin typeface="Nikosh" pitchFamily="2" charset="0"/>
                <a:cs typeface="Nikosh" pitchFamily="2" charset="0"/>
              </a:rPr>
              <a:t> ঘ।  ৬৬৫৩৬ </a:t>
            </a:r>
          </a:p>
          <a:p>
            <a:pPr>
              <a:buNone/>
            </a:pPr>
            <a:r>
              <a:rPr lang="bn-BD" sz="3200" dirty="0" smtClean="0">
                <a:latin typeface="Nikosh" pitchFamily="2" charset="0"/>
                <a:cs typeface="Nikosh" pitchFamily="2" charset="0"/>
              </a:rPr>
              <a:t>৮। ৮ বিটের   কোডের স</a:t>
            </a:r>
            <a:r>
              <a:rPr lang="en-US" sz="3200" dirty="0" err="1" smtClean="0">
                <a:latin typeface="Nikosh" pitchFamily="2" charset="0"/>
                <a:cs typeface="Nikosh" pitchFamily="2" charset="0"/>
              </a:rPr>
              <a:t>র্ববা</a:t>
            </a:r>
            <a:r>
              <a:rPr lang="bn-BD" sz="3200" dirty="0" smtClean="0">
                <a:latin typeface="Nikosh" pitchFamily="2" charset="0"/>
                <a:cs typeface="Nikosh" pitchFamily="2" charset="0"/>
              </a:rPr>
              <a:t>মে কোন বিট যুক্ত করা হয়েছে?  </a:t>
            </a:r>
          </a:p>
          <a:p>
            <a:pPr marL="571500" indent="-571500">
              <a:buNone/>
            </a:pPr>
            <a:r>
              <a:rPr lang="bn-BD" sz="3200" dirty="0" smtClean="0">
                <a:latin typeface="Nikosh" pitchFamily="2" charset="0"/>
                <a:cs typeface="Nikosh" pitchFamily="2" charset="0"/>
              </a:rPr>
              <a:t>ক। সাইন বিট      </a:t>
            </a:r>
            <a:r>
              <a:rPr lang="bn-BD" sz="3200" b="1" dirty="0" smtClean="0">
                <a:latin typeface="Nikosh" pitchFamily="2" charset="0"/>
                <a:cs typeface="Nikosh" pitchFamily="2" charset="0"/>
              </a:rPr>
              <a:t>খ। প্যারিটি বিট   </a:t>
            </a:r>
            <a:r>
              <a:rPr lang="bn-BD" sz="3200" dirty="0" smtClean="0">
                <a:latin typeface="Nikosh" pitchFamily="2" charset="0"/>
                <a:cs typeface="Nikosh" pitchFamily="2" charset="0"/>
              </a:rPr>
              <a:t>গ। স্টার্ট বিট   ঘ।  হেডার বিট  </a:t>
            </a:r>
          </a:p>
          <a:p>
            <a:pPr>
              <a:buNone/>
            </a:pPr>
            <a:endParaRPr lang="en-US" sz="2400" dirty="0" smtClean="0">
              <a:latin typeface="Nikosh" pitchFamily="2" charset="0"/>
              <a:cs typeface="Nikosh" pitchFamily="2" charset="0"/>
            </a:endParaRPr>
          </a:p>
          <a:p>
            <a:pPr>
              <a:buNone/>
            </a:pPr>
            <a:endParaRPr lang="en-US" sz="2400"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2" nodeType="clickEffect">
                                  <p:stCondLst>
                                    <p:cond delay="0"/>
                                  </p:stCondLst>
                                  <p:childTnLst>
                                    <p:animRot by="21600000">
                                      <p:cBhvr>
                                        <p:cTn id="18"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n-BD" sz="3600" dirty="0" smtClean="0">
                <a:latin typeface="Nikosh" pitchFamily="2" charset="0"/>
                <a:cs typeface="Nikosh" pitchFamily="2" charset="0"/>
              </a:rPr>
              <a:t>বহুপদী সমাপ্তি সুচক/অভিন্ন তথ্যভিত্তিক বহুনির্বাচনী প্রশ্ন</a:t>
            </a:r>
            <a:endParaRPr lang="en-US" sz="3600" dirty="0"/>
          </a:p>
        </p:txBody>
      </p:sp>
      <p:sp>
        <p:nvSpPr>
          <p:cNvPr id="3" name="Content Placeholder 2"/>
          <p:cNvSpPr>
            <a:spLocks noGrp="1"/>
          </p:cNvSpPr>
          <p:nvPr>
            <p:ph idx="1"/>
          </p:nvPr>
        </p:nvSpPr>
        <p:spPr>
          <a:xfrm>
            <a:off x="152400" y="2057400"/>
            <a:ext cx="8915400" cy="4572000"/>
          </a:xfrm>
        </p:spPr>
        <p:txBody>
          <a:bodyPr>
            <a:normAutofit fontScale="92500" lnSpcReduction="10000"/>
          </a:bodyPr>
          <a:lstStyle/>
          <a:p>
            <a:pPr marL="571500" indent="-571500">
              <a:buNone/>
            </a:pPr>
            <a:r>
              <a:rPr lang="bn-BD" sz="3000" dirty="0" smtClean="0">
                <a:latin typeface="Nikosh" pitchFamily="2" charset="0"/>
                <a:cs typeface="Nikosh" pitchFamily="2" charset="0"/>
              </a:rPr>
              <a:t>৯। পজিশনাল সংখ্যা পদ্ধতিতে সংখ্যার মান বের করার জন্য প্রয়োজন </a:t>
            </a:r>
          </a:p>
          <a:p>
            <a:pPr>
              <a:buNone/>
            </a:pP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সংখ্যার নিজস্ব মান   </a:t>
            </a:r>
            <a:r>
              <a:rPr lang="en-US" sz="3000" dirty="0" smtClean="0">
                <a:latin typeface="Times New Roman" pitchFamily="18" charset="0"/>
                <a:cs typeface="Times New Roman" pitchFamily="18" charset="0"/>
              </a:rPr>
              <a:t>ii.</a:t>
            </a:r>
            <a:r>
              <a:rPr lang="bn-BD" sz="3000" dirty="0" smtClean="0">
                <a:latin typeface="Nikosh" pitchFamily="2" charset="0"/>
                <a:cs typeface="Nikosh" pitchFamily="2" charset="0"/>
              </a:rPr>
              <a:t> সংখ্যার স্থানীয় মান   </a:t>
            </a:r>
            <a:r>
              <a:rPr lang="en-US" sz="3000" dirty="0" smtClean="0">
                <a:latin typeface="Times New Roman" pitchFamily="18" charset="0"/>
                <a:cs typeface="Times New Roman" pitchFamily="18" charset="0"/>
              </a:rPr>
              <a:t>iii. </a:t>
            </a:r>
            <a:r>
              <a:rPr lang="bn-BD" sz="3000" dirty="0" smtClean="0">
                <a:latin typeface="Nikosh" pitchFamily="2" charset="0"/>
                <a:cs typeface="Nikosh" pitchFamily="2" charset="0"/>
              </a:rPr>
              <a:t>সংখ্যার মধ্যস্থিত </a:t>
            </a:r>
            <a:r>
              <a:rPr lang="en-US" sz="3000" dirty="0" err="1" smtClean="0">
                <a:latin typeface="Nikosh" pitchFamily="2" charset="0"/>
                <a:cs typeface="Nikosh" pitchFamily="2" charset="0"/>
              </a:rPr>
              <a:t>অং</a:t>
            </a:r>
            <a:r>
              <a:rPr lang="bn-BD" sz="3000" dirty="0" smtClean="0">
                <a:latin typeface="Nikosh" pitchFamily="2" charset="0"/>
                <a:cs typeface="Nikosh" pitchFamily="2" charset="0"/>
              </a:rPr>
              <a:t>কের সংখ্যা</a:t>
            </a:r>
            <a:r>
              <a:rPr lang="en-US" sz="3000" dirty="0" smtClean="0">
                <a:latin typeface="Nikosh" pitchFamily="2" charset="0"/>
                <a:cs typeface="Nikosh" pitchFamily="2" charset="0"/>
              </a:rPr>
              <a:t>।  </a:t>
            </a:r>
            <a:r>
              <a:rPr lang="bn-BD" sz="3000" dirty="0" smtClean="0">
                <a:latin typeface="Nikosh" pitchFamily="2" charset="0"/>
                <a:cs typeface="Nikosh" pitchFamily="2" charset="0"/>
              </a:rPr>
              <a:t>নিচের কোনটি সঠিক?</a:t>
            </a:r>
          </a:p>
          <a:p>
            <a:pPr>
              <a:buNone/>
            </a:pPr>
            <a:r>
              <a:rPr lang="bn-BD" sz="3000" dirty="0" smtClean="0">
                <a:latin typeface="Nikosh" pitchFamily="2" charset="0"/>
                <a:cs typeface="Nikosh" pitchFamily="2" charset="0"/>
              </a:rPr>
              <a:t>ক।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   </a:t>
            </a:r>
            <a:r>
              <a:rPr lang="bn-BD" sz="3000" dirty="0" smtClean="0">
                <a:latin typeface="Nikosh" pitchFamily="2" charset="0"/>
                <a:cs typeface="Nikosh" pitchFamily="2" charset="0"/>
              </a:rPr>
              <a:t>খ।</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a:t>
            </a:r>
            <a:r>
              <a:rPr lang="en-US" sz="3000" b="1" dirty="0" smtClean="0">
                <a:latin typeface="Times New Roman" pitchFamily="18" charset="0"/>
                <a:cs typeface="Times New Roman" pitchFamily="18" charset="0"/>
              </a:rPr>
              <a:t> </a:t>
            </a:r>
            <a:r>
              <a:rPr lang="bn-BD" sz="3000" b="1" dirty="0" smtClean="0">
                <a:latin typeface="Times New Roman" pitchFamily="18" charset="0"/>
                <a:cs typeface="Times New Roman" pitchFamily="18" charset="0"/>
              </a:rPr>
              <a:t> </a:t>
            </a:r>
            <a:r>
              <a:rPr lang="bn-BD" sz="3000" dirty="0" smtClean="0">
                <a:latin typeface="Nikosh" pitchFamily="2" charset="0"/>
                <a:cs typeface="Nikosh" pitchFamily="2" charset="0"/>
              </a:rPr>
              <a:t>গ।</a:t>
            </a:r>
            <a:r>
              <a:rPr lang="bn-BD"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 ii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   </a:t>
            </a:r>
            <a:r>
              <a:rPr lang="bn-BD" sz="3000" dirty="0" smtClean="0">
                <a:latin typeface="Times New Roman" pitchFamily="18" charset="0"/>
                <a:cs typeface="Times New Roman" pitchFamily="18" charset="0"/>
              </a:rPr>
              <a:t> </a:t>
            </a:r>
            <a:r>
              <a:rPr lang="bn-BD" sz="3000" b="1" dirty="0" smtClean="0">
                <a:latin typeface="Nikosh" pitchFamily="2" charset="0"/>
                <a:cs typeface="Nikosh" pitchFamily="2" charset="0"/>
              </a:rPr>
              <a:t>ঘ।</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i</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i</a:t>
            </a:r>
            <a:r>
              <a:rPr lang="en-US" sz="3000" b="1" dirty="0" smtClean="0">
                <a:latin typeface="Times New Roman" pitchFamily="18" charset="0"/>
                <a:cs typeface="Times New Roman" pitchFamily="18" charset="0"/>
              </a:rPr>
              <a:t> </a:t>
            </a:r>
            <a:r>
              <a:rPr lang="bn-BD" sz="3000" b="1" dirty="0" smtClean="0">
                <a:latin typeface="Nikosh" pitchFamily="2" charset="0"/>
                <a:cs typeface="Nikosh" pitchFamily="2" charset="0"/>
              </a:rPr>
              <a:t>ও</a:t>
            </a:r>
            <a:r>
              <a:rPr lang="en-US" sz="3000" b="1" dirty="0" smtClean="0">
                <a:latin typeface="Times New Roman" pitchFamily="18" charset="0"/>
                <a:cs typeface="Times New Roman" pitchFamily="18" charset="0"/>
              </a:rPr>
              <a:t> iii </a:t>
            </a:r>
            <a:endParaRPr lang="bn-BD" sz="3000" b="1" dirty="0" smtClean="0">
              <a:latin typeface="Times New Roman" pitchFamily="18" charset="0"/>
              <a:cs typeface="Times New Roman" pitchFamily="18" charset="0"/>
            </a:endParaRPr>
          </a:p>
          <a:p>
            <a:pPr>
              <a:buNone/>
            </a:pPr>
            <a:r>
              <a:rPr lang="bn-BD" sz="3000" b="1" dirty="0" smtClean="0">
                <a:latin typeface="Nikosh" pitchFamily="2" charset="0"/>
                <a:cs typeface="Nikosh" pitchFamily="2" charset="0"/>
              </a:rPr>
              <a:t>১০। </a:t>
            </a:r>
            <a:r>
              <a:rPr lang="en-US" sz="3000" dirty="0" smtClean="0">
                <a:latin typeface="Times New Roman" pitchFamily="18" charset="0"/>
                <a:cs typeface="Times New Roman" pitchFamily="18" charset="0"/>
              </a:rPr>
              <a:t>NAND </a:t>
            </a:r>
            <a:r>
              <a:rPr lang="bn-BD" sz="3000" dirty="0" smtClean="0">
                <a:latin typeface="Nikosh" pitchFamily="2" charset="0"/>
                <a:cs typeface="Nikosh" pitchFamily="2" charset="0"/>
              </a:rPr>
              <a:t> গেইটে তৈরিতে ব্যবহৃত হয়- ? </a:t>
            </a:r>
          </a:p>
          <a:p>
            <a:pPr marL="514350" indent="-514350">
              <a:buNone/>
            </a:pPr>
            <a:r>
              <a:rPr lang="en-US" sz="3000" dirty="0" smtClean="0">
                <a:latin typeface="Times New Roman" pitchFamily="18" charset="0"/>
                <a:cs typeface="Times New Roman" pitchFamily="18" charset="0"/>
              </a:rPr>
              <a:t>And   ii. Not  iii.  Ex-Nor</a:t>
            </a:r>
          </a:p>
          <a:p>
            <a:pPr marL="514350" indent="-514350">
              <a:buNone/>
            </a:pP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নিচের কোনটি সঠিক?</a:t>
            </a:r>
          </a:p>
          <a:p>
            <a:pPr>
              <a:buNone/>
            </a:pPr>
            <a:r>
              <a:rPr lang="bn-BD" sz="3000" b="1" dirty="0" smtClean="0">
                <a:latin typeface="Nikosh" pitchFamily="2" charset="0"/>
                <a:cs typeface="Nikosh" pitchFamily="2" charset="0"/>
              </a:rPr>
              <a:t>ক। </a:t>
            </a:r>
            <a:r>
              <a:rPr lang="en-US" sz="3000" b="1" dirty="0" err="1" smtClean="0">
                <a:latin typeface="Times New Roman" pitchFamily="18" charset="0"/>
                <a:cs typeface="Times New Roman" pitchFamily="18" charset="0"/>
              </a:rPr>
              <a:t>i</a:t>
            </a:r>
            <a:r>
              <a:rPr lang="en-US" sz="3000" b="1" dirty="0" smtClean="0">
                <a:latin typeface="Times New Roman" pitchFamily="18" charset="0"/>
                <a:cs typeface="Times New Roman" pitchFamily="18" charset="0"/>
              </a:rPr>
              <a:t>  </a:t>
            </a:r>
            <a:r>
              <a:rPr lang="bn-BD" sz="3000" b="1" dirty="0" smtClean="0">
                <a:latin typeface="Nikosh" pitchFamily="2" charset="0"/>
                <a:cs typeface="Nikosh" pitchFamily="2" charset="0"/>
              </a:rPr>
              <a:t>ও</a:t>
            </a:r>
            <a:r>
              <a:rPr lang="en-US" sz="3000" b="1" dirty="0" smtClean="0">
                <a:latin typeface="Times New Roman" pitchFamily="18" charset="0"/>
                <a:cs typeface="Times New Roman" pitchFamily="18" charset="0"/>
              </a:rPr>
              <a:t> ii   </a:t>
            </a:r>
            <a:r>
              <a:rPr lang="bn-BD" sz="3000" dirty="0" smtClean="0">
                <a:latin typeface="Nikosh" pitchFamily="2" charset="0"/>
                <a:cs typeface="Nikosh" pitchFamily="2" charset="0"/>
              </a:rPr>
              <a:t>খ।</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a:t>
            </a:r>
            <a:r>
              <a:rPr lang="en-US" sz="3000" b="1" dirty="0" smtClean="0">
                <a:latin typeface="Times New Roman" pitchFamily="18" charset="0"/>
                <a:cs typeface="Times New Roman" pitchFamily="18" charset="0"/>
              </a:rPr>
              <a:t> </a:t>
            </a:r>
            <a:r>
              <a:rPr lang="bn-BD" sz="3000" b="1" dirty="0" smtClean="0">
                <a:latin typeface="Times New Roman" pitchFamily="18" charset="0"/>
                <a:cs typeface="Times New Roman" pitchFamily="18" charset="0"/>
              </a:rPr>
              <a:t> </a:t>
            </a:r>
            <a:r>
              <a:rPr lang="bn-BD" sz="3000" dirty="0" smtClean="0">
                <a:latin typeface="Nikosh" pitchFamily="2" charset="0"/>
                <a:cs typeface="Nikosh" pitchFamily="2" charset="0"/>
              </a:rPr>
              <a:t>গ।</a:t>
            </a:r>
            <a:r>
              <a:rPr lang="bn-BD"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 ii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   </a:t>
            </a:r>
            <a:r>
              <a:rPr lang="bn-BD" sz="3000" dirty="0" smtClean="0">
                <a:latin typeface="Times New Roman" pitchFamily="18" charset="0"/>
                <a:cs typeface="Times New Roman" pitchFamily="18" charset="0"/>
              </a:rPr>
              <a:t> </a:t>
            </a:r>
            <a:r>
              <a:rPr lang="bn-BD" sz="3000" dirty="0" smtClean="0">
                <a:latin typeface="Nikosh" pitchFamily="2" charset="0"/>
                <a:cs typeface="Nikosh" pitchFamily="2" charset="0"/>
              </a:rPr>
              <a:t>ঘ।</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bn-BD" sz="3000" dirty="0" smtClean="0">
                <a:latin typeface="Nikosh" pitchFamily="2" charset="0"/>
                <a:cs typeface="Nikosh" pitchFamily="2" charset="0"/>
              </a:rPr>
              <a:t>ও</a:t>
            </a:r>
            <a:r>
              <a:rPr lang="en-US" sz="3000" dirty="0" smtClean="0">
                <a:latin typeface="Times New Roman" pitchFamily="18" charset="0"/>
                <a:cs typeface="Times New Roman" pitchFamily="18" charset="0"/>
              </a:rPr>
              <a:t> iii </a:t>
            </a:r>
            <a:endParaRPr lang="bn-BD" sz="3000" dirty="0" smtClean="0">
              <a:latin typeface="Times New Roman" pitchFamily="18" charset="0"/>
              <a:cs typeface="Times New Roman" pitchFamily="18" charset="0"/>
            </a:endParaRPr>
          </a:p>
          <a:p>
            <a:pPr>
              <a:buNone/>
            </a:pPr>
            <a:endParaRPr lang="bn-BD" sz="2400" dirty="0" smtClean="0">
              <a:latin typeface="Nikosh" pitchFamily="2" charset="0"/>
              <a:cs typeface="Nikosh" pitchFamily="2" charset="0"/>
            </a:endParaRPr>
          </a:p>
          <a:p>
            <a:pPr>
              <a:buNone/>
            </a:pPr>
            <a:r>
              <a:rPr lang="en-US" b="1" dirty="0" smtClean="0">
                <a:latin typeface="Times New Roman" pitchFamily="18" charset="0"/>
                <a:cs typeface="Times New Roman" pitchFamily="18" charset="0"/>
              </a:rPr>
              <a:t> </a:t>
            </a:r>
            <a:endParaRPr lang="en-US" b="1" dirty="0" smtClean="0">
              <a:latin typeface="Nikosh" pitchFamily="2" charset="0"/>
              <a:cs typeface="Nikosh" pitchFamily="2" charset="0"/>
            </a:endParaRPr>
          </a:p>
          <a:p>
            <a:pPr marL="571500" indent="-571500">
              <a:buNone/>
            </a:pPr>
            <a:endParaRPr lang="bn-BD" dirty="0" smtClean="0">
              <a:latin typeface="Nikosh" pitchFamily="2" charset="0"/>
              <a:cs typeface="Nikosh" pitchFamily="2" charset="0"/>
            </a:endParaRPr>
          </a:p>
          <a:p>
            <a:pPr marL="571500" indent="-571500">
              <a:buNone/>
            </a:pPr>
            <a:endParaRPr lang="bn-BD" dirty="0" smtClean="0">
              <a:latin typeface="Nikosh" pitchFamily="2" charset="0"/>
              <a:cs typeface="Nikosh" pitchFamily="2" charset="0"/>
            </a:endParaRPr>
          </a:p>
          <a:p>
            <a:pPr marL="571500" indent="-571500">
              <a:buNone/>
            </a:pPr>
            <a:endParaRPr lang="bn-BD" dirty="0" smtClean="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19912"/>
          </a:xfrm>
        </p:spPr>
        <p:txBody>
          <a:bodyPr>
            <a:noAutofit/>
          </a:bodyPr>
          <a:lstStyle/>
          <a:p>
            <a:pPr algn="ctr"/>
            <a:r>
              <a:rPr lang="bn-BD" sz="3600" dirty="0" smtClean="0">
                <a:latin typeface="Nikosh" pitchFamily="2" charset="0"/>
                <a:cs typeface="Nikosh" pitchFamily="2" charset="0"/>
              </a:rPr>
              <a:t>বহুপদী সমাপ্তি সুচক/অভিন্ন তথ্যভিত্তিক বহুনির্বাচনী প্রশ্ন</a:t>
            </a:r>
            <a:endParaRPr lang="en-US" sz="3600" dirty="0"/>
          </a:p>
        </p:txBody>
      </p:sp>
      <p:sp>
        <p:nvSpPr>
          <p:cNvPr id="3" name="Content Placeholder 2"/>
          <p:cNvSpPr>
            <a:spLocks noGrp="1"/>
          </p:cNvSpPr>
          <p:nvPr>
            <p:ph idx="1"/>
          </p:nvPr>
        </p:nvSpPr>
        <p:spPr>
          <a:xfrm>
            <a:off x="152400" y="1524000"/>
            <a:ext cx="8763000" cy="5181600"/>
          </a:xfrm>
        </p:spPr>
        <p:txBody>
          <a:bodyPr/>
          <a:lstStyle/>
          <a:p>
            <a:pPr>
              <a:buNone/>
            </a:pPr>
            <a:r>
              <a:rPr lang="bn-BD" sz="3600" dirty="0" smtClean="0">
                <a:latin typeface="Nikosh" pitchFamily="2" charset="0"/>
                <a:cs typeface="Nikosh" pitchFamily="2" charset="0"/>
              </a:rPr>
              <a:t>১১। আইসিটি শিক্ষক ক্লাসে মিতাকে জিজ্ঞেস করলেন তোমার ক্লাস রোল কত? মিতা উত্তর দিল </a:t>
            </a:r>
            <a:r>
              <a:rPr lang="en-US" sz="3600" dirty="0" smtClean="0">
                <a:latin typeface="Times New Roman" pitchFamily="18" charset="0"/>
                <a:cs typeface="Times New Roman" pitchFamily="18" charset="0"/>
              </a:rPr>
              <a:t>3D. </a:t>
            </a:r>
            <a:r>
              <a:rPr lang="bn-BD" sz="3600" dirty="0" smtClean="0">
                <a:latin typeface="Nikosh" pitchFamily="2" charset="0"/>
                <a:cs typeface="Nikosh" pitchFamily="2" charset="0"/>
              </a:rPr>
              <a:t>দশমিকে মিতার রোল কত? </a:t>
            </a:r>
            <a:endParaRPr lang="en-US" sz="3600" dirty="0" smtClean="0">
              <a:latin typeface="Times New Roman" pitchFamily="18" charset="0"/>
              <a:cs typeface="Times New Roman" pitchFamily="18" charset="0"/>
            </a:endParaRPr>
          </a:p>
          <a:p>
            <a:pPr>
              <a:buNone/>
            </a:pPr>
            <a:r>
              <a:rPr lang="bn-BD" sz="3600" dirty="0" smtClean="0">
                <a:latin typeface="Nikosh" pitchFamily="2" charset="0"/>
                <a:cs typeface="Nikosh" pitchFamily="2" charset="0"/>
              </a:rPr>
              <a:t>ক। ৬০     </a:t>
            </a:r>
            <a:r>
              <a:rPr lang="bn-BD" sz="3600" b="1" dirty="0" smtClean="0">
                <a:latin typeface="Nikosh" pitchFamily="2" charset="0"/>
                <a:cs typeface="Nikosh" pitchFamily="2" charset="0"/>
              </a:rPr>
              <a:t>খ। ৬১  </a:t>
            </a:r>
            <a:r>
              <a:rPr lang="bn-BD" sz="3600" dirty="0" smtClean="0">
                <a:latin typeface="Nikosh" pitchFamily="2" charset="0"/>
                <a:cs typeface="Nikosh" pitchFamily="2" charset="0"/>
              </a:rPr>
              <a:t>গ। ৯৪     ঘ। ৯৫ </a:t>
            </a:r>
          </a:p>
          <a:p>
            <a:pPr>
              <a:buNone/>
            </a:pPr>
            <a:r>
              <a:rPr lang="bn-BD" sz="3600" dirty="0" smtClean="0">
                <a:latin typeface="Nikosh" pitchFamily="2" charset="0"/>
                <a:cs typeface="Nikosh" pitchFamily="2" charset="0"/>
              </a:rPr>
              <a:t>১২। বাইনারি পদ্ধতিতে মিতার রোল কত? </a:t>
            </a:r>
          </a:p>
          <a:p>
            <a:pPr>
              <a:buNone/>
            </a:pPr>
            <a:r>
              <a:rPr lang="bn-BD" sz="3600" dirty="0" smtClean="0">
                <a:latin typeface="Nikosh" pitchFamily="2" charset="0"/>
                <a:cs typeface="Nikosh" pitchFamily="2" charset="0"/>
              </a:rPr>
              <a:t>ক। ১১১০১১    </a:t>
            </a:r>
            <a:r>
              <a:rPr lang="bn-BD" sz="3600" b="1" dirty="0" smtClean="0">
                <a:latin typeface="Nikosh" pitchFamily="2" charset="0"/>
                <a:cs typeface="Nikosh" pitchFamily="2" charset="0"/>
              </a:rPr>
              <a:t>খ। ১১১১০১    </a:t>
            </a:r>
            <a:r>
              <a:rPr lang="bn-BD" sz="3600" dirty="0" smtClean="0">
                <a:latin typeface="Nikosh" pitchFamily="2" charset="0"/>
                <a:cs typeface="Nikosh" pitchFamily="2" charset="0"/>
              </a:rPr>
              <a:t>গ। ১১০১১১     ঘ। ১১০০১১ </a:t>
            </a:r>
          </a:p>
          <a:p>
            <a:pPr>
              <a:buNone/>
            </a:pPr>
            <a:r>
              <a:rPr lang="bn-BD" sz="3600" dirty="0" smtClean="0">
                <a:latin typeface="Nikosh" pitchFamily="2" charset="0"/>
                <a:cs typeface="Nikosh" pitchFamily="2" charset="0"/>
              </a:rPr>
              <a:t>১৩। আলফানিউমেরিক কোড কোনটি? </a:t>
            </a:r>
          </a:p>
          <a:p>
            <a:pPr>
              <a:buNone/>
            </a:pPr>
            <a:r>
              <a:rPr lang="bn-BD" sz="3600" b="1" dirty="0" smtClean="0">
                <a:latin typeface="Nikosh" pitchFamily="2" charset="0"/>
                <a:cs typeface="Nikosh" pitchFamily="2" charset="0"/>
              </a:rPr>
              <a:t>ক। </a:t>
            </a:r>
            <a:r>
              <a:rPr lang="en-US" sz="3600" b="1" dirty="0" smtClean="0">
                <a:latin typeface="Times New Roman" pitchFamily="18" charset="0"/>
                <a:cs typeface="Times New Roman" pitchFamily="18" charset="0"/>
              </a:rPr>
              <a:t>A1   </a:t>
            </a:r>
            <a:r>
              <a:rPr lang="bn-BD" sz="3600" dirty="0" smtClean="0">
                <a:latin typeface="Nikosh" pitchFamily="2" charset="0"/>
                <a:cs typeface="Nikosh" pitchFamily="2" charset="0"/>
              </a:rPr>
              <a:t>খ। </a:t>
            </a:r>
            <a:r>
              <a:rPr lang="en-US" sz="3600" dirty="0" smtClean="0">
                <a:latin typeface="Times New Roman" pitchFamily="18" charset="0"/>
                <a:cs typeface="Times New Roman" pitchFamily="18" charset="0"/>
              </a:rPr>
              <a:t>    AB   </a:t>
            </a:r>
            <a:r>
              <a:rPr lang="bn-BD" sz="3600" dirty="0" smtClean="0">
                <a:latin typeface="Nikosh" pitchFamily="2" charset="0"/>
                <a:cs typeface="Nikosh" pitchFamily="2" charset="0"/>
              </a:rPr>
              <a:t>গ। </a:t>
            </a:r>
            <a:r>
              <a:rPr lang="en-US" sz="3600" dirty="0" smtClean="0">
                <a:latin typeface="Times New Roman" pitchFamily="18" charset="0"/>
                <a:cs typeface="Times New Roman" pitchFamily="18" charset="0"/>
              </a:rPr>
              <a:t>  24   </a:t>
            </a:r>
            <a:r>
              <a:rPr lang="bn-BD" sz="3600" dirty="0" smtClean="0">
                <a:latin typeface="Nikosh" pitchFamily="2" charset="0"/>
                <a:cs typeface="Nikosh" pitchFamily="2" charset="0"/>
              </a:rPr>
              <a:t>ঘ।  </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i</a:t>
            </a:r>
            <a:endParaRPr lang="bn-BD" sz="3600" dirty="0" smtClean="0">
              <a:latin typeface="Nikosh" pitchFamily="2" charset="0"/>
              <a:cs typeface="Nikosh" pitchFamily="2" charset="0"/>
            </a:endParaRPr>
          </a:p>
          <a:p>
            <a:pPr>
              <a:buNone/>
            </a:pPr>
            <a:endParaRPr lang="bn-BD" dirty="0" smtClean="0">
              <a:latin typeface="Nikosh" pitchFamily="2" charset="0"/>
              <a:cs typeface="Nikosh" pitchFamily="2" charset="0"/>
            </a:endParaRPr>
          </a:p>
          <a:p>
            <a:pPr>
              <a:buNone/>
            </a:pPr>
            <a:endParaRPr lang="en-US" dirty="0">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3048000" cy="1143000"/>
          </a:xfrm>
        </p:spPr>
        <p:txBody>
          <a:bodyPr/>
          <a:lstStyle/>
          <a:p>
            <a:pPr algn="ctr"/>
            <a:r>
              <a:rPr lang="bn-BD" dirty="0" smtClean="0">
                <a:latin typeface="Nikosh" pitchFamily="2" charset="0"/>
                <a:cs typeface="Nikosh" pitchFamily="2" charset="0"/>
              </a:rPr>
              <a:t>সমাধান</a:t>
            </a:r>
            <a:endParaRPr lang="en-US" dirty="0">
              <a:latin typeface="Nikosh" pitchFamily="2" charset="0"/>
              <a:cs typeface="Nikosh" pitchFamily="2" charset="0"/>
            </a:endParaRPr>
          </a:p>
        </p:txBody>
      </p:sp>
      <p:sp>
        <p:nvSpPr>
          <p:cNvPr id="3" name="Content Placeholder 2"/>
          <p:cNvSpPr>
            <a:spLocks noGrp="1"/>
          </p:cNvSpPr>
          <p:nvPr>
            <p:ph idx="1"/>
          </p:nvPr>
        </p:nvSpPr>
        <p:spPr>
          <a:xfrm>
            <a:off x="1066800" y="2209800"/>
            <a:ext cx="7620000" cy="1905000"/>
          </a:xfrm>
        </p:spPr>
        <p:txBody>
          <a:bodyPr>
            <a:normAutofit/>
          </a:bodyPr>
          <a:lstStyle/>
          <a:p>
            <a:pPr>
              <a:buNone/>
            </a:pPr>
            <a:r>
              <a:rPr lang="bn-BD" sz="3600" dirty="0" smtClean="0">
                <a:latin typeface="Nikosh" pitchFamily="2" charset="0"/>
                <a:cs typeface="Nikosh" pitchFamily="2" charset="0"/>
              </a:rPr>
              <a:t>১। ক   ২। ক  ৩। ক  ৪। ক   ৫। গ    ৬। গ   ৭। গ </a:t>
            </a:r>
            <a:endParaRPr lang="en-US" sz="3600" dirty="0" smtClean="0">
              <a:latin typeface="Nikosh" pitchFamily="2" charset="0"/>
              <a:cs typeface="Nikosh" pitchFamily="2" charset="0"/>
            </a:endParaRPr>
          </a:p>
          <a:p>
            <a:pPr>
              <a:buNone/>
            </a:pPr>
            <a:r>
              <a:rPr lang="bn-BD" sz="3600" dirty="0" smtClean="0">
                <a:latin typeface="Nikosh" pitchFamily="2" charset="0"/>
                <a:cs typeface="Nikosh" pitchFamily="2" charset="0"/>
              </a:rPr>
              <a:t>৮।  খ   ৯। ঘ  ১০।  ক   ১১। খ  ১২।  খ  ১৩।  ক         </a:t>
            </a:r>
            <a:endParaRPr lang="en-US" sz="3600"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3124200" cy="1143000"/>
          </a:xfrm>
        </p:spPr>
        <p:txBody>
          <a:bodyPr/>
          <a:lstStyle/>
          <a:p>
            <a:r>
              <a:rPr lang="bn-BD" dirty="0" smtClean="0">
                <a:latin typeface="Nikosh" pitchFamily="2" charset="0"/>
                <a:cs typeface="Nikosh" pitchFamily="2" charset="0"/>
              </a:rPr>
              <a:t>বাড়ির কাজ</a:t>
            </a:r>
            <a:endParaRPr lang="en-US" dirty="0">
              <a:latin typeface="Nikosh" pitchFamily="2" charset="0"/>
              <a:cs typeface="Nikosh" pitchFamily="2" charset="0"/>
            </a:endParaRPr>
          </a:p>
        </p:txBody>
      </p:sp>
      <p:sp>
        <p:nvSpPr>
          <p:cNvPr id="3" name="Content Placeholder 2"/>
          <p:cNvSpPr>
            <a:spLocks noGrp="1"/>
          </p:cNvSpPr>
          <p:nvPr>
            <p:ph idx="1"/>
          </p:nvPr>
        </p:nvSpPr>
        <p:spPr>
          <a:xfrm>
            <a:off x="152400" y="2133600"/>
            <a:ext cx="8915400" cy="2209800"/>
          </a:xfrm>
        </p:spPr>
        <p:txBody>
          <a:bodyPr>
            <a:normAutofit lnSpcReduction="10000"/>
          </a:bodyPr>
          <a:lstStyle/>
          <a:p>
            <a:pPr>
              <a:buNone/>
            </a:pPr>
            <a:r>
              <a:rPr lang="bn-BD" sz="2800" dirty="0" smtClean="0">
                <a:latin typeface="Nikosh" pitchFamily="2" charset="0"/>
                <a:cs typeface="Nikosh" pitchFamily="2" charset="0"/>
              </a:rPr>
              <a:t> </a:t>
            </a:r>
            <a:r>
              <a:rPr lang="bn-BD" sz="3600" dirty="0" smtClean="0">
                <a:latin typeface="Nikosh" pitchFamily="2" charset="0"/>
                <a:cs typeface="Nikosh" pitchFamily="2" charset="0"/>
              </a:rPr>
              <a:t>কম্পিউটার সিস্টেমে রেজিষ্টারের  প্রয়োজনীয়তা  ব্যাখ্যা কর।</a:t>
            </a:r>
            <a:endParaRPr lang="en-US" sz="3600" dirty="0" smtClean="0">
              <a:latin typeface="Nikosh" pitchFamily="2" charset="0"/>
              <a:cs typeface="Nikosh" pitchFamily="2" charset="0"/>
            </a:endParaRPr>
          </a:p>
          <a:p>
            <a:pPr>
              <a:buNone/>
            </a:pPr>
            <a:endParaRPr lang="en-US" sz="2400" dirty="0" smtClean="0">
              <a:latin typeface="Nikosh" pitchFamily="2" charset="0"/>
              <a:cs typeface="Nikosh" pitchFamily="2" charset="0"/>
            </a:endParaRPr>
          </a:p>
          <a:p>
            <a:pPr>
              <a:buNone/>
            </a:pPr>
            <a:r>
              <a:rPr lang="bn-BD" sz="2400" dirty="0" smtClean="0">
                <a:latin typeface="Nikosh" pitchFamily="2" charset="0"/>
                <a:cs typeface="Nikosh" pitchFamily="2" charset="0"/>
              </a:rPr>
              <a:t>সহায়ক গ্রন্থ/ প্রকাশনীঃ তথ্য ও যোগাযোগ প্রযুক্তিঃ  ভয়েজার প্রকাশনী, সিসটেক প্রকাশনী, লেকচার প্রকাশনী, পাঞ্জেরী/ অক্ষরপত্র প্রকাশনী, গ্রন্থ কুটির প্রকাশনী, প্রতিভা বিকাশ পাবলিকেশন্স</a:t>
            </a:r>
            <a:r>
              <a:rPr lang="en-US" sz="2400" dirty="0" smtClean="0">
                <a:latin typeface="Nikosh" pitchFamily="2" charset="0"/>
                <a:cs typeface="Nikosh" pitchFamily="2" charset="0"/>
              </a:rPr>
              <a:t> </a:t>
            </a:r>
            <a:r>
              <a:rPr lang="bn-BD" sz="2400" dirty="0" smtClean="0">
                <a:latin typeface="Nikosh" pitchFamily="2" charset="0"/>
                <a:cs typeface="Nikosh" pitchFamily="2" charset="0"/>
              </a:rPr>
              <a:t> </a:t>
            </a:r>
            <a:endParaRPr lang="bn-BD" sz="2800" dirty="0" smtClean="0">
              <a:latin typeface="Nikosh" pitchFamily="2" charset="0"/>
              <a:cs typeface="Nikosh" pitchFamily="2" charset="0"/>
            </a:endParaRPr>
          </a:p>
        </p:txBody>
      </p:sp>
    </p:spTree>
  </p:cSld>
  <p:clrMapOvr>
    <a:masterClrMapping/>
  </p:clrMapOvr>
  <p:transition>
    <p:wipe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304800"/>
            <a:ext cx="3352800" cy="1143000"/>
          </a:xfrm>
        </p:spPr>
        <p:txBody>
          <a:bodyPr/>
          <a:lstStyle/>
          <a:p>
            <a:r>
              <a:rPr lang="bn-BD" dirty="0" smtClean="0">
                <a:latin typeface="Nikosh" pitchFamily="2" charset="0"/>
                <a:cs typeface="Nikosh" pitchFamily="2" charset="0"/>
              </a:rPr>
              <a:t> ধন্যবাদ</a:t>
            </a:r>
            <a:endParaRPr lang="en-US" dirty="0">
              <a:latin typeface="Nikosh" pitchFamily="2" charset="0"/>
              <a:cs typeface="Nikosh" pitchFamily="2" charset="0"/>
            </a:endParaRPr>
          </a:p>
        </p:txBody>
      </p:sp>
      <p:pic>
        <p:nvPicPr>
          <p:cNvPr id="10" name="Content Placeholder 9" descr="images11.png"/>
          <p:cNvPicPr>
            <a:picLocks noGrp="1" noChangeAspect="1"/>
          </p:cNvPicPr>
          <p:nvPr>
            <p:ph idx="1"/>
          </p:nvPr>
        </p:nvPicPr>
        <p:blipFill>
          <a:blip r:embed="rId2"/>
          <a:stretch>
            <a:fillRect/>
          </a:stretch>
        </p:blipFill>
        <p:spPr>
          <a:xfrm>
            <a:off x="1566128" y="2684948"/>
            <a:ext cx="2125544" cy="2029345"/>
          </a:xfrm>
        </p:spPr>
      </p:pic>
      <p:pic>
        <p:nvPicPr>
          <p:cNvPr id="8" name="Content Placeholder 3" descr="images321.jpg"/>
          <p:cNvPicPr>
            <a:picLocks noChangeAspect="1"/>
          </p:cNvPicPr>
          <p:nvPr/>
        </p:nvPicPr>
        <p:blipFill>
          <a:blip r:embed="rId3"/>
          <a:stretch>
            <a:fillRect/>
          </a:stretch>
        </p:blipFill>
        <p:spPr>
          <a:xfrm>
            <a:off x="5246032" y="2849328"/>
            <a:ext cx="2766736" cy="1415484"/>
          </a:xfrm>
          <a:prstGeom prst="rect">
            <a:avLst/>
          </a:prstGeom>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4419600" cy="1143000"/>
          </a:xfrm>
        </p:spPr>
        <p:txBody>
          <a:bodyPr/>
          <a:lstStyle/>
          <a:p>
            <a:pPr algn="ctr"/>
            <a:r>
              <a:rPr lang="bn-BD" dirty="0" smtClean="0">
                <a:latin typeface="Nikosh" pitchFamily="2" charset="0"/>
                <a:cs typeface="Nikosh" pitchFamily="2" charset="0"/>
              </a:rPr>
              <a:t>  পাঠ পরিচিতি</a:t>
            </a:r>
            <a:endParaRPr lang="en-US" dirty="0">
              <a:latin typeface="Nikosh" pitchFamily="2" charset="0"/>
              <a:cs typeface="Nikosh" pitchFamily="2" charset="0"/>
            </a:endParaRPr>
          </a:p>
        </p:txBody>
      </p:sp>
      <p:sp>
        <p:nvSpPr>
          <p:cNvPr id="3" name="Content Placeholder 2"/>
          <p:cNvSpPr>
            <a:spLocks noGrp="1"/>
          </p:cNvSpPr>
          <p:nvPr>
            <p:ph idx="1"/>
          </p:nvPr>
        </p:nvSpPr>
        <p:spPr>
          <a:xfrm>
            <a:off x="1828800" y="1828800"/>
            <a:ext cx="5410200" cy="3048000"/>
          </a:xfrm>
        </p:spPr>
        <p:txBody>
          <a:bodyPr/>
          <a:lstStyle/>
          <a:p>
            <a:pPr algn="ctr">
              <a:buNone/>
            </a:pPr>
            <a:r>
              <a:rPr lang="bn-BD" sz="3600" dirty="0" smtClean="0">
                <a:latin typeface="Nikosh" pitchFamily="2" charset="0"/>
                <a:cs typeface="Nikosh" pitchFamily="2" charset="0"/>
              </a:rPr>
              <a:t>শ্রেনীঃ একাদশ/ দ্বাদশ রিভিশন </a:t>
            </a:r>
          </a:p>
          <a:p>
            <a:pPr algn="ctr">
              <a:buNone/>
            </a:pPr>
            <a:r>
              <a:rPr lang="bn-BD" sz="3600" dirty="0" smtClean="0">
                <a:latin typeface="Nikosh" pitchFamily="2" charset="0"/>
                <a:cs typeface="Nikosh" pitchFamily="2" charset="0"/>
              </a:rPr>
              <a:t>তথ্য ও যোগাযোগ প্রযুক্তি বিভাগ</a:t>
            </a:r>
          </a:p>
          <a:p>
            <a:pPr algn="ctr">
              <a:buNone/>
            </a:pPr>
            <a:r>
              <a:rPr lang="bn-BD" sz="3600" dirty="0" smtClean="0">
                <a:latin typeface="Nikosh" pitchFamily="2" charset="0"/>
                <a:cs typeface="Nikosh" pitchFamily="2" charset="0"/>
              </a:rPr>
              <a:t>সময়ঃ ৪৫ মিনিট                </a:t>
            </a:r>
          </a:p>
          <a:p>
            <a:pPr algn="ctr">
              <a:buNone/>
            </a:pPr>
            <a:r>
              <a:rPr lang="bn-BD" sz="3600" dirty="0" smtClean="0">
                <a:latin typeface="Nikosh" pitchFamily="2" charset="0"/>
                <a:cs typeface="Nikosh" pitchFamily="2" charset="0"/>
              </a:rPr>
              <a:t>তারিখঃ </a:t>
            </a:r>
            <a:r>
              <a:rPr lang="en-US" sz="3600" dirty="0" smtClean="0">
                <a:latin typeface="Nikosh" pitchFamily="2" charset="0"/>
                <a:cs typeface="Nikosh" pitchFamily="2" charset="0"/>
              </a:rPr>
              <a:t>১৬</a:t>
            </a:r>
            <a:r>
              <a:rPr lang="bn-BD" sz="3600" dirty="0" smtClean="0">
                <a:latin typeface="Nikosh" pitchFamily="2" charset="0"/>
                <a:cs typeface="Nikosh" pitchFamily="2" charset="0"/>
              </a:rPr>
              <a:t>/০</a:t>
            </a:r>
            <a:r>
              <a:rPr lang="en-US" sz="3600" dirty="0" smtClean="0">
                <a:latin typeface="Nikosh" pitchFamily="2" charset="0"/>
                <a:cs typeface="Nikosh" pitchFamily="2" charset="0"/>
              </a:rPr>
              <a:t>৫</a:t>
            </a:r>
            <a:r>
              <a:rPr lang="bn-BD" sz="3600" dirty="0" smtClean="0">
                <a:latin typeface="Nikosh" pitchFamily="2" charset="0"/>
                <a:cs typeface="Nikosh" pitchFamily="2" charset="0"/>
              </a:rPr>
              <a:t>/২০</a:t>
            </a:r>
            <a:r>
              <a:rPr lang="en-US" sz="3600" dirty="0" smtClean="0">
                <a:latin typeface="Nikosh" pitchFamily="2" charset="0"/>
                <a:cs typeface="Nikosh" pitchFamily="2" charset="0"/>
              </a:rPr>
              <a:t>২০</a:t>
            </a:r>
            <a:r>
              <a:rPr lang="bn-BD" dirty="0" smtClean="0">
                <a:latin typeface="Nikosh" pitchFamily="2" charset="0"/>
                <a:cs typeface="Nikosh" pitchFamily="2" charset="0"/>
              </a:rPr>
              <a:t>        </a:t>
            </a:r>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477000" cy="1143000"/>
          </a:xfrm>
        </p:spPr>
        <p:txBody>
          <a:bodyPr>
            <a:normAutofit/>
          </a:bodyPr>
          <a:lstStyle/>
          <a:p>
            <a:pPr algn="ctr"/>
            <a:r>
              <a:rPr lang="bn-BD" sz="3200" dirty="0" smtClean="0">
                <a:latin typeface="Nikosh" pitchFamily="2" charset="0"/>
                <a:cs typeface="Nikosh" pitchFamily="2" charset="0"/>
              </a:rPr>
              <a:t> </a:t>
            </a:r>
            <a:r>
              <a:rPr lang="bn-BD" sz="4000" dirty="0" smtClean="0">
                <a:latin typeface="Nikosh" pitchFamily="2" charset="0"/>
                <a:cs typeface="Nikosh" pitchFamily="2" charset="0"/>
              </a:rPr>
              <a:t>মুল শিরোনামঃ ডিজিটাল ডিভাইস </a:t>
            </a:r>
            <a:endParaRPr lang="en-US" sz="4000" dirty="0">
              <a:latin typeface="Nikosh" pitchFamily="2" charset="0"/>
              <a:cs typeface="Nikosh" pitchFamily="2" charset="0"/>
            </a:endParaRPr>
          </a:p>
        </p:txBody>
      </p:sp>
      <p:sp>
        <p:nvSpPr>
          <p:cNvPr id="3" name="Content Placeholder 2"/>
          <p:cNvSpPr>
            <a:spLocks noGrp="1"/>
          </p:cNvSpPr>
          <p:nvPr>
            <p:ph idx="1"/>
          </p:nvPr>
        </p:nvSpPr>
        <p:spPr>
          <a:xfrm>
            <a:off x="1524000" y="2057400"/>
            <a:ext cx="6858000" cy="2590800"/>
          </a:xfrm>
        </p:spPr>
        <p:txBody>
          <a:bodyPr>
            <a:normAutofit/>
          </a:bodyPr>
          <a:lstStyle/>
          <a:p>
            <a:pPr algn="ctr">
              <a:buNone/>
            </a:pPr>
            <a:r>
              <a:rPr lang="en-US" sz="4000" dirty="0">
                <a:latin typeface="Nikosh" pitchFamily="2" charset="0"/>
                <a:cs typeface="Nikosh" pitchFamily="2" charset="0"/>
              </a:rPr>
              <a:t>অ</a:t>
            </a:r>
            <a:r>
              <a:rPr lang="bn-BD" sz="4000" dirty="0" smtClean="0">
                <a:latin typeface="Nikosh" pitchFamily="2" charset="0"/>
                <a:cs typeface="Nikosh" pitchFamily="2" charset="0"/>
              </a:rPr>
              <a:t>ধ্যায়ঃ ৩য়  /২য় অংশ</a:t>
            </a:r>
          </a:p>
          <a:p>
            <a:pPr algn="ctr">
              <a:buNone/>
            </a:pPr>
            <a:r>
              <a:rPr lang="bn-BD" sz="4000" dirty="0" smtClean="0">
                <a:latin typeface="Nikosh" pitchFamily="2" charset="0"/>
                <a:cs typeface="Nikosh" pitchFamily="2" charset="0"/>
              </a:rPr>
              <a:t>আজকের পাঠ/পাঠ ঘোষনাঃ কাউন্টার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2" nodeType="clickEffect">
                                  <p:stCondLst>
                                    <p:cond delay="0"/>
                                  </p:stCondLst>
                                  <p:childTnLst>
                                    <p:animScale>
                                      <p:cBhvr>
                                        <p:cTn id="18"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err="1" smtClean="0">
                <a:solidFill>
                  <a:srgbClr val="04617B"/>
                </a:solidFill>
                <a:latin typeface="Nikosh" pitchFamily="2" charset="0"/>
                <a:cs typeface="Nikosh" pitchFamily="2" charset="0"/>
              </a:rPr>
              <a:t>এসো</a:t>
            </a:r>
            <a:r>
              <a:rPr lang="en-US" sz="4000" dirty="0" smtClean="0">
                <a:solidFill>
                  <a:srgbClr val="04617B"/>
                </a:solidFill>
                <a:latin typeface="Nikosh" pitchFamily="2" charset="0"/>
                <a:cs typeface="Nikosh" pitchFamily="2" charset="0"/>
              </a:rPr>
              <a:t> </a:t>
            </a:r>
            <a:r>
              <a:rPr lang="en-US" sz="4000" dirty="0" err="1" smtClean="0">
                <a:solidFill>
                  <a:srgbClr val="04617B"/>
                </a:solidFill>
                <a:latin typeface="Nikosh" pitchFamily="2" charset="0"/>
                <a:cs typeface="Nikosh" pitchFamily="2" charset="0"/>
              </a:rPr>
              <a:t>বন্ধুরা</a:t>
            </a:r>
            <a:r>
              <a:rPr lang="en-US" sz="4000" dirty="0" smtClean="0">
                <a:solidFill>
                  <a:srgbClr val="04617B"/>
                </a:solidFill>
                <a:latin typeface="Nikosh" pitchFamily="2" charset="0"/>
                <a:cs typeface="Nikosh" pitchFamily="2" charset="0"/>
              </a:rPr>
              <a:t> </a:t>
            </a:r>
            <a:r>
              <a:rPr lang="en-US" sz="4000" dirty="0" err="1" smtClean="0">
                <a:solidFill>
                  <a:srgbClr val="04617B"/>
                </a:solidFill>
                <a:latin typeface="Nikosh" pitchFamily="2" charset="0"/>
                <a:cs typeface="Nikosh" pitchFamily="2" charset="0"/>
              </a:rPr>
              <a:t>আমার</a:t>
            </a:r>
            <a:r>
              <a:rPr lang="en-US" sz="4000" dirty="0" smtClean="0">
                <a:solidFill>
                  <a:srgbClr val="04617B"/>
                </a:solidFill>
                <a:latin typeface="Nikosh" pitchFamily="2" charset="0"/>
                <a:cs typeface="Nikosh" pitchFamily="2" charset="0"/>
              </a:rPr>
              <a:t> </a:t>
            </a:r>
            <a:r>
              <a:rPr lang="en-US" sz="4000" dirty="0" err="1" smtClean="0">
                <a:solidFill>
                  <a:srgbClr val="04617B"/>
                </a:solidFill>
                <a:latin typeface="Nikosh" pitchFamily="2" charset="0"/>
                <a:cs typeface="Nikosh" pitchFamily="2" charset="0"/>
              </a:rPr>
              <a:t>একটি</a:t>
            </a:r>
            <a:r>
              <a:rPr lang="en-US" sz="4000" dirty="0" smtClean="0">
                <a:solidFill>
                  <a:srgbClr val="04617B"/>
                </a:solidFill>
                <a:latin typeface="Nikosh" pitchFamily="2" charset="0"/>
                <a:cs typeface="Nikosh" pitchFamily="2" charset="0"/>
              </a:rPr>
              <a:t> </a:t>
            </a:r>
            <a:r>
              <a:rPr lang="en-US" sz="4000" dirty="0" err="1" smtClean="0">
                <a:solidFill>
                  <a:srgbClr val="04617B"/>
                </a:solidFill>
                <a:latin typeface="Nikosh" pitchFamily="2" charset="0"/>
                <a:cs typeface="Nikosh" pitchFamily="2" charset="0"/>
              </a:rPr>
              <a:t>ভিডিও</a:t>
            </a:r>
            <a:r>
              <a:rPr lang="en-US" sz="4000" dirty="0" smtClean="0">
                <a:solidFill>
                  <a:srgbClr val="04617B"/>
                </a:solidFill>
                <a:latin typeface="Nikosh" pitchFamily="2" charset="0"/>
                <a:cs typeface="Nikosh" pitchFamily="2" charset="0"/>
              </a:rPr>
              <a:t> </a:t>
            </a:r>
            <a:r>
              <a:rPr lang="en-US" sz="4000" dirty="0" err="1" smtClean="0">
                <a:solidFill>
                  <a:srgbClr val="04617B"/>
                </a:solidFill>
                <a:latin typeface="Nikosh" pitchFamily="2" charset="0"/>
                <a:cs typeface="Nikosh" pitchFamily="2" charset="0"/>
              </a:rPr>
              <a:t>ক্লাস</a:t>
            </a:r>
            <a:r>
              <a:rPr lang="en-US" sz="4000" dirty="0" smtClean="0">
                <a:solidFill>
                  <a:srgbClr val="04617B"/>
                </a:solidFill>
                <a:latin typeface="Nikosh" pitchFamily="2" charset="0"/>
                <a:cs typeface="Nikosh" pitchFamily="2" charset="0"/>
              </a:rPr>
              <a:t> </a:t>
            </a:r>
            <a:r>
              <a:rPr lang="en-US" sz="4000" dirty="0" err="1" smtClean="0">
                <a:solidFill>
                  <a:srgbClr val="04617B"/>
                </a:solidFill>
                <a:latin typeface="Nikosh" pitchFamily="2" charset="0"/>
                <a:cs typeface="Nikosh" pitchFamily="2" charset="0"/>
              </a:rPr>
              <a:t>দেখি</a:t>
            </a:r>
            <a:r>
              <a:rPr lang="en-US" sz="4000" dirty="0" smtClean="0">
                <a:solidFill>
                  <a:srgbClr val="04617B"/>
                </a:solidFill>
                <a:latin typeface="Nikosh" pitchFamily="2" charset="0"/>
                <a:cs typeface="Nikosh" pitchFamily="2" charset="0"/>
              </a:rPr>
              <a:t> </a:t>
            </a:r>
            <a:endParaRPr lang="en-US" dirty="0"/>
          </a:p>
        </p:txBody>
      </p:sp>
      <p:sp>
        <p:nvSpPr>
          <p:cNvPr id="3" name="Content Placeholder 2"/>
          <p:cNvSpPr>
            <a:spLocks noGrp="1"/>
          </p:cNvSpPr>
          <p:nvPr>
            <p:ph idx="1"/>
          </p:nvPr>
        </p:nvSpPr>
        <p:spPr/>
        <p:txBody>
          <a:bodyPr/>
          <a:lstStyle/>
          <a:p>
            <a:pPr marL="0" indent="0">
              <a:buNone/>
            </a:pPr>
            <a:r>
              <a:rPr lang="en-US" sz="2800" dirty="0">
                <a:latin typeface="Calibri"/>
                <a:ea typeface="Calibri"/>
                <a:cs typeface="Vrinda"/>
              </a:rPr>
              <a:t>https://youtu.be/fF6cMFSuCVg</a:t>
            </a:r>
            <a:endParaRPr lang="en-US" dirty="0"/>
          </a:p>
        </p:txBody>
      </p:sp>
    </p:spTree>
    <p:extLst>
      <p:ext uri="{BB962C8B-B14F-4D97-AF65-F5344CB8AC3E}">
        <p14:creationId xmlns:p14="http://schemas.microsoft.com/office/powerpoint/2010/main" val="2542991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6629400" cy="1143000"/>
          </a:xfrm>
        </p:spPr>
        <p:txBody>
          <a:bodyPr/>
          <a:lstStyle/>
          <a:p>
            <a:pPr algn="ctr"/>
            <a:r>
              <a:rPr lang="bn-BD" dirty="0" smtClean="0">
                <a:latin typeface="Nikosh" pitchFamily="2" charset="0"/>
                <a:cs typeface="Nikosh" pitchFamily="2" charset="0"/>
              </a:rPr>
              <a:t>  নিচের ছবি গুলি লক্ষ্য করি </a:t>
            </a:r>
            <a:endParaRPr lang="en-US" dirty="0">
              <a:latin typeface="Nikosh" pitchFamily="2" charset="0"/>
              <a:cs typeface="Nikosh" pitchFamily="2" charset="0"/>
            </a:endParaRPr>
          </a:p>
        </p:txBody>
      </p:sp>
      <p:pic>
        <p:nvPicPr>
          <p:cNvPr id="7" name="Content Placeholder 3" descr="images41.jpg"/>
          <p:cNvPicPr>
            <a:picLocks noGrp="1" noChangeAspect="1"/>
          </p:cNvPicPr>
          <p:nvPr>
            <p:ph idx="1"/>
          </p:nvPr>
        </p:nvPicPr>
        <p:blipFill>
          <a:blip r:embed="rId2"/>
          <a:stretch>
            <a:fillRect/>
          </a:stretch>
        </p:blipFill>
        <p:spPr>
          <a:xfrm>
            <a:off x="1028205" y="3177248"/>
            <a:ext cx="7087590" cy="1905266"/>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0"/>
            <a:ext cx="5257800" cy="1143000"/>
          </a:xfrm>
        </p:spPr>
        <p:txBody>
          <a:bodyPr/>
          <a:lstStyle/>
          <a:p>
            <a:pPr algn="ctr"/>
            <a:r>
              <a:rPr lang="en-US" dirty="0" err="1" smtClean="0">
                <a:latin typeface="Nikosh" pitchFamily="2" charset="0"/>
                <a:cs typeface="Nikosh" pitchFamily="2" charset="0"/>
              </a:rPr>
              <a:t>প্রারম্ভিক</a:t>
            </a:r>
            <a:r>
              <a:rPr lang="en-US" dirty="0" smtClean="0">
                <a:latin typeface="Nikosh" pitchFamily="2" charset="0"/>
                <a:cs typeface="Nikosh" pitchFamily="2" charset="0"/>
              </a:rPr>
              <a:t> </a:t>
            </a:r>
            <a:r>
              <a:rPr lang="en-US" dirty="0" err="1" smtClean="0">
                <a:latin typeface="Nikosh" pitchFamily="2" charset="0"/>
                <a:cs typeface="Nikosh" pitchFamily="2" charset="0"/>
              </a:rPr>
              <a:t>বক্তব্য</a:t>
            </a:r>
            <a:endParaRPr lang="en-US" dirty="0">
              <a:latin typeface="Nikosh" pitchFamily="2" charset="0"/>
              <a:cs typeface="Nikosh" pitchFamily="2" charset="0"/>
            </a:endParaRPr>
          </a:p>
        </p:txBody>
      </p:sp>
      <p:sp>
        <p:nvSpPr>
          <p:cNvPr id="3" name="Content Placeholder 2"/>
          <p:cNvSpPr>
            <a:spLocks noGrp="1"/>
          </p:cNvSpPr>
          <p:nvPr>
            <p:ph idx="1"/>
          </p:nvPr>
        </p:nvSpPr>
        <p:spPr>
          <a:xfrm>
            <a:off x="685800" y="2514600"/>
            <a:ext cx="8001000" cy="2026920"/>
          </a:xfrm>
        </p:spPr>
        <p:txBody>
          <a:bodyPr>
            <a:normAutofit/>
          </a:bodyPr>
          <a:lstStyle/>
          <a:p>
            <a:pPr algn="ctr">
              <a:buNone/>
            </a:pPr>
            <a:r>
              <a:rPr lang="bn-BD" sz="4400" dirty="0">
                <a:latin typeface="Nikosh" pitchFamily="2" charset="0"/>
                <a:cs typeface="Nikosh" pitchFamily="2" charset="0"/>
              </a:rPr>
              <a:t>কাউন্টার</a:t>
            </a:r>
            <a:endParaRPr lang="en-US" sz="4400" dirty="0" smtClean="0">
              <a:latin typeface="Nikosh" pitchFamily="2" charset="0"/>
              <a:cs typeface="Nikosh" pitchFamily="2" charset="0"/>
            </a:endParaRPr>
          </a:p>
          <a:p>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704088"/>
            <a:ext cx="2819400" cy="1143000"/>
          </a:xfrm>
        </p:spPr>
        <p:txBody>
          <a:bodyPr/>
          <a:lstStyle/>
          <a:p>
            <a:pPr algn="ctr"/>
            <a:r>
              <a:rPr lang="bn-BD" dirty="0" smtClean="0">
                <a:latin typeface="Nikosh" pitchFamily="2" charset="0"/>
                <a:cs typeface="Nikosh" pitchFamily="2" charset="0"/>
              </a:rPr>
              <a:t> শিখন ফল </a:t>
            </a:r>
            <a:endParaRPr lang="en-US" dirty="0">
              <a:latin typeface="Nikosh" pitchFamily="2" charset="0"/>
              <a:cs typeface="Nikosh" pitchFamily="2" charset="0"/>
            </a:endParaRPr>
          </a:p>
        </p:txBody>
      </p:sp>
      <p:sp>
        <p:nvSpPr>
          <p:cNvPr id="3" name="Content Placeholder 2"/>
          <p:cNvSpPr>
            <a:spLocks noGrp="1"/>
          </p:cNvSpPr>
          <p:nvPr>
            <p:ph idx="1"/>
          </p:nvPr>
        </p:nvSpPr>
        <p:spPr>
          <a:xfrm>
            <a:off x="0" y="2514600"/>
            <a:ext cx="9144000" cy="2590800"/>
          </a:xfrm>
        </p:spPr>
        <p:txBody>
          <a:bodyPr>
            <a:normAutofit/>
          </a:bodyPr>
          <a:lstStyle/>
          <a:p>
            <a:pPr>
              <a:buNone/>
            </a:pPr>
            <a:r>
              <a:rPr lang="bn-BD" sz="3200" dirty="0" smtClean="0">
                <a:latin typeface="Nikosh" pitchFamily="2" charset="0"/>
                <a:cs typeface="Nikosh" pitchFamily="2" charset="0"/>
              </a:rPr>
              <a:t>১।  কাউন্টার  কি তা বলতে  পারবে।       </a:t>
            </a:r>
          </a:p>
          <a:p>
            <a:pPr>
              <a:buNone/>
            </a:pPr>
            <a:r>
              <a:rPr lang="bn-BD" sz="3200" dirty="0" smtClean="0">
                <a:latin typeface="Nikosh" pitchFamily="2" charset="0"/>
                <a:cs typeface="Nikosh" pitchFamily="2" charset="0"/>
              </a:rPr>
              <a:t>২। কাউন্টারের মোড নাম্বার বা মডিউলাস কি তা  ব্যাখ্যা করতে  পারবে ।   </a:t>
            </a:r>
          </a:p>
          <a:p>
            <a:pPr>
              <a:buNone/>
            </a:pPr>
            <a:r>
              <a:rPr lang="bn-BD" sz="3200" dirty="0" smtClean="0">
                <a:latin typeface="Nikosh" pitchFamily="2" charset="0"/>
                <a:cs typeface="Nikosh" pitchFamily="2" charset="0"/>
              </a:rPr>
              <a:t>৩। কাউন্টারের  প্রকারভেদ ও  গঠন প্রনালী বর্ণনা  করতে পারবে কি।   </a:t>
            </a:r>
          </a:p>
          <a:p>
            <a:pPr>
              <a:buNone/>
            </a:pPr>
            <a:endParaRPr lang="en-US" sz="2400" dirty="0" smtClean="0">
              <a:latin typeface="Nikosh" pitchFamily="2" charset="0"/>
              <a:cs typeface="Nikosh" pitchFamily="2" charset="0"/>
            </a:endParaRPr>
          </a:p>
          <a:p>
            <a:endParaRPr lang="en-US" dirty="0"/>
          </a:p>
        </p:txBody>
      </p:sp>
    </p:spTree>
    <p:extLst>
      <p:ext uri="{BB962C8B-B14F-4D97-AF65-F5344CB8AC3E}">
        <p14:creationId xmlns:p14="http://schemas.microsoft.com/office/powerpoint/2010/main" val="1238314973"/>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1" nodeType="clickEffect">
                                  <p:stCondLst>
                                    <p:cond delay="0"/>
                                  </p:stCondLst>
                                  <p:childTnLst>
                                    <p:animEffect transition="out" filter="box(in)">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2"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6400800" cy="1143000"/>
          </a:xfrm>
        </p:spPr>
        <p:txBody>
          <a:bodyPr/>
          <a:lstStyle/>
          <a:p>
            <a:pPr algn="ctr"/>
            <a:r>
              <a:rPr lang="bn-BD" dirty="0" smtClean="0">
                <a:latin typeface="Nikosh" pitchFamily="2" charset="0"/>
                <a:cs typeface="Nikosh" pitchFamily="2" charset="0"/>
              </a:rPr>
              <a:t> </a:t>
            </a:r>
            <a:r>
              <a:rPr lang="bn-BD" sz="4000" dirty="0" smtClean="0">
                <a:latin typeface="Nikosh" pitchFamily="2" charset="0"/>
                <a:cs typeface="Nikosh" pitchFamily="2" charset="0"/>
              </a:rPr>
              <a:t>শিখন ফলের আলোকে প্রশ্ন  </a:t>
            </a:r>
            <a:endParaRPr lang="en-US" sz="4000" dirty="0"/>
          </a:p>
        </p:txBody>
      </p:sp>
      <p:sp>
        <p:nvSpPr>
          <p:cNvPr id="3" name="Content Placeholder 2"/>
          <p:cNvSpPr>
            <a:spLocks noGrp="1"/>
          </p:cNvSpPr>
          <p:nvPr>
            <p:ph idx="1"/>
          </p:nvPr>
        </p:nvSpPr>
        <p:spPr>
          <a:xfrm>
            <a:off x="76200" y="2057400"/>
            <a:ext cx="9067800" cy="2514600"/>
          </a:xfrm>
        </p:spPr>
        <p:txBody>
          <a:bodyPr>
            <a:normAutofit/>
          </a:bodyPr>
          <a:lstStyle/>
          <a:p>
            <a:pPr>
              <a:buNone/>
            </a:pPr>
            <a:r>
              <a:rPr lang="bn-BD" sz="3600" dirty="0" smtClean="0">
                <a:latin typeface="Nikosh" pitchFamily="2" charset="0"/>
                <a:cs typeface="Nikosh" pitchFamily="2" charset="0"/>
              </a:rPr>
              <a:t>১।  কাউন্টার  কি?       </a:t>
            </a:r>
          </a:p>
          <a:p>
            <a:pPr>
              <a:buNone/>
            </a:pPr>
            <a:r>
              <a:rPr lang="bn-BD" sz="3600" dirty="0" smtClean="0">
                <a:latin typeface="Nikosh" pitchFamily="2" charset="0"/>
                <a:cs typeface="Nikosh" pitchFamily="2" charset="0"/>
              </a:rPr>
              <a:t>২। কাউন্টারের মোড নাম্বার বা মডিউলাস ব্যাখ্যা কর?    </a:t>
            </a:r>
          </a:p>
          <a:p>
            <a:pPr>
              <a:buNone/>
            </a:pPr>
            <a:r>
              <a:rPr lang="bn-BD" sz="3600" dirty="0" smtClean="0">
                <a:latin typeface="Nikosh" pitchFamily="2" charset="0"/>
                <a:cs typeface="Nikosh" pitchFamily="2" charset="0"/>
              </a:rPr>
              <a:t>৩। কাউন্টারের  প্রকারভেদ ও  গঠন প্রনালী বর্ণনা  কর?    </a:t>
            </a:r>
          </a:p>
          <a:p>
            <a:pPr>
              <a:buNone/>
            </a:pPr>
            <a:endParaRPr lang="en-US" sz="2800"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2" nodeType="clickEffect">
                                  <p:stCondLst>
                                    <p:cond delay="0"/>
                                  </p:stCondLst>
                                  <p:childTnLst>
                                    <p:animRot by="21600000">
                                      <p:cBhvr>
                                        <p:cTn id="18"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89</TotalTime>
  <Words>1029</Words>
  <Application>Microsoft Office PowerPoint</Application>
  <PresentationFormat>On-screen Show (4:3)</PresentationFormat>
  <Paragraphs>118</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Theme1</vt:lpstr>
      <vt:lpstr>Equation</vt:lpstr>
      <vt:lpstr>  শুভেচ্ছা/ স্বাগতম</vt:lpstr>
      <vt:lpstr>শিক্ষক পরিচিতি</vt:lpstr>
      <vt:lpstr>  পাঠ পরিচিতি</vt:lpstr>
      <vt:lpstr> মুল শিরোনামঃ ডিজিটাল ডিভাইস </vt:lpstr>
      <vt:lpstr>এসো বন্ধুরা আমার একটি ভিডিও ক্লাস দেখি </vt:lpstr>
      <vt:lpstr>  নিচের ছবি গুলি লক্ষ্য করি </vt:lpstr>
      <vt:lpstr>প্রারম্ভিক বক্তব্য</vt:lpstr>
      <vt:lpstr> শিখন ফল </vt:lpstr>
      <vt:lpstr> শিখন ফলের আলোকে প্রশ্ন  </vt:lpstr>
      <vt:lpstr>একক কাজ</vt:lpstr>
      <vt:lpstr>একক কাজের প্রশ্ন</vt:lpstr>
      <vt:lpstr>একক কাজের সমাধান</vt:lpstr>
      <vt:lpstr>জোড়ায় কাজ</vt:lpstr>
      <vt:lpstr>জোড়ায় কাজের প্রশ্ন</vt:lpstr>
      <vt:lpstr>জোড়ায় কাজের সমাধান</vt:lpstr>
      <vt:lpstr>জোড়ায় কাজের সমাধান</vt:lpstr>
      <vt:lpstr>দলীয় কাজ</vt:lpstr>
      <vt:lpstr>দলীয় কাজের প্রশ্ন </vt:lpstr>
      <vt:lpstr>দলীয় কাজের সমাধান </vt:lpstr>
      <vt:lpstr>  দলীয় কাজের সমাধান </vt:lpstr>
      <vt:lpstr>মুল্যায়ন</vt:lpstr>
      <vt:lpstr>জ্ঞান মুলক,অনুধাবন মুলক, প্রয়োগ মুলক প্রশ্ন  </vt:lpstr>
      <vt:lpstr>বহুপদী সমাপ্তি সুচক/অভিন্ন তথ্যভিত্তিক বহুনির্বাচনী প্রশ্ন</vt:lpstr>
      <vt:lpstr>বহুপদী সমাপ্তি সুচক/অভিন্ন তথ্যভিত্তিক বহুনির্বাচনী প্রশ্ন</vt:lpstr>
      <vt:lpstr>সমাধান</vt:lpstr>
      <vt:lpstr>বাড়ির কাজ</vt:lpstr>
      <vt:lpstr> ধন্যবাদ</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শুভেচ্ছা / স্বাগতম</dc:title>
  <dc:creator>USER</dc:creator>
  <cp:lastModifiedBy>Windows User</cp:lastModifiedBy>
  <cp:revision>43</cp:revision>
  <dcterms:created xsi:type="dcterms:W3CDTF">2006-08-16T00:00:00Z</dcterms:created>
  <dcterms:modified xsi:type="dcterms:W3CDTF">2020-08-27T10:42:03Z</dcterms:modified>
</cp:coreProperties>
</file>