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5"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41B8A7-F2E0-4081-9572-E98E1049C149}"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305196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1B8A7-F2E0-4081-9572-E98E1049C149}"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320461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1B8A7-F2E0-4081-9572-E98E1049C149}"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282663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1B8A7-F2E0-4081-9572-E98E1049C149}"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350132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41B8A7-F2E0-4081-9572-E98E1049C149}"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332058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41B8A7-F2E0-4081-9572-E98E1049C149}"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394260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41B8A7-F2E0-4081-9572-E98E1049C149}" type="datetimeFigureOut">
              <a:rPr lang="en-US" smtClean="0"/>
              <a:t>8/28/2020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104509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41B8A7-F2E0-4081-9572-E98E1049C149}" type="datetimeFigureOut">
              <a:rPr lang="en-US" smtClean="0"/>
              <a:t>8/28/2020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307020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1B8A7-F2E0-4081-9572-E98E1049C149}" type="datetimeFigureOut">
              <a:rPr lang="en-US" smtClean="0"/>
              <a:t>8/28/2020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68222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1B8A7-F2E0-4081-9572-E98E1049C149}"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65735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1B8A7-F2E0-4081-9572-E98E1049C149}"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1024-7483-4949-A795-D3E7CE4D991C}" type="slidenum">
              <a:rPr lang="en-US" smtClean="0"/>
              <a:t>‹#›</a:t>
            </a:fld>
            <a:endParaRPr lang="en-US"/>
          </a:p>
        </p:txBody>
      </p:sp>
    </p:spTree>
    <p:extLst>
      <p:ext uri="{BB962C8B-B14F-4D97-AF65-F5344CB8AC3E}">
        <p14:creationId xmlns:p14="http://schemas.microsoft.com/office/powerpoint/2010/main" val="2417550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1B8A7-F2E0-4081-9572-E98E1049C149}" type="datetimeFigureOut">
              <a:rPr lang="en-US" smtClean="0"/>
              <a:t>8/28/2020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11024-7483-4949-A795-D3E7CE4D991C}" type="slidenum">
              <a:rPr lang="en-US" smtClean="0"/>
              <a:t>‹#›</a:t>
            </a:fld>
            <a:endParaRPr lang="en-US"/>
          </a:p>
        </p:txBody>
      </p:sp>
    </p:spTree>
    <p:extLst>
      <p:ext uri="{BB962C8B-B14F-4D97-AF65-F5344CB8AC3E}">
        <p14:creationId xmlns:p14="http://schemas.microsoft.com/office/powerpoint/2010/main" val="2804054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2328" cy="6858000"/>
          </a:xfrm>
          <a:prstGeom prst="rect">
            <a:avLst/>
          </a:prstGeom>
        </p:spPr>
      </p:pic>
      <p:sp>
        <p:nvSpPr>
          <p:cNvPr id="5" name="TextBox 4"/>
          <p:cNvSpPr txBox="1"/>
          <p:nvPr/>
        </p:nvSpPr>
        <p:spPr>
          <a:xfrm>
            <a:off x="1490064" y="533400"/>
            <a:ext cx="6172200" cy="3154710"/>
          </a:xfrm>
          <a:prstGeom prst="rect">
            <a:avLst/>
          </a:prstGeom>
          <a:noFill/>
        </p:spPr>
        <p:txBody>
          <a:bodyPr wrap="square" rtlCol="0">
            <a:spAutoFit/>
          </a:bodyPr>
          <a:lstStyle/>
          <a:p>
            <a:r>
              <a:rPr lang="en-US" sz="19900" dirty="0" err="1" smtClean="0">
                <a:latin typeface="NikoshBAN" pitchFamily="2" charset="0"/>
                <a:cs typeface="NikoshBAN" pitchFamily="2" charset="0"/>
              </a:rPr>
              <a:t>স্বাগতম</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58856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 name="TextBox 4"/>
          <p:cNvSpPr txBox="1"/>
          <p:nvPr/>
        </p:nvSpPr>
        <p:spPr>
          <a:xfrm>
            <a:off x="457200" y="762000"/>
            <a:ext cx="8382000" cy="5262979"/>
          </a:xfrm>
          <a:prstGeom prst="rect">
            <a:avLst/>
          </a:prstGeom>
          <a:noFill/>
        </p:spPr>
        <p:txBody>
          <a:bodyPr wrap="square" rtlCol="0">
            <a:spAutoFit/>
          </a:bodyPr>
          <a:lstStyle/>
          <a:p>
            <a:pPr algn="just"/>
            <a:r>
              <a:rPr lang="bn-IN" sz="4800" b="1" u="sng" dirty="0" smtClean="0">
                <a:solidFill>
                  <a:srgbClr val="00B050"/>
                </a:solidFill>
                <a:latin typeface="NikoshBAN" pitchFamily="2" charset="0"/>
                <a:cs typeface="NikoshBAN" pitchFamily="2" charset="0"/>
              </a:rPr>
              <a:t>প্রতিকারঃ</a:t>
            </a:r>
            <a:r>
              <a:rPr lang="bn-IN" sz="4800" dirty="0" smtClean="0">
                <a:latin typeface="NikoshBAN" pitchFamily="2" charset="0"/>
                <a:cs typeface="NikoshBAN" pitchFamily="2" charset="0"/>
              </a:rPr>
              <a:t> </a:t>
            </a:r>
            <a:r>
              <a:rPr lang="bn-IN" sz="4800" dirty="0" smtClean="0">
                <a:solidFill>
                  <a:schemeClr val="accent6">
                    <a:lumMod val="50000"/>
                  </a:schemeClr>
                </a:solidFill>
                <a:latin typeface="NikoshBAN" pitchFamily="2" charset="0"/>
                <a:cs typeface="NikoshBAN" pitchFamily="2" charset="0"/>
              </a:rPr>
              <a:t>এই ত্রুটি দূর করার জন্য  এমন একটি আবতল লেন্সের চশমা ব্যভার করতে হবে, যার ফোকাস দূরত্ব হ্রস্বদৃষ্টির দীর্ঘতম দূরত্বের সমান। চশমার এই লেন্সের অপসারী ক্রিয়া চোখের উত্তল লেন্সের অভিসারী ক্রিয়ার বিপরীত কাজেই ফোকাস দূরত্ব বেড়ে যাবে বলে প্রতিবিম্ব আরো পিছনে তৈরী হবে।  </a:t>
            </a:r>
            <a:endParaRPr lang="en-US" sz="4800" dirty="0">
              <a:solidFill>
                <a:schemeClr val="accent6">
                  <a:lumMod val="50000"/>
                </a:schemeClr>
              </a:solidFill>
              <a:latin typeface="NikoshBAN" pitchFamily="2" charset="0"/>
              <a:cs typeface="NikoshBAN" pitchFamily="2" charset="0"/>
            </a:endParaRPr>
          </a:p>
        </p:txBody>
      </p:sp>
    </p:spTree>
    <p:extLst>
      <p:ext uri="{BB962C8B-B14F-4D97-AF65-F5344CB8AC3E}">
        <p14:creationId xmlns:p14="http://schemas.microsoft.com/office/powerpoint/2010/main" val="411777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57200"/>
            <a:ext cx="8077200" cy="6019800"/>
          </a:xfrm>
          <a:prstGeom prst="rect">
            <a:avLst/>
          </a:prstGeom>
        </p:spPr>
      </p:pic>
    </p:spTree>
    <p:extLst>
      <p:ext uri="{BB962C8B-B14F-4D97-AF65-F5344CB8AC3E}">
        <p14:creationId xmlns:p14="http://schemas.microsoft.com/office/powerpoint/2010/main" val="220512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TextBox 3"/>
          <p:cNvSpPr txBox="1"/>
          <p:nvPr/>
        </p:nvSpPr>
        <p:spPr>
          <a:xfrm>
            <a:off x="374073" y="762000"/>
            <a:ext cx="8382000" cy="5262979"/>
          </a:xfrm>
          <a:prstGeom prst="rect">
            <a:avLst/>
          </a:prstGeom>
          <a:noFill/>
        </p:spPr>
        <p:txBody>
          <a:bodyPr wrap="square" rtlCol="0">
            <a:spAutoFit/>
          </a:bodyPr>
          <a:lstStyle/>
          <a:p>
            <a:pPr algn="just"/>
            <a:r>
              <a:rPr lang="bn-IN" sz="4800" dirty="0" smtClean="0">
                <a:latin typeface="NikoshBAN" pitchFamily="2" charset="0"/>
                <a:cs typeface="NikoshBAN" pitchFamily="2" charset="0"/>
              </a:rPr>
              <a:t>অর্থাৎ অসীম দূরত্বের বস্তু থেকে আসা সমান্তরাল আলোক রশ্মি চশমার অবতল লেন্সের মধ্য দিয়ে চোখে পড়ার সময় প্রয়োজনমতো অপসারিত হয়। এই অপসারিত রশ্মি গুলো চোখের লেন্সে প্রতিসরিত হয়ে ঠিক রেটিনা বা অক্ষিপটের ওপর স্পষ্ট প্রতিবিম্ব তৈরি করে</a:t>
            </a:r>
            <a:r>
              <a:rPr lang="bn-IN"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Tree>
    <p:extLst>
      <p:ext uri="{BB962C8B-B14F-4D97-AF65-F5344CB8AC3E}">
        <p14:creationId xmlns:p14="http://schemas.microsoft.com/office/powerpoint/2010/main" val="218336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2350" y="374073"/>
            <a:ext cx="1866900" cy="923330"/>
          </a:xfrm>
          <a:prstGeom prst="rect">
            <a:avLst/>
          </a:prstGeom>
          <a:noFill/>
        </p:spPr>
        <p:txBody>
          <a:bodyPr wrap="square" rtlCol="0">
            <a:spAutoFit/>
          </a:bodyPr>
          <a:lstStyle/>
          <a:p>
            <a:r>
              <a:rPr lang="en-US" sz="5400" dirty="0" err="1" smtClean="0">
                <a:solidFill>
                  <a:srgbClr val="00B050"/>
                </a:solidFill>
                <a:latin typeface="NikoshBAN" pitchFamily="2" charset="0"/>
                <a:cs typeface="NikoshBAN" pitchFamily="2" charset="0"/>
              </a:rPr>
              <a:t>মূল্যায়ন</a:t>
            </a:r>
            <a:r>
              <a:rPr lang="en-US" sz="5400" dirty="0" smtClean="0">
                <a:solidFill>
                  <a:srgbClr val="00B050"/>
                </a:solidFill>
                <a:latin typeface="NikoshBAN" pitchFamily="2" charset="0"/>
                <a:cs typeface="NikoshBAN" pitchFamily="2" charset="0"/>
              </a:rPr>
              <a:t> </a:t>
            </a:r>
            <a:endParaRPr lang="en-US" sz="5400" dirty="0">
              <a:solidFill>
                <a:srgbClr val="00B050"/>
              </a:solidFill>
              <a:latin typeface="NikoshBAN" pitchFamily="2" charset="0"/>
              <a:cs typeface="NikoshBAN" pitchFamily="2" charset="0"/>
            </a:endParaRPr>
          </a:p>
        </p:txBody>
      </p:sp>
      <p:sp>
        <p:nvSpPr>
          <p:cNvPr id="3" name="TextBox 2"/>
          <p:cNvSpPr txBox="1"/>
          <p:nvPr/>
        </p:nvSpPr>
        <p:spPr>
          <a:xfrm>
            <a:off x="1371600" y="1297403"/>
            <a:ext cx="6400800" cy="769441"/>
          </a:xfrm>
          <a:prstGeom prst="rect">
            <a:avLst/>
          </a:prstGeom>
          <a:noFill/>
        </p:spPr>
        <p:txBody>
          <a:bodyPr wrap="square" rtlCol="0">
            <a:spAutoFit/>
          </a:bodyPr>
          <a:lstStyle/>
          <a:p>
            <a:pPr algn="ctr"/>
            <a:r>
              <a:rPr lang="en-US" sz="4400" dirty="0" smtClean="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হ্রস্বদৃষ্টির</a:t>
            </a:r>
            <a:r>
              <a:rPr lang="en-US" sz="4400" dirty="0" smtClean="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কারণ</a:t>
            </a:r>
            <a:r>
              <a:rPr lang="en-US" sz="4400" dirty="0" smtClean="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গুলো</a:t>
            </a:r>
            <a:r>
              <a:rPr lang="en-US" sz="4400" dirty="0" smtClean="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কি</a:t>
            </a:r>
            <a:r>
              <a:rPr lang="en-US" sz="4400" dirty="0" smtClean="0">
                <a:solidFill>
                  <a:srgbClr val="FF0000"/>
                </a:solidFill>
                <a:latin typeface="NikoshBAN" pitchFamily="2" charset="0"/>
                <a:cs typeface="NikoshBAN" pitchFamily="2" charset="0"/>
              </a:rPr>
              <a:t> </a:t>
            </a:r>
            <a:r>
              <a:rPr lang="en-US" sz="4400" dirty="0" err="1" smtClean="0">
                <a:solidFill>
                  <a:srgbClr val="FF0000"/>
                </a:solidFill>
                <a:latin typeface="NikoshBAN" pitchFamily="2" charset="0"/>
                <a:cs typeface="NikoshBAN" pitchFamily="2" charset="0"/>
              </a:rPr>
              <a:t>কি</a:t>
            </a:r>
            <a:r>
              <a:rPr lang="en-US" sz="4400" dirty="0" smtClean="0">
                <a:solidFill>
                  <a:srgbClr val="FF0000"/>
                </a:solidFill>
                <a:latin typeface="NikoshBAN" pitchFamily="2" charset="0"/>
                <a:cs typeface="NikoshBAN" pitchFamily="2" charset="0"/>
              </a:rPr>
              <a:t>? </a:t>
            </a:r>
            <a:endParaRPr lang="en-US" sz="4400" dirty="0">
              <a:solidFill>
                <a:srgbClr val="FF0000"/>
              </a:solidFill>
              <a:latin typeface="NikoshBAN" pitchFamily="2" charset="0"/>
              <a:cs typeface="NikoshBAN" pitchFamily="2" charset="0"/>
            </a:endParaRPr>
          </a:p>
        </p:txBody>
      </p:sp>
      <p:sp>
        <p:nvSpPr>
          <p:cNvPr id="5" name="TextBox 4"/>
          <p:cNvSpPr txBox="1"/>
          <p:nvPr/>
        </p:nvSpPr>
        <p:spPr>
          <a:xfrm>
            <a:off x="554182" y="2390423"/>
            <a:ext cx="8077200" cy="4062651"/>
          </a:xfrm>
          <a:prstGeom prst="rect">
            <a:avLst/>
          </a:prstGeom>
          <a:noFill/>
        </p:spPr>
        <p:txBody>
          <a:bodyPr wrap="square" rtlCol="0">
            <a:spAutoFit/>
          </a:bodyPr>
          <a:lstStyle/>
          <a:p>
            <a:pPr algn="just"/>
            <a:r>
              <a:rPr lang="bn-IN" sz="4800" dirty="0" smtClean="0">
                <a:solidFill>
                  <a:srgbClr val="C00000"/>
                </a:solidFill>
                <a:latin typeface="NikoshBAN" pitchFamily="2" charset="0"/>
                <a:cs typeface="NikoshBAN" pitchFamily="2" charset="0"/>
              </a:rPr>
              <a:t>** </a:t>
            </a:r>
            <a:r>
              <a:rPr lang="en-US" sz="4800" dirty="0" err="1" smtClean="0">
                <a:solidFill>
                  <a:srgbClr val="C00000"/>
                </a:solidFill>
                <a:latin typeface="NikoshBAN" pitchFamily="2" charset="0"/>
                <a:cs typeface="NikoshBAN" pitchFamily="2" charset="0"/>
              </a:rPr>
              <a:t>হ্রস্বদৃষ্টির</a:t>
            </a:r>
            <a:r>
              <a:rPr lang="en-US" sz="4800" dirty="0" smtClean="0">
                <a:solidFill>
                  <a:srgbClr val="C00000"/>
                </a:solidFill>
                <a:latin typeface="NikoshBAN" pitchFamily="2" charset="0"/>
                <a:cs typeface="NikoshBAN" pitchFamily="2" charset="0"/>
              </a:rPr>
              <a:t> </a:t>
            </a:r>
            <a:r>
              <a:rPr lang="en-US" sz="4800" dirty="0" err="1" smtClean="0">
                <a:solidFill>
                  <a:srgbClr val="C00000"/>
                </a:solidFill>
                <a:latin typeface="NikoshBAN" pitchFamily="2" charset="0"/>
                <a:cs typeface="NikoshBAN" pitchFamily="2" charset="0"/>
              </a:rPr>
              <a:t>কারণ</a:t>
            </a:r>
            <a:r>
              <a:rPr lang="en-US" sz="4800" dirty="0" smtClean="0">
                <a:solidFill>
                  <a:srgbClr val="C00000"/>
                </a:solidFill>
                <a:latin typeface="NikoshBAN" pitchFamily="2" charset="0"/>
                <a:cs typeface="NikoshBAN" pitchFamily="2" charset="0"/>
              </a:rPr>
              <a:t> </a:t>
            </a:r>
            <a:r>
              <a:rPr lang="en-US" sz="4800" dirty="0" err="1" smtClean="0">
                <a:solidFill>
                  <a:srgbClr val="C00000"/>
                </a:solidFill>
                <a:latin typeface="NikoshBAN" pitchFamily="2" charset="0"/>
                <a:cs typeface="NikoshBAN" pitchFamily="2" charset="0"/>
              </a:rPr>
              <a:t>দুইটি</a:t>
            </a:r>
            <a:r>
              <a:rPr lang="en-US" sz="4800" dirty="0" smtClean="0">
                <a:solidFill>
                  <a:srgbClr val="C00000"/>
                </a:solidFill>
                <a:latin typeface="NikoshBAN" pitchFamily="2" charset="0"/>
                <a:cs typeface="NikoshBAN" pitchFamily="2" charset="0"/>
              </a:rPr>
              <a:t>- </a:t>
            </a:r>
          </a:p>
          <a:p>
            <a:pPr algn="just"/>
            <a:r>
              <a:rPr lang="bn-IN" sz="4800" dirty="0" smtClean="0">
                <a:solidFill>
                  <a:srgbClr val="C00000"/>
                </a:solidFill>
                <a:latin typeface="NikoshBAN" pitchFamily="2" charset="0"/>
                <a:cs typeface="NikoshBAN" pitchFamily="2" charset="0"/>
              </a:rPr>
              <a:t>০১</a:t>
            </a:r>
            <a:r>
              <a:rPr lang="bn-IN" sz="4800" dirty="0">
                <a:solidFill>
                  <a:srgbClr val="C00000"/>
                </a:solidFill>
                <a:latin typeface="NikoshBAN" pitchFamily="2" charset="0"/>
                <a:cs typeface="NikoshBAN" pitchFamily="2" charset="0"/>
              </a:rPr>
              <a:t>। চোখের লেন্সের অভিসারী শক্তি বৃদ্ধি পেলে এবং ফোকাস দূরত্ব কমে গেলে। </a:t>
            </a:r>
            <a:r>
              <a:rPr lang="en-US" sz="4800" dirty="0">
                <a:solidFill>
                  <a:srgbClr val="C00000"/>
                </a:solidFill>
                <a:latin typeface="NikoshBAN" pitchFamily="2" charset="0"/>
                <a:cs typeface="NikoshBAN" pitchFamily="2" charset="0"/>
              </a:rPr>
              <a:t> </a:t>
            </a:r>
            <a:endParaRPr lang="bn-IN" sz="4800" dirty="0">
              <a:solidFill>
                <a:srgbClr val="C00000"/>
              </a:solidFill>
              <a:latin typeface="NikoshBAN" pitchFamily="2" charset="0"/>
              <a:cs typeface="NikoshBAN" pitchFamily="2" charset="0"/>
            </a:endParaRPr>
          </a:p>
          <a:p>
            <a:pPr algn="just"/>
            <a:r>
              <a:rPr lang="bn-IN" sz="4800" dirty="0">
                <a:solidFill>
                  <a:srgbClr val="C00000"/>
                </a:solidFill>
                <a:latin typeface="NikoshBAN" pitchFamily="2" charset="0"/>
                <a:cs typeface="NikoshBAN" pitchFamily="2" charset="0"/>
              </a:rPr>
              <a:t>০২। কোন কারণে অক্ষি গোলকের ব্যাসার্ধ বৃদ্ধি পেলে। </a:t>
            </a:r>
            <a:endParaRPr lang="en-US" sz="4800" dirty="0">
              <a:solidFill>
                <a:srgbClr val="C00000"/>
              </a:solidFill>
            </a:endParaRPr>
          </a:p>
          <a:p>
            <a:r>
              <a:rPr lang="en-US" dirty="0" smtClean="0"/>
              <a:t> </a:t>
            </a:r>
            <a:endParaRPr lang="en-US" dirty="0"/>
          </a:p>
        </p:txBody>
      </p:sp>
    </p:spTree>
    <p:extLst>
      <p:ext uri="{BB962C8B-B14F-4D97-AF65-F5344CB8AC3E}">
        <p14:creationId xmlns:p14="http://schemas.microsoft.com/office/powerpoint/2010/main" val="408509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6418" y="231230"/>
            <a:ext cx="8229600" cy="2554545"/>
          </a:xfrm>
          <a:prstGeom prst="rect">
            <a:avLst/>
          </a:prstGeom>
          <a:noFill/>
        </p:spPr>
        <p:txBody>
          <a:bodyPr wrap="square" rtlCol="0">
            <a:spAutoFit/>
          </a:bodyPr>
          <a:lstStyle/>
          <a:p>
            <a:pPr algn="just"/>
            <a:r>
              <a:rPr lang="bn-IN" sz="4000" b="1" u="sng" dirty="0">
                <a:solidFill>
                  <a:srgbClr val="C00000"/>
                </a:solidFill>
                <a:latin typeface="NikoshBAN" pitchFamily="2" charset="0"/>
                <a:cs typeface="NikoshBAN" pitchFamily="2" charset="0"/>
              </a:rPr>
              <a:t>দীর্ঘদৃষ্টি বা </a:t>
            </a:r>
            <a:r>
              <a:rPr lang="bn-IN" sz="4000" b="1" u="sng" dirty="0" smtClean="0">
                <a:solidFill>
                  <a:srgbClr val="C00000"/>
                </a:solidFill>
                <a:latin typeface="NikoshBAN" pitchFamily="2" charset="0"/>
                <a:cs typeface="NikoshBAN" pitchFamily="2" charset="0"/>
              </a:rPr>
              <a:t>দূরদৃষ্টিঃ </a:t>
            </a:r>
            <a:r>
              <a:rPr lang="bn-IN" sz="4000" dirty="0" smtClean="0">
                <a:solidFill>
                  <a:srgbClr val="7030A0"/>
                </a:solidFill>
                <a:latin typeface="NikoshBAN" pitchFamily="2" charset="0"/>
                <a:cs typeface="NikoshBAN" pitchFamily="2" charset="0"/>
              </a:rPr>
              <a:t>যখন কোনো চোখ দূরের বস্তু দেখতে পায় কিন্তু কাছের বস্তু দেখতে পায় না, তখন এই ত্রুটিকে দীর্ঘদৃষ্টি বলে। সাধারণত বয়স্ক ব্যাক্তিদের মধ্যে এই ত্রুটি দেখা যায়। </a:t>
            </a:r>
            <a:endParaRPr lang="en-US" sz="4000" dirty="0">
              <a:solidFill>
                <a:srgbClr val="7030A0"/>
              </a:solidFill>
            </a:endParaRPr>
          </a:p>
        </p:txBody>
      </p:sp>
      <p:sp>
        <p:nvSpPr>
          <p:cNvPr id="4" name="TextBox 3"/>
          <p:cNvSpPr txBox="1"/>
          <p:nvPr/>
        </p:nvSpPr>
        <p:spPr>
          <a:xfrm>
            <a:off x="436418" y="2785775"/>
            <a:ext cx="8326582" cy="3908762"/>
          </a:xfrm>
          <a:prstGeom prst="rect">
            <a:avLst/>
          </a:prstGeom>
          <a:noFill/>
        </p:spPr>
        <p:txBody>
          <a:bodyPr wrap="square" rtlCol="0">
            <a:spAutoFit/>
          </a:bodyPr>
          <a:lstStyle/>
          <a:p>
            <a:pPr algn="just"/>
            <a:r>
              <a:rPr lang="bn-IN" sz="4000" b="1" u="sng" dirty="0">
                <a:solidFill>
                  <a:srgbClr val="7030A0"/>
                </a:solidFill>
                <a:latin typeface="NikoshBAN" pitchFamily="2" charset="0"/>
                <a:cs typeface="NikoshBAN" pitchFamily="2" charset="0"/>
              </a:rPr>
              <a:t>দীর্ঘদৃষ্টি বা </a:t>
            </a:r>
            <a:r>
              <a:rPr lang="bn-IN" sz="4000" b="1" u="sng" dirty="0" smtClean="0">
                <a:solidFill>
                  <a:srgbClr val="7030A0"/>
                </a:solidFill>
                <a:latin typeface="NikoshBAN" pitchFamily="2" charset="0"/>
                <a:cs typeface="NikoshBAN" pitchFamily="2" charset="0"/>
              </a:rPr>
              <a:t>দূরদৃষ্টি</a:t>
            </a:r>
            <a:r>
              <a:rPr lang="bn-IN" sz="4400" b="1" u="sng" dirty="0" smtClean="0">
                <a:solidFill>
                  <a:srgbClr val="7030A0"/>
                </a:solidFill>
                <a:latin typeface="NikoshBAN" pitchFamily="2" charset="0"/>
                <a:cs typeface="NikoshBAN" pitchFamily="2" charset="0"/>
              </a:rPr>
              <a:t>র কারণঃ</a:t>
            </a:r>
            <a:r>
              <a:rPr lang="bn-IN" sz="4400" dirty="0" smtClean="0">
                <a:solidFill>
                  <a:srgbClr val="C00000"/>
                </a:solidFill>
                <a:latin typeface="NikoshBAN" pitchFamily="2" charset="0"/>
                <a:cs typeface="NikoshBAN" pitchFamily="2" charset="0"/>
              </a:rPr>
              <a:t> </a:t>
            </a:r>
            <a:r>
              <a:rPr lang="bn-IN" sz="4000" dirty="0">
                <a:solidFill>
                  <a:srgbClr val="C00000"/>
                </a:solidFill>
                <a:latin typeface="NikoshBAN" pitchFamily="2" charset="0"/>
                <a:cs typeface="NikoshBAN" pitchFamily="2" charset="0"/>
              </a:rPr>
              <a:t>দুইটি কারণে এই ত্রুটি হয়ে থাকে</a:t>
            </a:r>
            <a:r>
              <a:rPr lang="bn-IN" sz="4000" dirty="0" smtClean="0">
                <a:solidFill>
                  <a:srgbClr val="C00000"/>
                </a:solidFill>
                <a:latin typeface="NikoshBAN" pitchFamily="2" charset="0"/>
                <a:cs typeface="NikoshBAN" pitchFamily="2" charset="0"/>
              </a:rPr>
              <a:t>। </a:t>
            </a:r>
          </a:p>
          <a:p>
            <a:pPr algn="just"/>
            <a:r>
              <a:rPr lang="bn-IN" sz="4000" dirty="0">
                <a:solidFill>
                  <a:srgbClr val="C00000"/>
                </a:solidFill>
                <a:latin typeface="NikoshBAN" pitchFamily="2" charset="0"/>
                <a:cs typeface="NikoshBAN" pitchFamily="2" charset="0"/>
              </a:rPr>
              <a:t>০১। চোখের লেন্সের অভিসারী </a:t>
            </a:r>
            <a:r>
              <a:rPr lang="bn-IN" sz="4000" dirty="0" smtClean="0">
                <a:solidFill>
                  <a:srgbClr val="C00000"/>
                </a:solidFill>
                <a:latin typeface="NikoshBAN" pitchFamily="2" charset="0"/>
                <a:cs typeface="NikoshBAN" pitchFamily="2" charset="0"/>
              </a:rPr>
              <a:t>ক্ষমতা হ্রাস পেলে </a:t>
            </a:r>
            <a:r>
              <a:rPr lang="bn-IN" sz="4000" dirty="0">
                <a:solidFill>
                  <a:srgbClr val="C00000"/>
                </a:solidFill>
                <a:latin typeface="NikoshBAN" pitchFamily="2" charset="0"/>
                <a:cs typeface="NikoshBAN" pitchFamily="2" charset="0"/>
              </a:rPr>
              <a:t>এবং ফোকাস দূরত্ব </a:t>
            </a:r>
            <a:r>
              <a:rPr lang="bn-IN" sz="4000" dirty="0" smtClean="0">
                <a:solidFill>
                  <a:srgbClr val="C00000"/>
                </a:solidFill>
                <a:latin typeface="NikoshBAN" pitchFamily="2" charset="0"/>
                <a:cs typeface="NikoshBAN" pitchFamily="2" charset="0"/>
              </a:rPr>
              <a:t>বেড়ে </a:t>
            </a:r>
            <a:r>
              <a:rPr lang="bn-IN" sz="4000" dirty="0">
                <a:solidFill>
                  <a:srgbClr val="C00000"/>
                </a:solidFill>
                <a:latin typeface="NikoshBAN" pitchFamily="2" charset="0"/>
                <a:cs typeface="NikoshBAN" pitchFamily="2" charset="0"/>
              </a:rPr>
              <a:t>গেলে। </a:t>
            </a:r>
            <a:r>
              <a:rPr lang="en-US" sz="4000" dirty="0">
                <a:solidFill>
                  <a:srgbClr val="C00000"/>
                </a:solidFill>
                <a:latin typeface="NikoshBAN" pitchFamily="2" charset="0"/>
                <a:cs typeface="NikoshBAN" pitchFamily="2" charset="0"/>
              </a:rPr>
              <a:t> </a:t>
            </a:r>
            <a:endParaRPr lang="bn-IN" sz="4000" dirty="0">
              <a:solidFill>
                <a:srgbClr val="C00000"/>
              </a:solidFill>
              <a:latin typeface="NikoshBAN" pitchFamily="2" charset="0"/>
              <a:cs typeface="NikoshBAN" pitchFamily="2" charset="0"/>
            </a:endParaRPr>
          </a:p>
          <a:p>
            <a:pPr algn="just"/>
            <a:r>
              <a:rPr lang="bn-IN" sz="4000" dirty="0">
                <a:solidFill>
                  <a:srgbClr val="C00000"/>
                </a:solidFill>
                <a:latin typeface="NikoshBAN" pitchFamily="2" charset="0"/>
                <a:cs typeface="NikoshBAN" pitchFamily="2" charset="0"/>
              </a:rPr>
              <a:t>০২। কোন কারণে অক্ষি গোলকের ব্যাসার্ধ </a:t>
            </a:r>
            <a:r>
              <a:rPr lang="bn-IN" sz="4000" dirty="0" smtClean="0">
                <a:solidFill>
                  <a:srgbClr val="C00000"/>
                </a:solidFill>
                <a:latin typeface="NikoshBAN" pitchFamily="2" charset="0"/>
                <a:cs typeface="NikoshBAN" pitchFamily="2" charset="0"/>
              </a:rPr>
              <a:t>হ্রাস পেলে</a:t>
            </a:r>
            <a:r>
              <a:rPr lang="bn-IN" sz="4000" dirty="0">
                <a:solidFill>
                  <a:srgbClr val="C00000"/>
                </a:solidFill>
                <a:latin typeface="NikoshBAN" pitchFamily="2" charset="0"/>
                <a:cs typeface="NikoshBAN" pitchFamily="2" charset="0"/>
              </a:rPr>
              <a:t>। </a:t>
            </a:r>
            <a:endParaRPr lang="en-US" sz="4000" dirty="0">
              <a:solidFill>
                <a:srgbClr val="C00000"/>
              </a:solidFill>
            </a:endParaRPr>
          </a:p>
          <a:p>
            <a:endParaRPr lang="en-US" sz="4400" dirty="0">
              <a:solidFill>
                <a:srgbClr val="C00000"/>
              </a:solidFill>
            </a:endParaRPr>
          </a:p>
        </p:txBody>
      </p:sp>
    </p:spTree>
    <p:extLst>
      <p:ext uri="{BB962C8B-B14F-4D97-AF65-F5344CB8AC3E}">
        <p14:creationId xmlns:p14="http://schemas.microsoft.com/office/powerpoint/2010/main" val="375601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762000"/>
            <a:ext cx="7772400" cy="5334000"/>
          </a:xfrm>
          <a:prstGeom prst="rect">
            <a:avLst/>
          </a:prstGeom>
        </p:spPr>
      </p:pic>
    </p:spTree>
    <p:extLst>
      <p:ext uri="{BB962C8B-B14F-4D97-AF65-F5344CB8AC3E}">
        <p14:creationId xmlns:p14="http://schemas.microsoft.com/office/powerpoint/2010/main" val="198664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extBox 1"/>
          <p:cNvSpPr txBox="1"/>
          <p:nvPr/>
        </p:nvSpPr>
        <p:spPr>
          <a:xfrm>
            <a:off x="477982" y="609600"/>
            <a:ext cx="8229600" cy="550920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bn-IN" sz="4400" b="1" u="sng" dirty="0" smtClean="0">
                <a:solidFill>
                  <a:schemeClr val="tx1"/>
                </a:solidFill>
                <a:latin typeface="NikoshBAN" pitchFamily="2" charset="0"/>
                <a:cs typeface="NikoshBAN" pitchFamily="2" charset="0"/>
              </a:rPr>
              <a:t>প্রতিকারঃ</a:t>
            </a:r>
            <a:r>
              <a:rPr lang="bn-IN" sz="4400" dirty="0" smtClean="0">
                <a:latin typeface="NikoshBAN" pitchFamily="2" charset="0"/>
                <a:cs typeface="NikoshBAN" pitchFamily="2" charset="0"/>
              </a:rPr>
              <a:t> এই ত্রুটি দূর করার জন্য একটি উত্তল লেন্সের চশমা ব্যবহার করতে হবে। ফলে কাছাকাছি বস্তু থেকে আগত আলোক রশ্মি চশমার লেন্সে ও চোখের লেন্সে পর পর দুইবার প্রতিসরিত হওয়ার কারণে ফোকাস দূরত্ব কমে যাবে এবং প্রয়োজনমতো অভিসারী হয়ে রেটিনায় প্রতিবিম্ব গঠন করে ফলে বস্তু স্পষ্ট দেখা যায়।  </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191133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extBox 1"/>
          <p:cNvSpPr txBox="1"/>
          <p:nvPr/>
        </p:nvSpPr>
        <p:spPr>
          <a:xfrm>
            <a:off x="3581400" y="304800"/>
            <a:ext cx="1752600" cy="830997"/>
          </a:xfrm>
          <a:prstGeom prst="rect">
            <a:avLst/>
          </a:prstGeom>
          <a:noFill/>
        </p:spPr>
        <p:txBody>
          <a:bodyPr wrap="square" rtlCol="0">
            <a:spAutoFit/>
          </a:bodyPr>
          <a:lstStyle/>
          <a:p>
            <a:r>
              <a:rPr lang="bn-IN" sz="4800" dirty="0" smtClean="0">
                <a:latin typeface="NikoshBAN" pitchFamily="2" charset="0"/>
                <a:cs typeface="NikoshBAN" pitchFamily="2" charset="0"/>
              </a:rPr>
              <a:t>মূল্যায়ন </a:t>
            </a:r>
            <a:endParaRPr lang="en-US" sz="4800" dirty="0">
              <a:latin typeface="NikoshBAN" pitchFamily="2" charset="0"/>
              <a:cs typeface="NikoshBAN" pitchFamily="2" charset="0"/>
            </a:endParaRPr>
          </a:p>
        </p:txBody>
      </p:sp>
      <p:sp>
        <p:nvSpPr>
          <p:cNvPr id="3" name="TextBox 2"/>
          <p:cNvSpPr txBox="1"/>
          <p:nvPr/>
        </p:nvSpPr>
        <p:spPr>
          <a:xfrm>
            <a:off x="457200" y="1135797"/>
            <a:ext cx="8305800" cy="707886"/>
          </a:xfrm>
          <a:prstGeom prst="rect">
            <a:avLst/>
          </a:prstGeom>
          <a:noFill/>
        </p:spPr>
        <p:txBody>
          <a:bodyPr wrap="square" rtlCol="0">
            <a:spAutoFit/>
          </a:bodyPr>
          <a:lstStyle/>
          <a:p>
            <a:r>
              <a:rPr lang="bn-IN" sz="3600" dirty="0" smtClean="0">
                <a:latin typeface="NikoshBAN" pitchFamily="2" charset="0"/>
                <a:cs typeface="NikoshBAN" pitchFamily="2" charset="0"/>
              </a:rPr>
              <a:t># </a:t>
            </a:r>
            <a:r>
              <a:rPr lang="bn-IN" sz="3600" b="1" u="sng" dirty="0">
                <a:solidFill>
                  <a:srgbClr val="7030A0"/>
                </a:solidFill>
                <a:latin typeface="NikoshBAN" pitchFamily="2" charset="0"/>
                <a:cs typeface="NikoshBAN" pitchFamily="2" charset="0"/>
              </a:rPr>
              <a:t>দীর্ঘদৃষ্টি বা দূরদৃষ্টি</a:t>
            </a:r>
            <a:r>
              <a:rPr lang="bn-IN" sz="4000" b="1" u="sng" dirty="0">
                <a:solidFill>
                  <a:srgbClr val="7030A0"/>
                </a:solidFill>
                <a:latin typeface="NikoshBAN" pitchFamily="2" charset="0"/>
                <a:cs typeface="NikoshBAN" pitchFamily="2" charset="0"/>
              </a:rPr>
              <a:t>র </a:t>
            </a:r>
            <a:r>
              <a:rPr lang="en-US" sz="4000" b="1" u="sng" dirty="0" err="1" smtClean="0">
                <a:solidFill>
                  <a:srgbClr val="7030A0"/>
                </a:solidFill>
                <a:latin typeface="NikoshBAN" pitchFamily="2" charset="0"/>
                <a:cs typeface="NikoshBAN" pitchFamily="2" charset="0"/>
              </a:rPr>
              <a:t>প্রতিকার</a:t>
            </a:r>
            <a:r>
              <a:rPr lang="en-US" sz="4000" b="1" u="sng" dirty="0" smtClean="0">
                <a:solidFill>
                  <a:srgbClr val="7030A0"/>
                </a:solidFill>
                <a:latin typeface="NikoshBAN" pitchFamily="2" charset="0"/>
                <a:cs typeface="NikoshBAN" pitchFamily="2" charset="0"/>
              </a:rPr>
              <a:t> </a:t>
            </a:r>
            <a:r>
              <a:rPr lang="en-US" sz="4000" b="1" u="sng" dirty="0" err="1" smtClean="0">
                <a:solidFill>
                  <a:srgbClr val="7030A0"/>
                </a:solidFill>
                <a:latin typeface="NikoshBAN" pitchFamily="2" charset="0"/>
                <a:cs typeface="NikoshBAN" pitchFamily="2" charset="0"/>
              </a:rPr>
              <a:t>করা</a:t>
            </a:r>
            <a:r>
              <a:rPr lang="en-US" sz="4000" b="1" u="sng" dirty="0" smtClean="0">
                <a:solidFill>
                  <a:srgbClr val="7030A0"/>
                </a:solidFill>
                <a:latin typeface="NikoshBAN" pitchFamily="2" charset="0"/>
                <a:cs typeface="NikoshBAN" pitchFamily="2" charset="0"/>
              </a:rPr>
              <a:t> </a:t>
            </a:r>
            <a:r>
              <a:rPr lang="en-US" sz="4000" b="1" u="sng" dirty="0" err="1" smtClean="0">
                <a:solidFill>
                  <a:srgbClr val="7030A0"/>
                </a:solidFill>
                <a:latin typeface="NikoshBAN" pitchFamily="2" charset="0"/>
                <a:cs typeface="NikoshBAN" pitchFamily="2" charset="0"/>
              </a:rPr>
              <a:t>যায়</a:t>
            </a:r>
            <a:r>
              <a:rPr lang="en-US" sz="4000" b="1" u="sng" dirty="0" smtClean="0">
                <a:solidFill>
                  <a:srgbClr val="7030A0"/>
                </a:solidFill>
                <a:latin typeface="NikoshBAN" pitchFamily="2" charset="0"/>
                <a:cs typeface="NikoshBAN" pitchFamily="2" charset="0"/>
              </a:rPr>
              <a:t> </a:t>
            </a:r>
            <a:r>
              <a:rPr lang="en-US" sz="4000" b="1" u="sng" dirty="0" err="1" smtClean="0">
                <a:solidFill>
                  <a:srgbClr val="7030A0"/>
                </a:solidFill>
                <a:latin typeface="NikoshBAN" pitchFamily="2" charset="0"/>
                <a:cs typeface="NikoshBAN" pitchFamily="2" charset="0"/>
              </a:rPr>
              <a:t>কিভাবে</a:t>
            </a:r>
            <a:r>
              <a:rPr lang="en-US" sz="4000" b="1" u="sng" dirty="0" smtClean="0">
                <a:solidFill>
                  <a:srgbClr val="7030A0"/>
                </a:solidFill>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4" name="TextBox 3"/>
          <p:cNvSpPr txBox="1"/>
          <p:nvPr/>
        </p:nvSpPr>
        <p:spPr>
          <a:xfrm>
            <a:off x="533400" y="1853118"/>
            <a:ext cx="8077200" cy="4678204"/>
          </a:xfrm>
          <a:prstGeom prst="rect">
            <a:avLst/>
          </a:prstGeom>
          <a:noFill/>
        </p:spPr>
        <p:txBody>
          <a:bodyPr wrap="square" rtlCol="0">
            <a:spAutoFit/>
          </a:bodyPr>
          <a:lstStyle/>
          <a:p>
            <a:pPr algn="just"/>
            <a:r>
              <a:rPr lang="bn-IN" sz="4000" dirty="0">
                <a:latin typeface="NikoshBAN" pitchFamily="2" charset="0"/>
                <a:cs typeface="NikoshBAN" pitchFamily="2" charset="0"/>
              </a:rPr>
              <a:t>এই ত্রুটি দূর করার জন্য একটি উত্তল লেন্সের চশমা ব্যবহার করতে হবে। ফলে কাছাকাছি বস্তু থেকে আগত আলোক রশ্মি চশমার লেন্সে ও চোখের লেন্সে পর পর দুইবার প্রতিসরিত হওয়ার কারণে ফোকাস দূরত্ব কমে যাবে এবং প্রয়োজনমতো অভিসারী হয়ে রেটিনায় প্রতিবিম্ব গঠন করে ফলে বস্তু স্পষ্ট দেখা যায়।  </a:t>
            </a:r>
            <a:endParaRPr lang="en-US" sz="4000" dirty="0">
              <a:latin typeface="NikoshBAN" pitchFamily="2" charset="0"/>
              <a:cs typeface="NikoshBAN" pitchFamily="2" charset="0"/>
            </a:endParaRPr>
          </a:p>
          <a:p>
            <a:endParaRPr lang="en-US" dirty="0"/>
          </a:p>
        </p:txBody>
      </p:sp>
    </p:spTree>
    <p:extLst>
      <p:ext uri="{BB962C8B-B14F-4D97-AF65-F5344CB8AC3E}">
        <p14:creationId xmlns:p14="http://schemas.microsoft.com/office/powerpoint/2010/main" val="89797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extBox 1"/>
          <p:cNvSpPr txBox="1"/>
          <p:nvPr/>
        </p:nvSpPr>
        <p:spPr>
          <a:xfrm>
            <a:off x="3422073" y="1143514"/>
            <a:ext cx="2209800" cy="769441"/>
          </a:xfrm>
          <a:prstGeom prst="rect">
            <a:avLst/>
          </a:prstGeom>
          <a:noFill/>
        </p:spPr>
        <p:txBody>
          <a:bodyPr wrap="square" rtlCol="0">
            <a:spAutoFit/>
          </a:bodyPr>
          <a:lstStyle/>
          <a:p>
            <a:r>
              <a:rPr lang="bn-IN" sz="4400" dirty="0" smtClean="0">
                <a:latin typeface="NikoshBAN" pitchFamily="2" charset="0"/>
                <a:cs typeface="NikoshBAN" pitchFamily="2" charset="0"/>
              </a:rPr>
              <a:t>বাড়ির কাজ </a:t>
            </a:r>
            <a:endParaRPr lang="en-US" sz="4400" dirty="0">
              <a:latin typeface="NikoshBAN" pitchFamily="2" charset="0"/>
              <a:cs typeface="NikoshBAN" pitchFamily="2" charset="0"/>
            </a:endParaRPr>
          </a:p>
        </p:txBody>
      </p:sp>
      <p:sp>
        <p:nvSpPr>
          <p:cNvPr id="3" name="TextBox 2"/>
          <p:cNvSpPr txBox="1"/>
          <p:nvPr/>
        </p:nvSpPr>
        <p:spPr>
          <a:xfrm>
            <a:off x="1184563" y="3006437"/>
            <a:ext cx="6858000" cy="1200329"/>
          </a:xfrm>
          <a:prstGeom prst="rect">
            <a:avLst/>
          </a:prstGeom>
          <a:noFill/>
        </p:spPr>
        <p:txBody>
          <a:bodyPr wrap="square" rtlCol="0">
            <a:spAutoFit/>
          </a:bodyPr>
          <a:lstStyle/>
          <a:p>
            <a:r>
              <a:rPr lang="bn-IN" sz="3600" dirty="0" smtClean="0">
                <a:latin typeface="NikoshBAN" pitchFamily="2" charset="0"/>
                <a:cs typeface="NikoshBAN" pitchFamily="2" charset="0"/>
              </a:rPr>
              <a:t># চোখের ত্রুটি বলতে কি বুঝ?</a:t>
            </a:r>
          </a:p>
          <a:p>
            <a:r>
              <a:rPr lang="bn-IN" sz="3600" dirty="0" smtClean="0">
                <a:latin typeface="NikoshBAN" pitchFamily="2" charset="0"/>
                <a:cs typeface="NikoshBAN" pitchFamily="2" charset="0"/>
              </a:rPr>
              <a:t># স্পষ্ট দর্শনের নূন্যতম দূরত্ব বলতে কি বুঝ? </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37296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01667" cy="6858000"/>
          </a:xfrm>
          <a:prstGeom prst="rect">
            <a:avLst/>
          </a:prstGeom>
        </p:spPr>
      </p:pic>
    </p:spTree>
    <p:extLst>
      <p:ext uri="{BB962C8B-B14F-4D97-AF65-F5344CB8AC3E}">
        <p14:creationId xmlns:p14="http://schemas.microsoft.com/office/powerpoint/2010/main" val="246618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582" y="1939092"/>
            <a:ext cx="2129855" cy="2697816"/>
          </a:xfrm>
          <a:prstGeom prst="rect">
            <a:avLst/>
          </a:prstGeom>
        </p:spPr>
      </p:pic>
      <p:sp>
        <p:nvSpPr>
          <p:cNvPr id="6" name="TextBox 5"/>
          <p:cNvSpPr txBox="1"/>
          <p:nvPr/>
        </p:nvSpPr>
        <p:spPr>
          <a:xfrm>
            <a:off x="2209800" y="533400"/>
            <a:ext cx="4724400" cy="1200329"/>
          </a:xfrm>
          <a:prstGeom prst="rect">
            <a:avLst/>
          </a:prstGeom>
          <a:noFill/>
        </p:spPr>
        <p:txBody>
          <a:bodyPr wrap="square" rtlCol="0">
            <a:spAutoFit/>
          </a:bodyPr>
          <a:lstStyle/>
          <a:p>
            <a:r>
              <a:rPr lang="bn-IN" sz="7200" dirty="0" smtClean="0">
                <a:latin typeface="NikoshBAN" pitchFamily="2" charset="0"/>
                <a:cs typeface="NikoshBAN" pitchFamily="2" charset="0"/>
              </a:rPr>
              <a:t>শিক্ষক পরিচিতি </a:t>
            </a:r>
            <a:endParaRPr lang="en-US" sz="7200" dirty="0">
              <a:latin typeface="NikoshBAN" pitchFamily="2" charset="0"/>
              <a:cs typeface="NikoshBAN" pitchFamily="2" charset="0"/>
            </a:endParaRPr>
          </a:p>
        </p:txBody>
      </p:sp>
      <p:sp>
        <p:nvSpPr>
          <p:cNvPr id="7" name="TextBox 5"/>
          <p:cNvSpPr txBox="1"/>
          <p:nvPr/>
        </p:nvSpPr>
        <p:spPr>
          <a:xfrm>
            <a:off x="2957945" y="1939092"/>
            <a:ext cx="5814646" cy="267765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bn-IN" sz="2800" dirty="0" smtClean="0">
                <a:solidFill>
                  <a:srgbClr val="7030A0"/>
                </a:solidFill>
                <a:latin typeface="NikoshBAN" pitchFamily="2" charset="0"/>
                <a:cs typeface="NikoshBAN" pitchFamily="2" charset="0"/>
              </a:rPr>
              <a:t>মোঃ হাবিবুর রহমান </a:t>
            </a:r>
          </a:p>
          <a:p>
            <a:r>
              <a:rPr lang="bn-IN" sz="2800" dirty="0" smtClean="0">
                <a:solidFill>
                  <a:srgbClr val="7030A0"/>
                </a:solidFill>
                <a:latin typeface="NikoshBAN" pitchFamily="2" charset="0"/>
                <a:cs typeface="NikoshBAN" pitchFamily="2" charset="0"/>
              </a:rPr>
              <a:t>সহকারি শিক্ষক</a:t>
            </a:r>
          </a:p>
          <a:p>
            <a:r>
              <a:rPr lang="bn-IN" sz="2800" dirty="0" smtClean="0">
                <a:solidFill>
                  <a:srgbClr val="7030A0"/>
                </a:solidFill>
                <a:latin typeface="NikoshBAN" pitchFamily="2" charset="0"/>
                <a:cs typeface="NikoshBAN" pitchFamily="2" charset="0"/>
              </a:rPr>
              <a:t>সাতগাঁও উচ্চ বিদ্যালয়</a:t>
            </a:r>
          </a:p>
          <a:p>
            <a:r>
              <a:rPr lang="bn-IN" sz="2800" dirty="0" smtClean="0">
                <a:solidFill>
                  <a:srgbClr val="7030A0"/>
                </a:solidFill>
                <a:latin typeface="NikoshBAN" pitchFamily="2" charset="0"/>
                <a:cs typeface="NikoshBAN" pitchFamily="2" charset="0"/>
              </a:rPr>
              <a:t>শ্রীমঙ্গল, মৌলভীবাজার।</a:t>
            </a:r>
          </a:p>
          <a:p>
            <a:r>
              <a:rPr lang="bn-IN" sz="2800" dirty="0" smtClean="0">
                <a:solidFill>
                  <a:srgbClr val="7030A0"/>
                </a:solidFill>
                <a:latin typeface="NikoshBAN" pitchFamily="2" charset="0"/>
                <a:cs typeface="NikoshBAN" pitchFamily="2" charset="0"/>
              </a:rPr>
              <a:t>মোবাইল নং- ০১৭১২৩০৩১৪৮</a:t>
            </a:r>
          </a:p>
          <a:p>
            <a:r>
              <a:rPr lang="bn-IN" sz="2800" dirty="0" smtClean="0">
                <a:solidFill>
                  <a:srgbClr val="7030A0"/>
                </a:solidFill>
                <a:latin typeface="NikoshBAN" pitchFamily="2" charset="0"/>
                <a:cs typeface="NikoshBAN" pitchFamily="2" charset="0"/>
              </a:rPr>
              <a:t>ইমেইল নং- </a:t>
            </a:r>
            <a:r>
              <a:rPr lang="en-US" sz="2800" dirty="0" smtClean="0">
                <a:solidFill>
                  <a:srgbClr val="7030A0"/>
                </a:solidFill>
                <a:latin typeface="Times New Roman" pitchFamily="18" charset="0"/>
                <a:cs typeface="NikoshBAN" pitchFamily="2" charset="0"/>
              </a:rPr>
              <a:t>hrahmanteacher@gmail.com</a:t>
            </a:r>
            <a:endParaRPr lang="en-US" sz="28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73606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পরিচিতি</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4" name="TextBox 3"/>
          <p:cNvSpPr txBox="1"/>
          <p:nvPr/>
        </p:nvSpPr>
        <p:spPr>
          <a:xfrm>
            <a:off x="2286000" y="2133600"/>
            <a:ext cx="4495800" cy="258532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bn-IN" sz="4800" dirty="0" smtClean="0">
                <a:solidFill>
                  <a:srgbClr val="002060"/>
                </a:solidFill>
                <a:latin typeface="NikoshBAN" pitchFamily="2" charset="0"/>
                <a:cs typeface="NikoshBAN" pitchFamily="2" charset="0"/>
              </a:rPr>
              <a:t>শ্রেণিঃ নবম/দশম </a:t>
            </a:r>
          </a:p>
          <a:p>
            <a:r>
              <a:rPr lang="bn-IN" sz="4800" dirty="0" smtClean="0">
                <a:solidFill>
                  <a:srgbClr val="002060"/>
                </a:solidFill>
                <a:latin typeface="NikoshBAN" pitchFamily="2" charset="0"/>
                <a:cs typeface="NikoshBAN" pitchFamily="2" charset="0"/>
              </a:rPr>
              <a:t>বিষয়ঃ</a:t>
            </a:r>
            <a:r>
              <a:rPr lang="en-US" sz="4800" dirty="0" smtClean="0">
                <a:solidFill>
                  <a:srgbClr val="002060"/>
                </a:solidFill>
                <a:latin typeface="NikoshBAN" pitchFamily="2" charset="0"/>
                <a:cs typeface="NikoshBAN" pitchFamily="2" charset="0"/>
              </a:rPr>
              <a:t> </a:t>
            </a:r>
            <a:r>
              <a:rPr lang="en-US" sz="4800" dirty="0" err="1" smtClean="0">
                <a:solidFill>
                  <a:srgbClr val="002060"/>
                </a:solidFill>
                <a:latin typeface="NikoshBAN" pitchFamily="2" charset="0"/>
                <a:cs typeface="NikoshBAN" pitchFamily="2" charset="0"/>
              </a:rPr>
              <a:t>বিজ্ঞান</a:t>
            </a:r>
            <a:r>
              <a:rPr lang="en-US" sz="4800" dirty="0" smtClean="0">
                <a:solidFill>
                  <a:srgbClr val="002060"/>
                </a:solidFill>
                <a:latin typeface="NikoshBAN" pitchFamily="2" charset="0"/>
                <a:cs typeface="NikoshBAN" pitchFamily="2" charset="0"/>
              </a:rPr>
              <a:t> </a:t>
            </a:r>
            <a:r>
              <a:rPr lang="bn-IN" sz="4800" dirty="0" smtClean="0">
                <a:solidFill>
                  <a:srgbClr val="002060"/>
                </a:solidFill>
                <a:latin typeface="NikoshBAN" pitchFamily="2" charset="0"/>
                <a:cs typeface="NikoshBAN" pitchFamily="2" charset="0"/>
              </a:rPr>
              <a:t> </a:t>
            </a:r>
          </a:p>
          <a:p>
            <a:r>
              <a:rPr lang="bn-IN" sz="4800" dirty="0" smtClean="0">
                <a:solidFill>
                  <a:srgbClr val="002060"/>
                </a:solidFill>
                <a:latin typeface="NikoshBAN" pitchFamily="2" charset="0"/>
                <a:cs typeface="NikoshBAN" pitchFamily="2" charset="0"/>
              </a:rPr>
              <a:t>অধ্যায়ঃ </a:t>
            </a:r>
            <a:r>
              <a:rPr lang="en-US" sz="4800" dirty="0" err="1" smtClean="0">
                <a:solidFill>
                  <a:srgbClr val="002060"/>
                </a:solidFill>
                <a:latin typeface="NikoshBAN" pitchFamily="2" charset="0"/>
                <a:cs typeface="NikoshBAN" pitchFamily="2" charset="0"/>
              </a:rPr>
              <a:t>পঞ্চম</a:t>
            </a:r>
            <a:r>
              <a:rPr lang="en-US" sz="4800" dirty="0" smtClean="0">
                <a:solidFill>
                  <a:srgbClr val="002060"/>
                </a:solidFill>
                <a:latin typeface="NikoshBAN" pitchFamily="2" charset="0"/>
                <a:cs typeface="NikoshBAN" pitchFamily="2" charset="0"/>
              </a:rPr>
              <a:t> </a:t>
            </a:r>
            <a:r>
              <a:rPr lang="bn-IN" sz="4800" dirty="0" smtClean="0">
                <a:solidFill>
                  <a:srgbClr val="002060"/>
                </a:solidFill>
                <a:latin typeface="NikoshBAN" pitchFamily="2" charset="0"/>
                <a:cs typeface="NikoshBAN" pitchFamily="2" charset="0"/>
              </a:rPr>
              <a:t> </a:t>
            </a:r>
          </a:p>
          <a:p>
            <a:endParaRPr lang="en-US" dirty="0"/>
          </a:p>
        </p:txBody>
      </p:sp>
    </p:spTree>
    <p:extLst>
      <p:ext uri="{BB962C8B-B14F-4D97-AF65-F5344CB8AC3E}">
        <p14:creationId xmlns:p14="http://schemas.microsoft.com/office/powerpoint/2010/main" val="227000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TextBox 2"/>
          <p:cNvSpPr txBox="1"/>
          <p:nvPr/>
        </p:nvSpPr>
        <p:spPr>
          <a:xfrm>
            <a:off x="2133600" y="304800"/>
            <a:ext cx="4800600" cy="923330"/>
          </a:xfrm>
          <a:prstGeom prst="rect">
            <a:avLst/>
          </a:prstGeom>
          <a:noFill/>
        </p:spPr>
        <p:txBody>
          <a:bodyPr wrap="square" rtlCol="0">
            <a:spAutoFit/>
          </a:bodyPr>
          <a:lstStyle/>
          <a:p>
            <a:pPr algn="ctr"/>
            <a:r>
              <a:rPr lang="bn-IN" sz="5400" dirty="0" smtClean="0">
                <a:latin typeface="NikoshBAN" pitchFamily="2" charset="0"/>
                <a:cs typeface="NikoshBAN" pitchFamily="2" charset="0"/>
              </a:rPr>
              <a:t>ছবিটি লক্ষ্য কর </a:t>
            </a:r>
            <a:endParaRPr lang="en-US" sz="5400" dirty="0">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00" y="1265635"/>
            <a:ext cx="6934200" cy="3905250"/>
          </a:xfrm>
          <a:prstGeom prst="rect">
            <a:avLst/>
          </a:prstGeom>
        </p:spPr>
      </p:pic>
      <p:sp>
        <p:nvSpPr>
          <p:cNvPr id="5" name="TextBox 4"/>
          <p:cNvSpPr txBox="1"/>
          <p:nvPr/>
        </p:nvSpPr>
        <p:spPr>
          <a:xfrm>
            <a:off x="2251364" y="5410200"/>
            <a:ext cx="4800600" cy="923330"/>
          </a:xfrm>
          <a:prstGeom prst="rect">
            <a:avLst/>
          </a:prstGeom>
          <a:noFill/>
        </p:spPr>
        <p:txBody>
          <a:bodyPr wrap="square" rtlCol="0">
            <a:spAutoFit/>
          </a:bodyPr>
          <a:lstStyle/>
          <a:p>
            <a:pPr algn="ctr"/>
            <a:r>
              <a:rPr lang="en-US" sz="5400" dirty="0" err="1" smtClean="0">
                <a:latin typeface="NikoshBAN" pitchFamily="2" charset="0"/>
                <a:cs typeface="NikoshBAN" pitchFamily="2" charset="0"/>
              </a:rPr>
              <a:t>কি</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দেখতে</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পাচ্ছ</a:t>
            </a:r>
            <a:r>
              <a:rPr lang="en-US" sz="5400" dirty="0" smtClean="0">
                <a:latin typeface="NikoshBAN" pitchFamily="2" charset="0"/>
                <a:cs typeface="NikoshBAN" pitchFamily="2" charset="0"/>
              </a:rPr>
              <a:t>? </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val="17850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extBox 1"/>
          <p:cNvSpPr txBox="1"/>
          <p:nvPr/>
        </p:nvSpPr>
        <p:spPr>
          <a:xfrm>
            <a:off x="2514600" y="914400"/>
            <a:ext cx="4114800" cy="1200329"/>
          </a:xfrm>
          <a:prstGeom prst="rect">
            <a:avLst/>
          </a:prstGeom>
          <a:noFill/>
        </p:spPr>
        <p:txBody>
          <a:bodyPr wrap="square" rtlCol="0">
            <a:spAutoFit/>
          </a:bodyPr>
          <a:lstStyle/>
          <a:p>
            <a:r>
              <a:rPr lang="en-US" sz="7200" dirty="0" err="1" smtClean="0">
                <a:solidFill>
                  <a:srgbClr val="7030A0"/>
                </a:solidFill>
                <a:latin typeface="NikoshBAN" pitchFamily="2" charset="0"/>
                <a:cs typeface="NikoshBAN" pitchFamily="2" charset="0"/>
              </a:rPr>
              <a:t>আজকের</a:t>
            </a:r>
            <a:r>
              <a:rPr lang="en-US" sz="7200" dirty="0" smtClean="0">
                <a:solidFill>
                  <a:srgbClr val="7030A0"/>
                </a:solidFill>
                <a:latin typeface="NikoshBAN" pitchFamily="2" charset="0"/>
                <a:cs typeface="NikoshBAN" pitchFamily="2" charset="0"/>
              </a:rPr>
              <a:t> </a:t>
            </a:r>
            <a:r>
              <a:rPr lang="en-US" sz="7200" dirty="0" err="1" smtClean="0">
                <a:solidFill>
                  <a:srgbClr val="7030A0"/>
                </a:solidFill>
                <a:latin typeface="NikoshBAN" pitchFamily="2" charset="0"/>
                <a:cs typeface="NikoshBAN" pitchFamily="2" charset="0"/>
              </a:rPr>
              <a:t>পাঠ</a:t>
            </a:r>
            <a:r>
              <a:rPr lang="en-US" sz="7200" dirty="0" smtClean="0">
                <a:solidFill>
                  <a:srgbClr val="7030A0"/>
                </a:solidFill>
                <a:latin typeface="NikoshBAN" pitchFamily="2" charset="0"/>
                <a:cs typeface="NikoshBAN" pitchFamily="2" charset="0"/>
              </a:rPr>
              <a:t> </a:t>
            </a:r>
            <a:endParaRPr lang="en-US" sz="7200" dirty="0">
              <a:solidFill>
                <a:srgbClr val="7030A0"/>
              </a:solidFill>
              <a:latin typeface="NikoshBAN" pitchFamily="2" charset="0"/>
              <a:cs typeface="NikoshBAN" pitchFamily="2" charset="0"/>
            </a:endParaRPr>
          </a:p>
        </p:txBody>
      </p:sp>
      <p:sp>
        <p:nvSpPr>
          <p:cNvPr id="3" name="TextBox 2"/>
          <p:cNvSpPr txBox="1"/>
          <p:nvPr/>
        </p:nvSpPr>
        <p:spPr>
          <a:xfrm>
            <a:off x="1828800" y="3505200"/>
            <a:ext cx="5562600" cy="830997"/>
          </a:xfrm>
          <a:prstGeom prst="rect">
            <a:avLst/>
          </a:prstGeom>
          <a:noFill/>
        </p:spPr>
        <p:txBody>
          <a:bodyPr wrap="square" rtlCol="0">
            <a:spAutoFit/>
          </a:bodyPr>
          <a:lstStyle/>
          <a:p>
            <a:r>
              <a:rPr lang="en-US" sz="4800" dirty="0" err="1" smtClean="0">
                <a:solidFill>
                  <a:srgbClr val="C00000"/>
                </a:solidFill>
                <a:latin typeface="NikoshBAN" pitchFamily="2" charset="0"/>
                <a:cs typeface="NikoshBAN" pitchFamily="2" charset="0"/>
              </a:rPr>
              <a:t>চোখের</a:t>
            </a:r>
            <a:r>
              <a:rPr lang="en-US" sz="4800" dirty="0" smtClean="0">
                <a:solidFill>
                  <a:srgbClr val="C00000"/>
                </a:solidFill>
                <a:latin typeface="NikoshBAN" pitchFamily="2" charset="0"/>
                <a:cs typeface="NikoshBAN" pitchFamily="2" charset="0"/>
              </a:rPr>
              <a:t> </a:t>
            </a:r>
            <a:r>
              <a:rPr lang="en-US" sz="4800" dirty="0" err="1" smtClean="0">
                <a:solidFill>
                  <a:srgbClr val="C00000"/>
                </a:solidFill>
                <a:latin typeface="NikoshBAN" pitchFamily="2" charset="0"/>
                <a:cs typeface="NikoshBAN" pitchFamily="2" charset="0"/>
              </a:rPr>
              <a:t>ত্রুটি</a:t>
            </a:r>
            <a:r>
              <a:rPr lang="en-US" sz="4800" dirty="0" smtClean="0">
                <a:solidFill>
                  <a:srgbClr val="C00000"/>
                </a:solidFill>
                <a:latin typeface="NikoshBAN" pitchFamily="2" charset="0"/>
                <a:cs typeface="NikoshBAN" pitchFamily="2" charset="0"/>
              </a:rPr>
              <a:t> ও </a:t>
            </a:r>
            <a:r>
              <a:rPr lang="en-US" sz="4800" dirty="0" err="1" smtClean="0">
                <a:solidFill>
                  <a:srgbClr val="C00000"/>
                </a:solidFill>
                <a:latin typeface="NikoshBAN" pitchFamily="2" charset="0"/>
                <a:cs typeface="NikoshBAN" pitchFamily="2" charset="0"/>
              </a:rPr>
              <a:t>তার</a:t>
            </a:r>
            <a:r>
              <a:rPr lang="en-US" sz="4800" dirty="0" smtClean="0">
                <a:solidFill>
                  <a:srgbClr val="C00000"/>
                </a:solidFill>
                <a:latin typeface="NikoshBAN" pitchFamily="2" charset="0"/>
                <a:cs typeface="NikoshBAN" pitchFamily="2" charset="0"/>
              </a:rPr>
              <a:t> </a:t>
            </a:r>
            <a:r>
              <a:rPr lang="en-US" sz="4800" dirty="0" err="1" smtClean="0">
                <a:solidFill>
                  <a:srgbClr val="C00000"/>
                </a:solidFill>
                <a:latin typeface="NikoshBAN" pitchFamily="2" charset="0"/>
                <a:cs typeface="NikoshBAN" pitchFamily="2" charset="0"/>
              </a:rPr>
              <a:t>প্রতিকার</a:t>
            </a:r>
            <a:r>
              <a:rPr lang="en-US" sz="4800" dirty="0" smtClean="0">
                <a:solidFill>
                  <a:srgbClr val="C00000"/>
                </a:solidFill>
                <a:latin typeface="NikoshBAN" pitchFamily="2" charset="0"/>
                <a:cs typeface="NikoshBAN" pitchFamily="2" charset="0"/>
              </a:rPr>
              <a:t> </a:t>
            </a:r>
            <a:endParaRPr lang="en-US" sz="4800" dirty="0">
              <a:solidFill>
                <a:srgbClr val="C00000"/>
              </a:solidFill>
              <a:latin typeface="NikoshBAN" pitchFamily="2" charset="0"/>
              <a:cs typeface="NikoshBAN" pitchFamily="2" charset="0"/>
            </a:endParaRPr>
          </a:p>
        </p:txBody>
      </p:sp>
    </p:spTree>
    <p:extLst>
      <p:ext uri="{BB962C8B-B14F-4D97-AF65-F5344CB8AC3E}">
        <p14:creationId xmlns:p14="http://schemas.microsoft.com/office/powerpoint/2010/main" val="382077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257800"/>
          </a:xfrm>
        </p:spPr>
        <p:txBody>
          <a:bodyPr>
            <a:normAutofit fontScale="90000"/>
          </a:bodyPr>
          <a:lstStyle/>
          <a:p>
            <a:pPr algn="l"/>
            <a:r>
              <a:rPr lang="bn-IN" dirty="0" smtClean="0">
                <a:latin typeface="NikoshBAN" pitchFamily="2" charset="0"/>
                <a:cs typeface="NikoshBAN" pitchFamily="2" charset="0"/>
              </a:rPr>
              <a:t>এই পাঠ শেষে শিক্ষার্থীরা-</a:t>
            </a:r>
            <a:br>
              <a:rPr lang="bn-IN" dirty="0" smtClean="0">
                <a:latin typeface="NikoshBAN" pitchFamily="2" charset="0"/>
                <a:cs typeface="NikoshBAN" pitchFamily="2" charset="0"/>
              </a:rPr>
            </a:br>
            <a:r>
              <a:rPr lang="bn-IN" dirty="0" smtClean="0">
                <a:latin typeface="NikoshBAN" pitchFamily="2" charset="0"/>
                <a:cs typeface="NikoshBAN" pitchFamily="2" charset="0"/>
              </a:rPr>
              <a:t>০১</a:t>
            </a:r>
            <a:r>
              <a:rPr lang="bn-IN" dirty="0">
                <a:latin typeface="NikoshBAN" pitchFamily="2" charset="0"/>
                <a:cs typeface="NikoshBAN" pitchFamily="2" charset="0"/>
              </a:rPr>
              <a:t>। চোখের ত্রুটি ব্যাখ্যা করতে পারবে</a:t>
            </a:r>
            <a:r>
              <a:rPr lang="bn-IN" dirty="0" smtClean="0">
                <a:latin typeface="NikoshBAN" pitchFamily="2" charset="0"/>
                <a:cs typeface="NikoshBAN" pitchFamily="2" charset="0"/>
              </a:rPr>
              <a:t>।</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bn-IN" dirty="0" smtClean="0">
                <a:latin typeface="NikoshBAN" pitchFamily="2" charset="0"/>
                <a:cs typeface="NikoshBAN" pitchFamily="2" charset="0"/>
              </a:rPr>
              <a:t>০২</a:t>
            </a:r>
            <a:r>
              <a:rPr lang="bn-IN" dirty="0">
                <a:latin typeface="NikoshBAN" pitchFamily="2" charset="0"/>
                <a:cs typeface="NikoshBAN" pitchFamily="2" charset="0"/>
              </a:rPr>
              <a:t>। চোখের </a:t>
            </a:r>
            <a:r>
              <a:rPr lang="bn-IN" dirty="0" smtClean="0">
                <a:latin typeface="NikoshBAN" pitchFamily="2" charset="0"/>
                <a:cs typeface="NikoshBAN" pitchFamily="2" charset="0"/>
              </a:rPr>
              <a:t>ত্রুটি সৃষ্টির কারণ ব্যাখ্যা করতে পারবে।</a:t>
            </a:r>
            <a:br>
              <a:rPr lang="bn-IN" dirty="0" smtClean="0">
                <a:latin typeface="NikoshBAN" pitchFamily="2" charset="0"/>
                <a:cs typeface="NikoshBAN" pitchFamily="2" charset="0"/>
              </a:rPr>
            </a:br>
            <a:r>
              <a:rPr lang="en-US" dirty="0" smtClean="0">
                <a:latin typeface="NikoshBAN" pitchFamily="2" charset="0"/>
                <a:cs typeface="NikoshBAN" pitchFamily="2" charset="0"/>
              </a:rPr>
              <a:t>০৩। </a:t>
            </a:r>
            <a:r>
              <a:rPr lang="bn-IN" dirty="0" smtClean="0">
                <a:latin typeface="NikoshBAN" pitchFamily="2" charset="0"/>
                <a:cs typeface="NikoshBAN" pitchFamily="2" charset="0"/>
              </a:rPr>
              <a:t>লেন্স ব্যভার করে ত্রুটি সংশোধনের উপায় ব্যাখ্যা করতে পারবে।</a:t>
            </a:r>
            <a:br>
              <a:rPr lang="bn-IN" dirty="0" smtClean="0">
                <a:latin typeface="NikoshBAN" pitchFamily="2" charset="0"/>
                <a:cs typeface="NikoshBAN" pitchFamily="2" charset="0"/>
              </a:rPr>
            </a:br>
            <a:r>
              <a:rPr lang="bn-IN" dirty="0" smtClean="0">
                <a:latin typeface="NikoshBAN" pitchFamily="2" charset="0"/>
                <a:cs typeface="NikoshBAN" pitchFamily="2" charset="0"/>
              </a:rPr>
              <a:t/>
            </a:r>
            <a:br>
              <a:rPr lang="bn-IN" dirty="0" smtClean="0">
                <a:latin typeface="NikoshBAN" pitchFamily="2" charset="0"/>
                <a:cs typeface="NikoshBAN" pitchFamily="2" charset="0"/>
              </a:rPr>
            </a:br>
            <a:endParaRPr lang="en-US" dirty="0">
              <a:latin typeface="NikoshBAN" pitchFamily="2" charset="0"/>
              <a:cs typeface="NikoshBAN" pitchFamily="2" charset="0"/>
            </a:endParaRPr>
          </a:p>
        </p:txBody>
      </p:sp>
    </p:spTree>
    <p:extLst>
      <p:ext uri="{BB962C8B-B14F-4D97-AF65-F5344CB8AC3E}">
        <p14:creationId xmlns:p14="http://schemas.microsoft.com/office/powerpoint/2010/main" val="55059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extBox 1"/>
          <p:cNvSpPr txBox="1"/>
          <p:nvPr/>
        </p:nvSpPr>
        <p:spPr>
          <a:xfrm>
            <a:off x="408709" y="762000"/>
            <a:ext cx="8305800" cy="5196867"/>
          </a:xfrm>
          <a:prstGeom prst="rect">
            <a:avLst/>
          </a:prstGeom>
          <a:noFill/>
        </p:spPr>
        <p:txBody>
          <a:bodyPr wrap="square" rtlCol="0">
            <a:spAutoFit/>
          </a:bodyPr>
          <a:lstStyle/>
          <a:p>
            <a:pPr algn="just"/>
            <a:r>
              <a:rPr lang="en-US" sz="3200" b="1" u="sng" dirty="0" err="1" smtClean="0">
                <a:solidFill>
                  <a:srgbClr val="C00000"/>
                </a:solidFill>
                <a:latin typeface="NikoshBAN" pitchFamily="2" charset="0"/>
                <a:cs typeface="NikoshBAN" pitchFamily="2" charset="0"/>
              </a:rPr>
              <a:t>চোখের</a:t>
            </a:r>
            <a:r>
              <a:rPr lang="en-US" sz="3200" b="1" u="sng" dirty="0" smtClean="0">
                <a:solidFill>
                  <a:srgbClr val="C00000"/>
                </a:solidFill>
                <a:latin typeface="NikoshBAN" pitchFamily="2" charset="0"/>
                <a:cs typeface="NikoshBAN" pitchFamily="2" charset="0"/>
              </a:rPr>
              <a:t> </a:t>
            </a:r>
            <a:r>
              <a:rPr lang="en-US" sz="3200" b="1" u="sng" dirty="0" err="1" smtClean="0">
                <a:solidFill>
                  <a:srgbClr val="C00000"/>
                </a:solidFill>
                <a:latin typeface="NikoshBAN" pitchFamily="2" charset="0"/>
                <a:cs typeface="NikoshBAN" pitchFamily="2" charset="0"/>
              </a:rPr>
              <a:t>ত্রুটিঃ</a:t>
            </a:r>
            <a:r>
              <a:rPr lang="en-US" sz="3200" b="1" u="sng" dirty="0" smtClean="0">
                <a:solidFill>
                  <a:srgbClr val="C0000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মানুষ</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তার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চোখের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লেন্সের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ফোকাস</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দূরত্ব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বাড়িয়ে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কমিয়ে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কোন</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বস্তুকে</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সময়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স্পষ্ট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দেখার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চেষ্টা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কিন্তু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লক্ষ্যবস্তু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চোখের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কাছাকাছি</a:t>
            </a:r>
            <a:r>
              <a:rPr lang="en-US" sz="3200" dirty="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একটা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নির্দিষ্ট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দূরত্ব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থেকে</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বেশি</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কাছে</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এলে</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বস্তুটিকে</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আর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দেখা</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যায়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না</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চোখের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সবচেয়ে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কাছে</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যে</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বিন্দু</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পর্যন্ত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লক্ষ্যবস্তুকে</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খালি</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চোখে</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স্পষ্ট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দেখা</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যায়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তাকে</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স্পষ্ট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দৃষ্টি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নিকট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বিন্দু</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বলে</a:t>
            </a:r>
            <a:r>
              <a:rPr lang="en-US" sz="3200" dirty="0" smtClean="0">
                <a:solidFill>
                  <a:srgbClr val="002060"/>
                </a:solidFill>
                <a:latin typeface="NikoshBAN" pitchFamily="2" charset="0"/>
                <a:cs typeface="NikoshBAN" pitchFamily="2" charset="0"/>
              </a:rPr>
              <a:t>। এ </a:t>
            </a:r>
            <a:r>
              <a:rPr lang="en-US" sz="3200" dirty="0" err="1" smtClean="0">
                <a:solidFill>
                  <a:srgbClr val="002060"/>
                </a:solidFill>
                <a:latin typeface="NikoshBAN" pitchFamily="2" charset="0"/>
                <a:cs typeface="NikoshBAN" pitchFamily="2" charset="0"/>
              </a:rPr>
              <a:t>দূরত্ব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শিশুদের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ক্ষেত্রে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চোখ</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থেকে</a:t>
            </a:r>
            <a:r>
              <a:rPr lang="en-US" sz="3200" dirty="0" smtClean="0">
                <a:solidFill>
                  <a:srgbClr val="002060"/>
                </a:solidFill>
                <a:latin typeface="NikoshBAN" pitchFamily="2" charset="0"/>
                <a:cs typeface="NikoshBAN" pitchFamily="2" charset="0"/>
              </a:rPr>
              <a:t> ৫ </a:t>
            </a:r>
            <a:r>
              <a:rPr lang="en-US" sz="3200" dirty="0" err="1" smtClean="0">
                <a:solidFill>
                  <a:srgbClr val="002060"/>
                </a:solidFill>
                <a:latin typeface="NikoshBAN" pitchFamily="2" charset="0"/>
                <a:cs typeface="NikoshBAN" pitchFamily="2" charset="0"/>
              </a:rPr>
              <a:t>সে</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মি</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এর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কাছাকাছি</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এবং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স্বাভাবিক</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বয়স্কদের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ক্ষেত্রে</a:t>
            </a:r>
            <a:r>
              <a:rPr lang="en-US" sz="3200" dirty="0" smtClean="0">
                <a:solidFill>
                  <a:srgbClr val="002060"/>
                </a:solidFill>
                <a:latin typeface="NikoshBAN" pitchFamily="2" charset="0"/>
                <a:cs typeface="NikoshBAN" pitchFamily="2" charset="0"/>
              </a:rPr>
              <a:t> ২৫ </a:t>
            </a:r>
            <a:r>
              <a:rPr lang="en-US" sz="3200" dirty="0" err="1" smtClean="0">
                <a:solidFill>
                  <a:srgbClr val="002060"/>
                </a:solidFill>
                <a:latin typeface="NikoshBAN" pitchFamily="2" charset="0"/>
                <a:cs typeface="NikoshBAN" pitchFamily="2" charset="0"/>
              </a:rPr>
              <a:t>সে</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মি</a:t>
            </a:r>
            <a:r>
              <a:rPr lang="en-US" sz="3200" dirty="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পর্যন্ত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হতে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পারে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চোখ</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যদি</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উক্ত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দূরত্বে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কোন</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বস্তুকে</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স্পষ্ট</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না</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দেখে</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তাহলে</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বুঝা</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যাবে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চোখে</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সমস্যা</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আছে</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চোখের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এই</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সমস্যা</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টুকুই</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হচ্ছে</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চোখের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ত্রুটি</a:t>
            </a:r>
            <a:r>
              <a:rPr lang="en-US" sz="3200" dirty="0" smtClean="0">
                <a:solidFill>
                  <a:srgbClr val="002060"/>
                </a:solidFill>
                <a:latin typeface="NikoshBAN" pitchFamily="2" charset="0"/>
                <a:cs typeface="NikoshBAN" pitchFamily="2" charset="0"/>
              </a:rPr>
              <a:t>। </a:t>
            </a:r>
            <a:endParaRPr lang="en-US" sz="32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314182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style>
          <a:lnRef idx="1">
            <a:schemeClr val="accent2"/>
          </a:lnRef>
          <a:fillRef idx="2">
            <a:schemeClr val="accent2"/>
          </a:fillRef>
          <a:effectRef idx="1">
            <a:schemeClr val="accent2"/>
          </a:effectRef>
          <a:fontRef idx="minor">
            <a:schemeClr val="dk1"/>
          </a:fontRef>
        </p:style>
        <p:txBody>
          <a:bodyPr/>
          <a:lstStyle/>
          <a:p>
            <a:r>
              <a:rPr lang="bn-IN" dirty="0" smtClean="0">
                <a:latin typeface="NikoshBAN" pitchFamily="2" charset="0"/>
                <a:cs typeface="NikoshBAN" pitchFamily="2" charset="0"/>
              </a:rPr>
              <a:t>চোখের ত্রুটি ২ ধরণের </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457200" y="1981200"/>
            <a:ext cx="8229600" cy="4525963"/>
          </a:xfrm>
        </p:spPr>
        <p:style>
          <a:lnRef idx="1">
            <a:schemeClr val="accent4"/>
          </a:lnRef>
          <a:fillRef idx="3">
            <a:schemeClr val="accent4"/>
          </a:fillRef>
          <a:effectRef idx="2">
            <a:schemeClr val="accent4"/>
          </a:effectRef>
          <a:fontRef idx="minor">
            <a:schemeClr val="lt1"/>
          </a:fontRef>
        </p:style>
        <p:txBody>
          <a:bodyPr/>
          <a:lstStyle/>
          <a:p>
            <a:r>
              <a:rPr lang="bn-IN" dirty="0" smtClean="0">
                <a:latin typeface="NikoshBAN" pitchFamily="2" charset="0"/>
                <a:cs typeface="NikoshBAN" pitchFamily="2" charset="0"/>
              </a:rPr>
              <a:t>০১। হ্রস্বদৃষ্টি বা ক্ষীণদৃষ্টি </a:t>
            </a:r>
            <a:endParaRPr lang="en-US" dirty="0" smtClean="0">
              <a:latin typeface="NikoshBAN" pitchFamily="2" charset="0"/>
              <a:cs typeface="NikoshBAN" pitchFamily="2" charset="0"/>
            </a:endParaRPr>
          </a:p>
          <a:p>
            <a:pPr marL="0" indent="0">
              <a:buNone/>
            </a:pPr>
            <a:endParaRPr lang="en-US" dirty="0">
              <a:latin typeface="NikoshBAN" pitchFamily="2" charset="0"/>
              <a:cs typeface="NikoshBAN" pitchFamily="2" charset="0"/>
            </a:endParaRPr>
          </a:p>
          <a:p>
            <a:endParaRPr lang="bn-IN" dirty="0" smtClean="0">
              <a:latin typeface="NikoshBAN" pitchFamily="2" charset="0"/>
              <a:cs typeface="NikoshBAN" pitchFamily="2" charset="0"/>
            </a:endParaRPr>
          </a:p>
          <a:p>
            <a:r>
              <a:rPr lang="bn-IN" dirty="0" smtClean="0">
                <a:latin typeface="NikoshBAN" pitchFamily="2" charset="0"/>
                <a:cs typeface="NikoshBAN" pitchFamily="2" charset="0"/>
              </a:rPr>
              <a:t>০২</a:t>
            </a:r>
            <a:r>
              <a:rPr lang="bn-IN" dirty="0">
                <a:latin typeface="NikoshBAN" pitchFamily="2" charset="0"/>
                <a:cs typeface="NikoshBAN" pitchFamily="2" charset="0"/>
              </a:rPr>
              <a:t>। </a:t>
            </a:r>
            <a:r>
              <a:rPr lang="bn-IN" dirty="0" smtClean="0">
                <a:latin typeface="NikoshBAN" pitchFamily="2" charset="0"/>
                <a:cs typeface="NikoshBAN" pitchFamily="2" charset="0"/>
              </a:rPr>
              <a:t>দীর্ঘদৃষ্টি </a:t>
            </a:r>
            <a:r>
              <a:rPr lang="bn-IN" dirty="0">
                <a:latin typeface="NikoshBAN" pitchFamily="2" charset="0"/>
                <a:cs typeface="NikoshBAN" pitchFamily="2" charset="0"/>
              </a:rPr>
              <a:t>বা </a:t>
            </a:r>
            <a:r>
              <a:rPr lang="bn-IN" dirty="0" smtClean="0">
                <a:latin typeface="NikoshBAN" pitchFamily="2" charset="0"/>
                <a:cs typeface="NikoshBAN" pitchFamily="2" charset="0"/>
              </a:rPr>
              <a:t>দূরদৃষ্টি </a:t>
            </a:r>
            <a:endParaRPr lang="en-US" dirty="0">
              <a:latin typeface="NikoshBAN" pitchFamily="2" charset="0"/>
              <a:cs typeface="NikoshBAN" pitchFamily="2" charset="0"/>
            </a:endParaRPr>
          </a:p>
        </p:txBody>
      </p:sp>
    </p:spTree>
    <p:extLst>
      <p:ext uri="{BB962C8B-B14F-4D97-AF65-F5344CB8AC3E}">
        <p14:creationId xmlns:p14="http://schemas.microsoft.com/office/powerpoint/2010/main" val="221868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8305799" cy="2400657"/>
          </a:xfrm>
          <a:prstGeom prst="rect">
            <a:avLst/>
          </a:prstGeom>
          <a:noFill/>
        </p:spPr>
        <p:txBody>
          <a:bodyPr wrap="square" rtlCol="0">
            <a:spAutoFit/>
          </a:bodyPr>
          <a:lstStyle/>
          <a:p>
            <a:pPr algn="just"/>
            <a:r>
              <a:rPr lang="bn-IN" sz="4400" b="1" u="sng" dirty="0" smtClean="0">
                <a:solidFill>
                  <a:srgbClr val="C00000"/>
                </a:solidFill>
                <a:latin typeface="NikoshBAN" pitchFamily="2" charset="0"/>
                <a:cs typeface="NikoshBAN" pitchFamily="2" charset="0"/>
              </a:rPr>
              <a:t>হ্রস্বদৃষ্টি </a:t>
            </a:r>
            <a:r>
              <a:rPr lang="bn-IN" sz="4400" b="1" u="sng" dirty="0">
                <a:solidFill>
                  <a:srgbClr val="C00000"/>
                </a:solidFill>
                <a:latin typeface="NikoshBAN" pitchFamily="2" charset="0"/>
                <a:cs typeface="NikoshBAN" pitchFamily="2" charset="0"/>
              </a:rPr>
              <a:t>বা </a:t>
            </a:r>
            <a:r>
              <a:rPr lang="bn-IN" sz="4400" b="1" u="sng" dirty="0" smtClean="0">
                <a:solidFill>
                  <a:srgbClr val="C00000"/>
                </a:solidFill>
                <a:latin typeface="NikoshBAN" pitchFamily="2" charset="0"/>
                <a:cs typeface="NikoshBAN" pitchFamily="2" charset="0"/>
              </a:rPr>
              <a:t>ক্ষীণদৃষ্টিঃ</a:t>
            </a:r>
            <a:r>
              <a:rPr lang="en-US" sz="4400" b="1" u="sng" dirty="0" smtClean="0">
                <a:solidFill>
                  <a:srgbClr val="C0000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যখন</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চোখ</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কাছের</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জিনিস</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দেখতে</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পায়</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কিন্তু</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দূরের</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জিনিস</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দেখতে</a:t>
            </a:r>
            <a:r>
              <a:rPr lang="en-US" sz="4400" dirty="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পায়</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না</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তখন</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এই</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ত্রুটিকে</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বলা</a:t>
            </a:r>
            <a:r>
              <a:rPr lang="en-US" sz="4400" dirty="0" smtClean="0">
                <a:solidFill>
                  <a:srgbClr val="00B0F0"/>
                </a:solidFill>
                <a:latin typeface="NikoshBAN" pitchFamily="2" charset="0"/>
                <a:cs typeface="NikoshBAN" pitchFamily="2" charset="0"/>
              </a:rPr>
              <a:t> </a:t>
            </a:r>
            <a:r>
              <a:rPr lang="en-US" sz="4400" dirty="0" err="1" smtClean="0">
                <a:solidFill>
                  <a:srgbClr val="00B0F0"/>
                </a:solidFill>
                <a:latin typeface="NikoshBAN" pitchFamily="2" charset="0"/>
                <a:cs typeface="NikoshBAN" pitchFamily="2" charset="0"/>
              </a:rPr>
              <a:t>হয়</a:t>
            </a:r>
            <a:r>
              <a:rPr lang="en-US" sz="4400" dirty="0" smtClean="0">
                <a:solidFill>
                  <a:srgbClr val="00B0F0"/>
                </a:solidFill>
                <a:latin typeface="NikoshBAN" pitchFamily="2" charset="0"/>
                <a:cs typeface="NikoshBAN" pitchFamily="2" charset="0"/>
              </a:rPr>
              <a:t> </a:t>
            </a:r>
            <a:r>
              <a:rPr lang="bn-IN" sz="4400" dirty="0">
                <a:solidFill>
                  <a:srgbClr val="00B0F0"/>
                </a:solidFill>
                <a:latin typeface="NikoshBAN" pitchFamily="2" charset="0"/>
                <a:cs typeface="NikoshBAN" pitchFamily="2" charset="0"/>
              </a:rPr>
              <a:t>হ্রস্বদৃষ্টি বা </a:t>
            </a:r>
            <a:r>
              <a:rPr lang="bn-IN" sz="4400" dirty="0" smtClean="0">
                <a:solidFill>
                  <a:srgbClr val="00B0F0"/>
                </a:solidFill>
                <a:latin typeface="NikoshBAN" pitchFamily="2" charset="0"/>
                <a:cs typeface="NikoshBAN" pitchFamily="2" charset="0"/>
              </a:rPr>
              <a:t>ক্ষীণদৃষ্টি</a:t>
            </a:r>
            <a:r>
              <a:rPr lang="en-US" sz="4400" dirty="0" smtClean="0">
                <a:solidFill>
                  <a:srgbClr val="00B0F0"/>
                </a:solidFill>
                <a:latin typeface="NikoshBAN" pitchFamily="2" charset="0"/>
                <a:cs typeface="NikoshBAN" pitchFamily="2" charset="0"/>
              </a:rPr>
              <a:t>। </a:t>
            </a:r>
            <a:endParaRPr lang="en-US" sz="4400" dirty="0">
              <a:solidFill>
                <a:srgbClr val="00B0F0"/>
              </a:solidFill>
              <a:latin typeface="NikoshBAN" pitchFamily="2" charset="0"/>
              <a:cs typeface="NikoshBAN" pitchFamily="2" charset="0"/>
            </a:endParaRPr>
          </a:p>
          <a:p>
            <a:r>
              <a:rPr lang="bn-IN" dirty="0" smtClean="0">
                <a:solidFill>
                  <a:srgbClr val="00B0F0"/>
                </a:solidFill>
              </a:rPr>
              <a:t> </a:t>
            </a:r>
            <a:endParaRPr lang="en-US" dirty="0">
              <a:solidFill>
                <a:srgbClr val="00B0F0"/>
              </a:solidFill>
            </a:endParaRPr>
          </a:p>
        </p:txBody>
      </p:sp>
      <p:sp>
        <p:nvSpPr>
          <p:cNvPr id="6" name="TextBox 5"/>
          <p:cNvSpPr txBox="1"/>
          <p:nvPr/>
        </p:nvSpPr>
        <p:spPr>
          <a:xfrm>
            <a:off x="457200" y="2514600"/>
            <a:ext cx="8305799" cy="4154984"/>
          </a:xfrm>
          <a:prstGeom prst="rect">
            <a:avLst/>
          </a:prstGeom>
          <a:noFill/>
        </p:spPr>
        <p:txBody>
          <a:bodyPr wrap="square" rtlCol="0">
            <a:spAutoFit/>
          </a:bodyPr>
          <a:lstStyle/>
          <a:p>
            <a:pPr algn="just"/>
            <a:r>
              <a:rPr lang="bn-IN" sz="4400" b="1" u="sng" dirty="0">
                <a:solidFill>
                  <a:srgbClr val="C00000"/>
                </a:solidFill>
                <a:latin typeface="NikoshBAN" pitchFamily="2" charset="0"/>
                <a:cs typeface="NikoshBAN" pitchFamily="2" charset="0"/>
              </a:rPr>
              <a:t>হ্রস্বদৃষ্টি বা ক্ষীণদৃষ্টি </a:t>
            </a:r>
            <a:r>
              <a:rPr lang="en-US" sz="4400" b="1" u="sng" dirty="0" err="1">
                <a:solidFill>
                  <a:srgbClr val="C00000"/>
                </a:solidFill>
                <a:latin typeface="NikoshBAN" pitchFamily="2" charset="0"/>
                <a:cs typeface="NikoshBAN" pitchFamily="2" charset="0"/>
              </a:rPr>
              <a:t>কারণঃ</a:t>
            </a:r>
            <a:r>
              <a:rPr lang="bn-IN" sz="4400" b="1" u="sng" dirty="0">
                <a:solidFill>
                  <a:srgbClr val="C00000"/>
                </a:solidFill>
                <a:latin typeface="NikoshBAN" pitchFamily="2" charset="0"/>
                <a:cs typeface="NikoshBAN" pitchFamily="2" charset="0"/>
              </a:rPr>
              <a:t> </a:t>
            </a:r>
            <a:r>
              <a:rPr lang="bn-IN" sz="4400" dirty="0">
                <a:solidFill>
                  <a:srgbClr val="00B0F0"/>
                </a:solidFill>
                <a:latin typeface="NikoshBAN" pitchFamily="2" charset="0"/>
                <a:cs typeface="NikoshBAN" pitchFamily="2" charset="0"/>
              </a:rPr>
              <a:t>দুইটি কারণে এই ত্রুটি হয়ে থাকে।</a:t>
            </a:r>
          </a:p>
          <a:p>
            <a:pPr algn="just"/>
            <a:r>
              <a:rPr lang="bn-IN" sz="4400" dirty="0">
                <a:solidFill>
                  <a:srgbClr val="00B0F0"/>
                </a:solidFill>
                <a:latin typeface="NikoshBAN" pitchFamily="2" charset="0"/>
                <a:cs typeface="NikoshBAN" pitchFamily="2" charset="0"/>
              </a:rPr>
              <a:t>০১। চোখের লেন্সের অভিসারী শক্তি বৃদ্ধি পেলে এবং ফোকাস দূরত্ব কমে গেলে। </a:t>
            </a:r>
            <a:r>
              <a:rPr lang="en-US" sz="4400" dirty="0">
                <a:solidFill>
                  <a:srgbClr val="00B0F0"/>
                </a:solidFill>
                <a:latin typeface="NikoshBAN" pitchFamily="2" charset="0"/>
                <a:cs typeface="NikoshBAN" pitchFamily="2" charset="0"/>
              </a:rPr>
              <a:t> </a:t>
            </a:r>
            <a:endParaRPr lang="bn-IN" sz="4400" dirty="0">
              <a:solidFill>
                <a:srgbClr val="00B0F0"/>
              </a:solidFill>
              <a:latin typeface="NikoshBAN" pitchFamily="2" charset="0"/>
              <a:cs typeface="NikoshBAN" pitchFamily="2" charset="0"/>
            </a:endParaRPr>
          </a:p>
          <a:p>
            <a:pPr algn="just"/>
            <a:r>
              <a:rPr lang="bn-IN" sz="4400" dirty="0">
                <a:solidFill>
                  <a:srgbClr val="00B0F0"/>
                </a:solidFill>
                <a:latin typeface="NikoshBAN" pitchFamily="2" charset="0"/>
                <a:cs typeface="NikoshBAN" pitchFamily="2" charset="0"/>
              </a:rPr>
              <a:t>০২। কোন কারণে অক্ষি গোলকের ব্যাসার্ধ বৃদ্ধি </a:t>
            </a:r>
            <a:r>
              <a:rPr lang="bn-IN" sz="4400" dirty="0" smtClean="0">
                <a:solidFill>
                  <a:srgbClr val="00B0F0"/>
                </a:solidFill>
                <a:latin typeface="NikoshBAN" pitchFamily="2" charset="0"/>
                <a:cs typeface="NikoshBAN" pitchFamily="2" charset="0"/>
              </a:rPr>
              <a:t>পেলে। </a:t>
            </a:r>
            <a:endParaRPr lang="en-US" sz="4400" dirty="0">
              <a:solidFill>
                <a:srgbClr val="00B0F0"/>
              </a:solidFill>
            </a:endParaRPr>
          </a:p>
        </p:txBody>
      </p:sp>
    </p:spTree>
    <p:extLst>
      <p:ext uri="{BB962C8B-B14F-4D97-AF65-F5344CB8AC3E}">
        <p14:creationId xmlns:p14="http://schemas.microsoft.com/office/powerpoint/2010/main" val="417856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541</Words>
  <Application>Microsoft Office PowerPoint</Application>
  <PresentationFormat>On-screen Show (4:3)</PresentationFormat>
  <Paragraphs>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পাঠ পরিচিতি </vt:lpstr>
      <vt:lpstr>PowerPoint Presentation</vt:lpstr>
      <vt:lpstr>PowerPoint Presentation</vt:lpstr>
      <vt:lpstr>এই পাঠ শেষে শিক্ষার্থীরা- ০১। চোখের ত্রুটি ব্যাখ্যা করতে পারবে। ০২। চোখের ত্রুটি সৃষ্টির কারণ ব্যাখ্যা করতে পারবে। ০৩। লেন্স ব্যভার করে ত্রুটি সংশোধনের উপায় ব্যাখ্যা করতে পারবে।  </vt:lpstr>
      <vt:lpstr>PowerPoint Presentation</vt:lpstr>
      <vt:lpstr>চোখের ত্রুটি ২ ধরণের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HABIB</dc:creator>
  <cp:lastModifiedBy>HABIB</cp:lastModifiedBy>
  <cp:revision>49</cp:revision>
  <dcterms:created xsi:type="dcterms:W3CDTF">2020-08-09T14:55:40Z</dcterms:created>
  <dcterms:modified xsi:type="dcterms:W3CDTF">2020-08-28T03:40:26Z</dcterms:modified>
</cp:coreProperties>
</file>