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1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2" r:id="rId15"/>
    <p:sldId id="270" r:id="rId16"/>
    <p:sldId id="271" r:id="rId17"/>
    <p:sldId id="275" r:id="rId18"/>
    <p:sldId id="276" r:id="rId19"/>
    <p:sldId id="274" r:id="rId20"/>
    <p:sldId id="277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F762-364D-47A6-9291-C8D42E6BCC8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E9F7-A619-4D93-90A6-F56B7AC7AF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শিক্ষার্থীদের</a:t>
            </a:r>
            <a:r>
              <a:rPr lang="bn-IN" baseline="0" dirty="0"/>
              <a:t> প্রশ্ন করা হবে – </a:t>
            </a:r>
            <a:r>
              <a:rPr lang="bn-IN" dirty="0"/>
              <a:t>একা</a:t>
            </a:r>
            <a:r>
              <a:rPr lang="bn-IN" baseline="0" dirty="0"/>
              <a:t> একা আত্মরক্ষা করা কি সহজ না কি কষ্টকর? কেন কষ্টকর?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828800"/>
            <a:ext cx="914400" cy="434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1905000"/>
            <a:ext cx="1066800" cy="4114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296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8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 ত ম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sz="8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8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 ত ম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3DA43B7-6A3D-F348-B28E-EC273E50A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40" y="2177143"/>
            <a:ext cx="5658809" cy="3129092"/>
          </a:xfrm>
        </p:spPr>
      </p:pic>
    </p:spTree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75" y="3968509"/>
            <a:ext cx="771255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>
                <a:ln/>
                <a:latin typeface="NikoshBAN" pitchFamily="2" charset="0"/>
                <a:cs typeface="NikoshBAN" pitchFamily="2" charset="0"/>
              </a:rPr>
              <a:t>প্রবজ্যা জীবনের প্রথম ধাপ বা শিক্ষানবিশ জীবন পালন কারীকে শ্রমন</a:t>
            </a:r>
          </a:p>
          <a:p>
            <a:pPr algn="ctr"/>
            <a:r>
              <a:rPr lang="en-GB" sz="4000" b="1">
                <a:ln/>
                <a:latin typeface="NikoshBAN" pitchFamily="2" charset="0"/>
              </a:rPr>
              <a:t>বলা হয়।প্রবজ্যা গ্রহন হতে শ্রমণ হওয়ার জন্য কমপক্ষে ৭ বছর বয়স হতে হয়।</a:t>
            </a:r>
            <a:endParaRPr lang="en-US" sz="2800" b="1" dirty="0">
              <a:ln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B610150-0D31-F841-81A4-57C156056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1" y="511232"/>
            <a:ext cx="4408054" cy="291776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387E003-E0F7-E340-AF3B-A681326FC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46" y="590562"/>
            <a:ext cx="3960285" cy="29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246" y="396151"/>
            <a:ext cx="5259431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8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97" y="4848988"/>
            <a:ext cx="8529863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>
                <a:ln/>
                <a:latin typeface="NikoshBAN" pitchFamily="2" charset="0"/>
                <a:cs typeface="NikoshBAN" pitchFamily="2" charset="0"/>
              </a:rPr>
              <a:t>প্রবজ্যা সম্পর্কে বুদ্ধ কী বলেছেন?</a:t>
            </a:r>
            <a:endParaRPr lang="en-US" sz="2800" b="1" dirty="0">
              <a:ln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C5244B-7ADC-954C-B964-0F1597B6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1921527"/>
            <a:ext cx="3305175" cy="262667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01EA063-6269-4347-B787-B8E45BC1A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4" y="1900238"/>
            <a:ext cx="3830455" cy="25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402" y="3684396"/>
            <a:ext cx="8109196" cy="3046988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  <a:cs typeface="NikoshBAN" pitchFamily="2" charset="0"/>
              </a:rPr>
              <a:t>দশশীল শ্রমণদের জন্য নিত্য পালনীয়।এ শীল বিশুদ্ধ ও অনাশক্ত জীবন এবং পাপমুক্ত সুন্দর চরিত্র গঠনে সহায়ক বলে দশশীলকে সুচরিত শীল বলে।</a:t>
            </a:r>
            <a:endParaRPr lang="en-US" sz="4800" b="1" dirty="0">
              <a:ln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6A1132A-E700-D845-9D59-ACBFC9D8D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38" y="432343"/>
            <a:ext cx="5835094" cy="27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658" y="4549462"/>
            <a:ext cx="8218070" cy="175432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>
                <a:ln/>
                <a:latin typeface="NikoshBAN" pitchFamily="2" charset="0"/>
                <a:cs typeface="NikoshBAN" pitchFamily="2" charset="0"/>
              </a:rPr>
              <a:t>শ্রামণ্য জীবনের উচ্চতর স্তর হচ্ছে ভিক্ষু জীবন।ভীক্ষুদের</a:t>
            </a:r>
          </a:p>
          <a:p>
            <a:pPr algn="ctr"/>
            <a:r>
              <a:rPr lang="en-GB" sz="3600" b="1">
                <a:ln/>
                <a:latin typeface="NikoshBAN" pitchFamily="2" charset="0"/>
              </a:rPr>
              <a:t>২২৭ টি শীল বা প্রতিমোক্ষ শীল পালন করতে হয়।অপরদিকে ভিক্ষু হতে ২০ বছর হতে হয়।</a:t>
            </a:r>
            <a:endParaRPr lang="en-US" sz="2800" b="1" dirty="0">
              <a:ln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85CBA42-DE24-F340-BA12-EB0F0655A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85" y="374536"/>
            <a:ext cx="6096000" cy="36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917" y="4615710"/>
            <a:ext cx="8007979" cy="2308324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দশশীলকে কেন সুচরিত শীল বলা হয়?</a:t>
            </a:r>
            <a:endParaRPr lang="en-US" sz="2800" b="1" dirty="0">
              <a:ln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0989300-466B-6546-870A-8880CA3C1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07" y="1299154"/>
            <a:ext cx="3962400" cy="28670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2B08507-219E-4E4E-A503-0815FD7B9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76" y="338744"/>
            <a:ext cx="35909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003" y="5288606"/>
            <a:ext cx="7818323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দশশীল প্রার্থনা (পালি) </a:t>
            </a:r>
            <a:endParaRPr lang="en-US" b="1" dirty="0">
              <a:ln/>
              <a:solidFill>
                <a:srgbClr val="000099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7149DE-1450-D145-8797-038E157B7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3709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6379" y="572057"/>
            <a:ext cx="7143433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দশশীল</a:t>
            </a:r>
            <a:r>
              <a:rPr lang="bn-IN" sz="72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প্রার্থনা (বাংলায়)</a:t>
            </a:r>
            <a:endParaRPr lang="en-US" sz="6000" b="1" dirty="0">
              <a:ln/>
              <a:solidFill>
                <a:srgbClr val="000099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794B58-B9F9-BE43-B366-F96B67761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1" y="2221943"/>
            <a:ext cx="4548202" cy="4064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7DC3302-CF95-4043-A3D4-BF8CF60DA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02" y="2160242"/>
            <a:ext cx="369076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84555"/>
            <a:ext cx="472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10915"/>
            <a:ext cx="8610600" cy="276998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8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58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58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প্রবজ্যা জীবনকে উন্মুক্ত আকাশের ন্যায় বলার কারণ ব্যাখ্যা কর।</a:t>
            </a:r>
            <a:endParaRPr lang="en-US" sz="58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39804"/>
            <a:ext cx="3124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6106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400" b="1">
                <a:ln/>
                <a:latin typeface="NikoshBAN" pitchFamily="2" charset="0"/>
                <a:cs typeface="NikoshBAN" pitchFamily="2" charset="0"/>
              </a:rPr>
              <a:t>কাদের দশশীল পালন করা আবশ্যক?</a:t>
            </a:r>
            <a:endParaRPr lang="en-US" sz="44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67391" y="3064833"/>
            <a:ext cx="792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৩। প্রবজ্যা জীবন কয়টি ধাপে বিভক্ত ও কী কী?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421811" y="5691365"/>
            <a:ext cx="7449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৬।সৎকর্মের প্রতিষ্টাভূমি কোনটি?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984" y="3957678"/>
            <a:ext cx="8238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৪।বেরমণী শব্দের অর্থ কী?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810" y="4810028"/>
            <a:ext cx="7696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GB" sz="4000" b="1" dirty="0">
                <a:ln/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>
                <a:ln/>
                <a:latin typeface="NikoshBAN" pitchFamily="2" charset="0"/>
                <a:cs typeface="NikoshBAN" pitchFamily="2" charset="0"/>
              </a:rPr>
              <a:t>নিজেকে সংযত করা যায় কিভাবে?</a:t>
            </a:r>
            <a:endParaRPr lang="en-US" sz="4000" b="1" dirty="0">
              <a:ln/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336486"/>
            <a:ext cx="79248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4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শ্র</a:t>
            </a:r>
            <a:r>
              <a:rPr lang="bn-IN" sz="44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GB" sz="44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ণ শব্দের অর্থ</a:t>
            </a:r>
            <a:r>
              <a:rPr lang="bn-IN" sz="44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44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4663" y="212553"/>
            <a:ext cx="621138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উত্তরঃ-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64" y="1798126"/>
            <a:ext cx="8600222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>
                <a:ln/>
                <a:latin typeface="NikoshBAN" pitchFamily="2" charset="0"/>
                <a:cs typeface="NikoshBAN" pitchFamily="2" charset="0"/>
              </a:rPr>
              <a:t>১।শ্রামণদের।২।শিক্ষানবিশ জীবন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364" y="2813789"/>
            <a:ext cx="8802180" cy="3785652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৩।২টি,যথাঃ-শ্রমণ ও ভিক্ষু</a:t>
            </a:r>
            <a:r>
              <a:rPr lang="bn-IN" sz="60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000" b="1">
              <a:ln/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60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৪।বিরত থাকা।</a:t>
            </a:r>
          </a:p>
          <a:p>
            <a:r>
              <a:rPr lang="en-GB" sz="60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৫।শীল পালন করে।</a:t>
            </a:r>
          </a:p>
          <a:p>
            <a:r>
              <a:rPr lang="en-GB" sz="6000" b="1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৬।শীল।</a:t>
            </a:r>
            <a:endParaRPr lang="en-US" sz="28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914400"/>
            <a:ext cx="8480526" cy="5726944"/>
            <a:chOff x="457200" y="914400"/>
            <a:chExt cx="8480526" cy="5726944"/>
          </a:xfrm>
        </p:grpSpPr>
        <p:sp>
          <p:nvSpPr>
            <p:cNvPr id="4" name="Rectangle 3"/>
            <p:cNvSpPr/>
            <p:nvPr/>
          </p:nvSpPr>
          <p:spPr>
            <a:xfrm>
              <a:off x="4899126" y="1002544"/>
              <a:ext cx="4038600" cy="5638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0491" tIns="35246" rIns="70491" bIns="35246" rtlCol="0" anchor="ctr"/>
            <a:lstStyle/>
            <a:p>
              <a:pPr algn="ctr"/>
              <a:endParaRPr lang="en-US" sz="3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100" b="1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en-US" sz="3100" b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100" b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3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100" b="1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100" b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</a:t>
              </a:r>
              <a:r>
                <a:rPr lang="en-GB" sz="3100" b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ৌদ্ধ ধর্ম ও নৈতিক শিক্ষা</a:t>
              </a:r>
              <a:endParaRPr lang="en-US" sz="3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spc="15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GB" sz="3200" b="1" spc="15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৩,</a:t>
              </a:r>
              <a:r>
                <a:rPr lang="bn-IN" sz="3200" b="1" spc="15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পাঠ-১</a:t>
              </a:r>
              <a:r>
                <a:rPr lang="en-GB" sz="3200" b="1" spc="15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,২</a:t>
              </a:r>
              <a:endParaRPr lang="en-US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1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ontent Placeholder 10"/>
            <p:cNvSpPr txBox="1">
              <a:spLocks/>
            </p:cNvSpPr>
            <p:nvPr/>
          </p:nvSpPr>
          <p:spPr>
            <a:xfrm>
              <a:off x="618653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4070819"/>
              <a:ext cx="41684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latin typeface="NikoshBAN" pitchFamily="2" charset="0"/>
                  <a:cs typeface="NikoshBAN" pitchFamily="2" charset="0"/>
                </a:rPr>
                <a:t>তন্দ্রা চাকমা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2400">
                  <a:latin typeface="NikoshBAN" pitchFamily="2" charset="0"/>
                  <a:cs typeface="NikoshBAN" pitchFamily="2" charset="0"/>
                </a:rPr>
                <a:t>রাণী দয়াময়য়ী </a:t>
              </a:r>
              <a:r>
                <a:rPr lang="en-US" sz="24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2400">
                  <a:latin typeface="NikoshBAN" pitchFamily="2" charset="0"/>
                  <a:cs typeface="NikoshBAN" pitchFamily="2" charset="0"/>
                </a:rPr>
                <a:t>রাংগামাটি</a:t>
              </a:r>
              <a:r>
                <a:rPr lang="en-US" sz="2400">
                  <a:latin typeface="NikoshBAN" pitchFamily="2" charset="0"/>
                  <a:cs typeface="NikoshBAN" pitchFamily="2" charset="0"/>
                </a:rPr>
                <a:t>।</a:t>
              </a:r>
              <a:endParaRPr lang="en-GB" sz="200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2000">
                  <a:latin typeface="NikoshBAN" pitchFamily="2" charset="0"/>
                  <a:cs typeface="NikoshBAN" pitchFamily="2" charset="0"/>
                </a:rPr>
                <a:t>chakmatandra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@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gmail.com</a:t>
              </a:r>
            </a:p>
            <a:p>
              <a:pPr algn="ctr">
                <a:defRPr/>
              </a:pPr>
              <a:endPara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Content Placeholder 10"/>
            <p:cNvSpPr txBox="1">
              <a:spLocks/>
            </p:cNvSpPr>
            <p:nvPr/>
          </p:nvSpPr>
          <p:spPr>
            <a:xfrm>
              <a:off x="4800600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86400" y="1066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491" tIns="35246" rIns="70491" bIns="35246"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100" b="1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F063A2-AA7B-9949-A773-A444C4F0E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0" y="1588438"/>
            <a:ext cx="2309359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810161"/>
            <a:ext cx="4724400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2744350"/>
            <a:ext cx="8610600" cy="193899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>
                <a:ln/>
                <a:latin typeface="NikoshBAN" pitchFamily="2" charset="0"/>
                <a:cs typeface="NikoshBAN" pitchFamily="2" charset="0"/>
              </a:rPr>
              <a:t>শ্রমণেরা যে শীল পালনে রত হন তা সংক্ষেপে ব্যাখ্যা কর।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515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5512" y="319215"/>
            <a:ext cx="5149529" cy="205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13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CAA364E-5A32-5244-A77D-237CC012B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" y="2097813"/>
            <a:ext cx="7536263" cy="44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731" y="4035366"/>
            <a:ext cx="4927217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>
                <a:ln/>
                <a:latin typeface="NikoshBAN" pitchFamily="2" charset="0"/>
                <a:cs typeface="NikoshBAN" pitchFamily="2" charset="0"/>
              </a:rPr>
              <a:t>শ্রমণ ও শ্রমণ হওয়ার দৃশ্য</a:t>
            </a:r>
            <a:endParaRPr lang="bn-IN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48A7103-F9DE-E44E-A274-1A80E2AA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7" y="810919"/>
            <a:ext cx="3984083" cy="28382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2C0000F-F001-2849-91C2-14CD30F44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19" y="810920"/>
            <a:ext cx="3472852" cy="297043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98C70F0-7D62-B94F-B2E6-001FF9126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19" y="3943954"/>
            <a:ext cx="3710840" cy="27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973050"/>
            <a:ext cx="74676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88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</a:rPr>
              <a:t>শীল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5240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80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47878"/>
            <a:ext cx="7924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দশশীল সম্পর্কে বর্ণনা করতে পারবে।</a:t>
            </a:r>
            <a:endParaRPr lang="bn-BD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spc="15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spc="15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শ্রমণ ও</a:t>
            </a:r>
            <a:r>
              <a:rPr lang="en-GB" sz="36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দশশীলের পরিচয় বলতে পারবে।</a:t>
            </a:r>
          </a:p>
          <a:p>
            <a:r>
              <a:rPr lang="bn-BD" sz="36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শ্রমণ হওয়ার যোগ্যতা বলতে পারবে।</a:t>
            </a:r>
            <a:endParaRPr lang="bn-BD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spc="15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spc="15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অর্থসহ পালি ভাষায় দশশীল বলতে পারবে।</a:t>
            </a:r>
            <a:endParaRPr lang="bn-BD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67437"/>
            <a:ext cx="8589147" cy="175432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>
                <a:ln/>
                <a:latin typeface="NikoshBAN" pitchFamily="2" charset="0"/>
                <a:cs typeface="NikoshBAN" pitchFamily="2" charset="0"/>
              </a:rPr>
              <a:t>ধর্মীয় অনুষ্ঠানে বৌদ্ধরা কোন শীল পালন করে।</a:t>
            </a:r>
            <a:endParaRPr lang="en-US" sz="2800" b="1" dirty="0">
              <a:ln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9B88F61-2FF7-614E-B9BC-9A760E2D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2" y="436237"/>
            <a:ext cx="593525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6898" y="5629870"/>
            <a:ext cx="4799712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>
                <a:ln/>
                <a:latin typeface="NikoshBAN" pitchFamily="2" charset="0"/>
                <a:cs typeface="NikoshBAN" pitchFamily="2" charset="0"/>
              </a:rPr>
              <a:t>শীল’ শব্দের অর্থ কী?</a:t>
            </a:r>
            <a:endParaRPr lang="en-US" sz="2800" b="1" dirty="0">
              <a:ln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69717FF-92C3-E64E-AECB-5C72AA886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09" y="951949"/>
            <a:ext cx="5729323" cy="45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071" y="5859959"/>
            <a:ext cx="7361311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>
                <a:ln/>
                <a:latin typeface="NikoshBAN" pitchFamily="2" charset="0"/>
                <a:cs typeface="NikoshBAN" pitchFamily="2" charset="0"/>
              </a:rPr>
              <a:t>শ্রমণদের কোন শীল পালন করতে হয়।</a:t>
            </a:r>
            <a:endParaRPr lang="en-US" b="1" dirty="0">
              <a:ln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3F968C-0463-6047-A647-ED0947EE8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0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8939" y="4722337"/>
            <a:ext cx="7098109" cy="156966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  <a:cs typeface="NikoshBAN" pitchFamily="2" charset="0"/>
              </a:rPr>
              <a:t>প্রবজ্যা জীবন দুই ভাগে বিভক্ত।যথঃ-শ্রমণ ও ভিক্ষু।</a:t>
            </a:r>
            <a:endParaRPr lang="en-US" sz="4800" b="1" dirty="0">
              <a:ln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8647935-7DCB-0F47-9DBA-EC1BA6107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6003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70491" tIns="35246" rIns="70491" bIns="35246" rtlCol="0" anchor="ctr"/>
      <a:lstStyle>
        <a:defPPr algn="ctr">
          <a:defRPr sz="3100" b="1" dirty="0" err="1" smtClean="0">
            <a:solidFill>
              <a:srgbClr val="00B050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253</Words>
  <Application>Microsoft Office PowerPoint</Application>
  <PresentationFormat>On-screen Show (4:3)</PresentationFormat>
  <Paragraphs>75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স্বা গ ত 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স্বা গ ত ম</dc:title>
  <dc:creator>pc</dc:creator>
  <cp:lastModifiedBy>Unknown User</cp:lastModifiedBy>
  <cp:revision>22</cp:revision>
  <dcterms:created xsi:type="dcterms:W3CDTF">2006-08-16T00:00:00Z</dcterms:created>
  <dcterms:modified xsi:type="dcterms:W3CDTF">2020-08-27T09:27:44Z</dcterms:modified>
</cp:coreProperties>
</file>