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82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3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4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5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4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A471D-874B-4548-84AE-70F43993F748}" type="datetimeFigureOut">
              <a:rPr lang="en-US" smtClean="0"/>
              <a:t>27-Aug-20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CF883-AF6D-405F-9C6D-759CB6FE3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850040" y="3305653"/>
            <a:ext cx="10503982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618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873452"/>
            <a:ext cx="1033043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4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4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3" y="1892026"/>
            <a:ext cx="2402006" cy="38946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 prst="angle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599131" y="1892026"/>
            <a:ext cx="7754890" cy="397031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“মুনাফিকের নিদর্শন তিনটি। </a:t>
            </a:r>
            <a:endParaRPr lang="en-US" sz="36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যখন কথা বলে মিথ্যা বলে, </a:t>
            </a:r>
            <a:endParaRPr lang="en-US" sz="3600" b="1" dirty="0" smtClean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600" b="1" dirty="0" smtClean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ওয়াদা করলে তা ভঙ্গ করে </a:t>
            </a:r>
            <a:r>
              <a:rPr lang="bn-IN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এবং </a:t>
            </a:r>
            <a:r>
              <a:rPr lang="bn-IN" sz="3600" b="1" dirty="0" smtClean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যখন তার নিকট কোনো কিছু গচ্ছিত রাখা হয় তখন তার খিয়ানত করে</a:t>
            </a:r>
            <a:r>
              <a:rPr lang="bn-IN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 </a:t>
            </a:r>
            <a:endParaRPr lang="en-US" sz="36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(সহিহ বুখারি ও সহিহ মুসলিম)</a:t>
            </a:r>
            <a:endParaRPr lang="en-US" sz="36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064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982635"/>
            <a:ext cx="10330439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5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5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5343496" y="2092659"/>
            <a:ext cx="6010526" cy="3734937"/>
          </a:xfrm>
          <a:prstGeom prst="round2SameRect">
            <a:avLst/>
          </a:prstGeom>
          <a:blipFill>
            <a:blip r:embed="rId4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হলো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নৈতিকতা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ও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মানবিকতার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আদর্শের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বিপরীত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কাজ</a:t>
            </a:r>
            <a:r>
              <a:rPr lang="en-US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sz="40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38" y="2156075"/>
            <a:ext cx="4075859" cy="37363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390990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873452"/>
            <a:ext cx="1033043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4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4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2" y="1942532"/>
            <a:ext cx="4419600" cy="37349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ound Same Side Corner Rectangle 11"/>
          <p:cNvSpPr/>
          <p:nvPr/>
        </p:nvSpPr>
        <p:spPr>
          <a:xfrm>
            <a:off x="5936776" y="1942532"/>
            <a:ext cx="5417245" cy="3734936"/>
          </a:xfrm>
          <a:prstGeom prst="round2SameRect">
            <a:avLst/>
          </a:prstGeom>
          <a:blipFill>
            <a:blip r:embed="rId5"/>
            <a:tile tx="0" ty="0" sx="100000" sy="100000" flip="none" algn="tl"/>
          </a:blipFill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তারা সব ধরনের অন্যায় ও মন্দ কাজ করে থাকে।</a:t>
            </a:r>
            <a:endParaRPr lang="en-US" sz="40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1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873452"/>
            <a:ext cx="10330439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5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5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138" y="2049832"/>
            <a:ext cx="4614081" cy="3657158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50"/>
            </a:solidFill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Flowchart: Alternate Process 10"/>
          <p:cNvSpPr/>
          <p:nvPr/>
        </p:nvSpPr>
        <p:spPr>
          <a:xfrm>
            <a:off x="5854890" y="1945369"/>
            <a:ext cx="5390865" cy="3761621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মিথ্যা ও প্রতারণাই তাদের প্রধান কাজ।</a:t>
            </a:r>
            <a:endParaRPr lang="en-US" sz="40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99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93" y="1961243"/>
            <a:ext cx="4296082" cy="3866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1023582" y="873452"/>
            <a:ext cx="10330439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5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5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5526428" y="1974891"/>
            <a:ext cx="5719327" cy="3866351"/>
          </a:xfrm>
          <a:prstGeom prst="flowChartAlternateProcess">
            <a:avLst/>
          </a:prstGeom>
          <a:blipFill>
            <a:blip r:embed="rId5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উত্তম আচরণ ও উত্তম চরিত্র তারা কখনোই অনুশীলন করে না।</a:t>
            </a:r>
            <a:endParaRPr lang="en-US" sz="40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9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10" name="Rounded Rectangle 9"/>
          <p:cNvSpPr/>
          <p:nvPr/>
        </p:nvSpPr>
        <p:spPr>
          <a:xfrm>
            <a:off x="1009934" y="859810"/>
            <a:ext cx="10181230" cy="12692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দলীয়</a:t>
            </a:r>
            <a:r>
              <a:rPr lang="en-US" sz="6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কাজ</a:t>
            </a:r>
            <a:endParaRPr lang="en-US" sz="6000" b="1" dirty="0">
              <a:solidFill>
                <a:srgbClr val="00B0F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Flowchart: Punched Tape 11"/>
          <p:cNvSpPr/>
          <p:nvPr/>
        </p:nvSpPr>
        <p:spPr>
          <a:xfrm>
            <a:off x="1009934" y="2278030"/>
            <a:ext cx="10181229" cy="3454029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নিদর্শনগুলোর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একটি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তালিকা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তৈরী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করে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শ্রেনীতে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উপস্থাপন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কর</a:t>
            </a:r>
            <a:r>
              <a:rPr lang="en-US" sz="4000" b="1" dirty="0" smtClean="0">
                <a:solidFill>
                  <a:srgbClr val="00B0F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sz="4000" b="1" dirty="0">
              <a:solidFill>
                <a:srgbClr val="00B0F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287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65240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1" y="848059"/>
            <a:ext cx="10140287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নিফাকের কুফল ও পরিণতি...</a:t>
            </a:r>
            <a:endParaRPr lang="en-US" sz="48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1" name="Picture 10" descr="fire-flam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3582" y="1865406"/>
            <a:ext cx="3685809" cy="383935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 descr="4_145.png"/>
          <p:cNvPicPr>
            <a:picLocks noChangeAspect="1"/>
          </p:cNvPicPr>
          <p:nvPr/>
        </p:nvPicPr>
        <p:blipFill rotWithShape="1">
          <a:blip r:embed="rId5" cstate="print"/>
          <a:srcRect l="35730" b="42985"/>
          <a:stretch/>
        </p:blipFill>
        <p:spPr>
          <a:xfrm>
            <a:off x="4899545" y="1924329"/>
            <a:ext cx="6264324" cy="131018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0" name="Rounded Rectangle 9"/>
          <p:cNvSpPr/>
          <p:nvPr/>
        </p:nvSpPr>
        <p:spPr>
          <a:xfrm>
            <a:off x="4899544" y="3479787"/>
            <a:ext cx="6264324" cy="2224976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“নিশ্চয়ই মুনাফিকদের স্থান জাহান্নামের সর্বনিম্ন স্তরে।”</a:t>
            </a:r>
            <a:endParaRPr lang="en-US" sz="3200" b="1" dirty="0" smtClean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(সূরা আন-নিসা, আয়াত ১৪৫)</a:t>
            </a:r>
            <a:endParaRPr lang="en-US" sz="32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24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941696"/>
            <a:ext cx="10140287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নিফাকের কুফল ও পরিণতি</a:t>
            </a:r>
            <a:r>
              <a:rPr lang="en-US" sz="44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…</a:t>
            </a:r>
            <a:endParaRPr lang="en-US" sz="54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53721" y="2008097"/>
            <a:ext cx="7510148" cy="3858297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 জঘন্যতম পাপ।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এটা মানুষের চরিত্র ধবং</a:t>
            </a:r>
            <a:r>
              <a:rPr lang="en-US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স</a:t>
            </a:r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করে ফেলে।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এর ফলে মানুষ অন্যায় ও অশ্লীল কাজে অভ্যস্ত হয়ে পড়ে।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2" y="2051185"/>
            <a:ext cx="2456597" cy="37081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2141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023582" y="875459"/>
            <a:ext cx="10140287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নিফাকের কুফল ও পরিণতি...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38822" y="1974897"/>
            <a:ext cx="7111223" cy="379407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মানুষের </a:t>
            </a:r>
            <a:r>
              <a:rPr lang="bn-I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নৈতিক ও মানবিক মুল্যবোধ বিনষ্ট হয়</a:t>
            </a:r>
            <a:r>
              <a:rPr lang="b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এর দ্বারা মানুষের মধ্যে অবিশ্বাস ও সন্দেহের সৃষ্টি হয়।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ফলে মানব সমাজে মারামারি, হানাহানি ও অশান্তির সৃষ্টি হয়।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2" y="1992571"/>
            <a:ext cx="2825087" cy="36439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6410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Rounded Rectangle 8"/>
          <p:cNvSpPr/>
          <p:nvPr/>
        </p:nvSpPr>
        <p:spPr>
          <a:xfrm>
            <a:off x="982639" y="787426"/>
            <a:ext cx="10208586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নিফাক পরিহারের উপায়…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4093352" y="1910687"/>
            <a:ext cx="6974981" cy="3875964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কথা বলার সময় সত্য কথা বলতে হবে, মিথ্যা কথা বলা যাবে না।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2" name="Picture 2" descr="C:\Users\Yunus\Desktop\Zamima\52165ea489cc7-Untitled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39" y="1910687"/>
            <a:ext cx="2947916" cy="38759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309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1922" y="160775"/>
            <a:ext cx="11932920" cy="6573520"/>
            <a:chOff x="2114634" y="787649"/>
            <a:chExt cx="8084033" cy="5145963"/>
          </a:xfrm>
        </p:grpSpPr>
        <p:pic>
          <p:nvPicPr>
            <p:cNvPr id="19" name="Picture 18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20" name="Picture 19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21" name="Picture 20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22" name="Picture 21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23" name="Picture 2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24" name="Picture 23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121920" y="147320"/>
            <a:ext cx="11932920" cy="6573520"/>
            <a:chOff x="2114634" y="787649"/>
            <a:chExt cx="8084033" cy="5145963"/>
          </a:xfrm>
        </p:grpSpPr>
        <p:pic>
          <p:nvPicPr>
            <p:cNvPr id="26" name="Picture 25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27" name="Picture 2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28" name="Picture 27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29" name="Picture 28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30" name="Picture 29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31" name="Picture 30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32" name="Rectangle 31"/>
          <p:cNvSpPr/>
          <p:nvPr/>
        </p:nvSpPr>
        <p:spPr>
          <a:xfrm>
            <a:off x="836391" y="1003527"/>
            <a:ext cx="10425436" cy="5075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PÆMÖvg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K‡jR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অষ্টম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শ্রেণি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Vrinda" panose="01010600010101010101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বিষয়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: </a:t>
            </a:r>
            <a:r>
              <a:rPr lang="en-US" sz="3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ইসলাম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 ও </a:t>
            </a:r>
            <a:r>
              <a:rPr lang="en-US" sz="3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নৈতিক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শিক্ষা</a:t>
            </a:r>
            <a:endParaRPr lang="en-US" sz="3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Vrinda" panose="01010600010101010101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Vrinda" panose="01010600010101010101" pitchFamily="2" charset="0"/>
              </a:rPr>
              <a:t>উপস্থাপনায়</a:t>
            </a:r>
            <a:endParaRPr lang="en-US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ea typeface="Calibri" panose="020F0502020204030204" pitchFamily="34" charset="0"/>
              <a:cs typeface="Vrinda" panose="01010600010101010101" pitchFamily="2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. †</a:t>
            </a:r>
            <a:r>
              <a:rPr lang="en-US" sz="3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evinvb</a:t>
            </a:r>
            <a:r>
              <a:rPr lang="en-US" sz="32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DwÏb</a:t>
            </a:r>
            <a:endParaRPr lang="en-US" sz="32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বি.এ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অনার্স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),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এম.এ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ঢাকা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বিশ্ববিদ্যালয়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 </a:t>
            </a:r>
            <a:endParaRPr lang="en-US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সহকারী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নৈতিক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শিক্ষা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PÆMÖvg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K‡jR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মোবাইল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017 4835 3978 </a:t>
            </a:r>
          </a:p>
        </p:txBody>
      </p:sp>
    </p:spTree>
    <p:extLst>
      <p:ext uri="{BB962C8B-B14F-4D97-AF65-F5344CB8AC3E}">
        <p14:creationId xmlns:p14="http://schemas.microsoft.com/office/powerpoint/2010/main" val="35897507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Rounded Rectangle 8"/>
          <p:cNvSpPr/>
          <p:nvPr/>
        </p:nvSpPr>
        <p:spPr>
          <a:xfrm>
            <a:off x="982639" y="787426"/>
            <a:ext cx="10208586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নিফাক পরিহারের উপায়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37" y="2019869"/>
            <a:ext cx="2631116" cy="373948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916907" y="2019869"/>
            <a:ext cx="7212414" cy="3643952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আমানত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রক্ষা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করবে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যেমন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কারো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কোন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জিনিস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সম্পদ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আমানত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রাখলে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যথাযথভাবে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সংরক্ষন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করতে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হবে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এবং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যথাসময়ে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ফের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ৎ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দিতে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হবে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86" y="1910686"/>
            <a:ext cx="3046700" cy="38896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06685" y="762304"/>
            <a:ext cx="10184539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নিফাক পরিহারের </a:t>
            </a:r>
            <a:r>
              <a:rPr lang="bn-I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উপায়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4210033" y="1910686"/>
            <a:ext cx="6981192" cy="3889613"/>
          </a:xfrm>
          <a:prstGeom prst="round2SameRect">
            <a:avLst/>
          </a:prstGeom>
          <a:blipFill>
            <a:blip r:embed="rId5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ওয়াদা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করলে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পুরণ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করবে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অথবা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–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কাউকে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কথা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দিলে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রক্ষা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করবে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sz="3600" b="1" dirty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813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10" name="Rounded Rectangle 9"/>
          <p:cNvSpPr/>
          <p:nvPr/>
        </p:nvSpPr>
        <p:spPr>
          <a:xfrm>
            <a:off x="1217614" y="1978925"/>
            <a:ext cx="9768834" cy="385576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1" indent="-74295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শব্দের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অর্থ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কী</a:t>
            </a:r>
            <a:r>
              <a:rPr lang="en-US" sz="36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?</a:t>
            </a:r>
          </a:p>
          <a:p>
            <a:pPr marL="1200150" lvl="1" indent="-742950">
              <a:buFont typeface="Wingdings" panose="05000000000000000000" pitchFamily="2" charset="2"/>
              <a:buChar char="v"/>
            </a:pPr>
            <a:endParaRPr lang="en-US" sz="8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1200150" lvl="1" indent="-74295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কাকে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বলে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?</a:t>
            </a:r>
          </a:p>
          <a:p>
            <a:pPr marL="1200150" lvl="1" indent="-742950">
              <a:buFont typeface="Wingdings" panose="05000000000000000000" pitchFamily="2" charset="2"/>
              <a:buChar char="v"/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1200150" lvl="1" indent="-74295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চিহ্ন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কয়টি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ও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কী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কী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?</a:t>
            </a:r>
          </a:p>
          <a:p>
            <a:pPr marL="1200150" lvl="1" indent="-742950">
              <a:buFont typeface="Wingdings" panose="05000000000000000000" pitchFamily="2" charset="2"/>
              <a:buChar char="v"/>
            </a:pPr>
            <a:endParaRPr lang="en-US" sz="800" b="1" dirty="0" smtClean="0">
              <a:solidFill>
                <a:schemeClr val="accent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1200150" lvl="1" indent="-74295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কীভাবে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থেকে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রক্ষা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পাওয়া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যায়</a:t>
            </a: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?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Down Ribbon 11"/>
          <p:cNvSpPr/>
          <p:nvPr/>
        </p:nvSpPr>
        <p:spPr>
          <a:xfrm>
            <a:off x="1217614" y="778388"/>
            <a:ext cx="9768834" cy="941230"/>
          </a:xfrm>
          <a:prstGeom prst="ribbon">
            <a:avLst/>
          </a:prstGeom>
          <a:blipFill>
            <a:blip r:embed="rId4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মুল্যায়ন</a:t>
            </a:r>
            <a:endParaRPr lang="en-US" sz="4800" b="1" dirty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5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Rounded Rectangle 8"/>
          <p:cNvSpPr/>
          <p:nvPr/>
        </p:nvSpPr>
        <p:spPr>
          <a:xfrm>
            <a:off x="1119116" y="859806"/>
            <a:ext cx="9935571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বাড়ীর</a:t>
            </a:r>
            <a:r>
              <a:rPr lang="en-US" sz="54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কাজ</a:t>
            </a:r>
            <a:endParaRPr lang="en-US" sz="5400" b="1" dirty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19116" y="1983066"/>
            <a:ext cx="9935571" cy="389912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নিফাকের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কুফল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পরিনতি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কুরআন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হাদিসের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আলোকে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বিশ্লেষণ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কর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980245" y="2133600"/>
            <a:ext cx="816004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en-US" sz="1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919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pic>
        <p:nvPicPr>
          <p:cNvPr id="10" name="Picture 9" descr="2010-04-11-20-26-29-074292600-1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89719" y="1583140"/>
            <a:ext cx="5197058" cy="37836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902984" y="846713"/>
            <a:ext cx="10283793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নীচের ছবিগুলো দেখে আমরা কী বুঝতে পারছি?</a:t>
            </a:r>
            <a:endParaRPr lang="en-US" sz="36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2984" y="5527345"/>
            <a:ext cx="5033791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 বেশে ভন্ডামি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4880" y="5509506"/>
            <a:ext cx="5197058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চিকিৎসার নামে প্রতারণা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VONDAMI-012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17284" y="1583140"/>
            <a:ext cx="4805189" cy="37836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430075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65" y="1728113"/>
            <a:ext cx="5307313" cy="33693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8" y="1755409"/>
            <a:ext cx="4749421" cy="33693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916066" y="5363569"/>
            <a:ext cx="5307312" cy="46166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বাহিরের রুপ</a:t>
            </a:r>
            <a:endParaRPr lang="en-US" sz="24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3531" y="5363570"/>
            <a:ext cx="4750338" cy="46166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ভিতরের রুপ</a:t>
            </a:r>
            <a:endParaRPr lang="en-US" sz="24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2984" y="846713"/>
            <a:ext cx="10283793" cy="6463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নীচের ছবিগুলো দেখে আমরা কী বুঝতে পারছি?</a:t>
            </a:r>
            <a:endParaRPr lang="en-US" sz="36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14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011217" y="1104360"/>
            <a:ext cx="8321256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আজকের পাঠের বিষয়</a:t>
            </a:r>
            <a:endParaRPr lang="en-US" sz="44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0679" y="2190735"/>
            <a:ext cx="5262331" cy="18620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নিফাক</a:t>
            </a:r>
            <a:endParaRPr 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88036" y="4430997"/>
            <a:ext cx="396762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১ম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অধ্যায়</a:t>
            </a:r>
            <a:endParaRPr lang="en-U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পাঠঃ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 ২</a:t>
            </a:r>
          </a:p>
        </p:txBody>
      </p:sp>
    </p:spTree>
    <p:extLst>
      <p:ext uri="{BB962C8B-B14F-4D97-AF65-F5344CB8AC3E}">
        <p14:creationId xmlns:p14="http://schemas.microsoft.com/office/powerpoint/2010/main" val="16273786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999250" y="1015306"/>
            <a:ext cx="10194878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40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এই পাঠ শেষে শিক্ষার্থিরা...</a:t>
            </a:r>
            <a:endParaRPr lang="en-US" sz="40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9250" y="2145492"/>
            <a:ext cx="10184194" cy="34163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নিফাকের পরিচয় বলতে পারবে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মুনাফিকদের চরিত্র ব্যাখ্যা করতে পারবে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নিফাকের কুফল ও পরিণতি বিশ্লেষন করতে পারবে</a:t>
            </a:r>
            <a:endParaRPr lang="en-US" sz="3600" b="1" dirty="0" smtClean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 পরিহারের উপায় বর্ণনা করতে পারবে</a:t>
            </a:r>
            <a:endParaRPr lang="en-US" sz="36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Round Same Side Corner Rectangle 8"/>
          <p:cNvSpPr/>
          <p:nvPr/>
        </p:nvSpPr>
        <p:spPr>
          <a:xfrm>
            <a:off x="1050879" y="2388358"/>
            <a:ext cx="10099342" cy="3425588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 শব্দের অর্থ</a:t>
            </a:r>
            <a:r>
              <a:rPr lang="en-US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-</a:t>
            </a:r>
            <a:r>
              <a:rPr lang="bn-IN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ভন্ডামি, কপটতা, প্রতারণা, দ্বিমুখী নীতি </a:t>
            </a:r>
            <a:r>
              <a:rPr lang="bn-IN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ইত্যাদি।</a:t>
            </a:r>
            <a:endParaRPr lang="en-US" sz="3200" b="1" dirty="0" smtClean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ইসলামি পরিভাষায় </a:t>
            </a:r>
            <a:r>
              <a:rPr lang="en-US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- </a:t>
            </a:r>
            <a:r>
              <a:rPr lang="bn-IN" sz="32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মুখে ইমানের স্বীকার ও অন্তরে অবিশ্বাস করাকে নিফাক বলা হয়।</a:t>
            </a:r>
            <a:endParaRPr lang="en-US" sz="32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10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endParaRPr lang="en-US" sz="1000" b="1" dirty="0" smtClean="0">
              <a:solidFill>
                <a:srgbClr val="00206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যে ব্যক্তি এরূপ করে তাকে বলা হয় মুনাফিক।</a:t>
            </a:r>
            <a:endParaRPr lang="en-US" sz="3200" b="1" dirty="0">
              <a:solidFill>
                <a:schemeClr val="tx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1050880" y="693039"/>
            <a:ext cx="10099341" cy="1534769"/>
          </a:xfrm>
          <a:prstGeom prst="leftRightArrow">
            <a:avLst/>
          </a:prstGeom>
          <a:blipFill>
            <a:blip r:embed="rId4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নিফাকের পরিচয়</a:t>
            </a:r>
            <a:endParaRPr lang="en-US" sz="48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38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52" y="1774209"/>
            <a:ext cx="2720169" cy="41969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114852" y="853592"/>
            <a:ext cx="10049017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 পরিচয়ে আল্লাহ তায়ালা বলেন.........</a:t>
            </a:r>
            <a:endParaRPr lang="en-US" sz="32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4025174" y="1581128"/>
            <a:ext cx="7138695" cy="4390042"/>
          </a:xfrm>
          <a:prstGeom prst="round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“যখন </a:t>
            </a:r>
            <a:r>
              <a:rPr lang="bn-IN" sz="2800" b="1" dirty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তারা (মুনাফিকরা) ইমানদারদের সাথে মিলিত হয় তখন বলে আমরা ইমান এনেছি। </a:t>
            </a:r>
            <a:endParaRPr lang="en-US" sz="2800" b="1" dirty="0" smtClean="0">
              <a:solidFill>
                <a:srgbClr val="C0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আর </a:t>
            </a:r>
            <a:r>
              <a:rPr lang="bn-IN" sz="2800" b="1" dirty="0">
                <a:solidFill>
                  <a:srgbClr val="00206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যখন তারা গোপনে তাদের শয়তানদের সাথে মিলিত হয় তখন বলে, আমরাতো তোমাদের সাথেই আছি। </a:t>
            </a:r>
            <a:r>
              <a:rPr lang="bn-IN" sz="2800" b="1" dirty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আমরা শুধু তাদের সাথে ঠাট্টা-তামাশা করে থাকি</a:t>
            </a:r>
            <a:r>
              <a:rPr lang="bn-IN" sz="2800" b="1" dirty="0" smtClean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।</a:t>
            </a:r>
            <a:endParaRPr lang="en-US" sz="2800" b="1" dirty="0" smtClean="0">
              <a:solidFill>
                <a:srgbClr val="C0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” </a:t>
            </a:r>
            <a:r>
              <a:rPr lang="bn-IN" sz="2800" b="1" dirty="0">
                <a:solidFill>
                  <a:srgbClr val="7030A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 সূরা আল- বাকারা, আয়াত ১৪)</a:t>
            </a:r>
            <a:endParaRPr lang="en-US" sz="2800" b="1" dirty="0">
              <a:solidFill>
                <a:srgbClr val="7030A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570" y="92536"/>
            <a:ext cx="11932920" cy="6573520"/>
            <a:chOff x="2114634" y="787649"/>
            <a:chExt cx="8084033" cy="5145963"/>
          </a:xfrm>
        </p:grpSpPr>
        <p:pic>
          <p:nvPicPr>
            <p:cNvPr id="3" name="Picture 2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>
              <a:avLst/>
            </a:prstGeom>
          </p:spPr>
        </p:pic>
        <p:pic>
          <p:nvPicPr>
            <p:cNvPr id="4" name="Picture 3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>
              <a:avLst/>
            </a:prstGeom>
          </p:spPr>
        </p:pic>
        <p:pic>
          <p:nvPicPr>
            <p:cNvPr id="5" name="Picture 4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>
              <a:avLst/>
            </a:prstGeom>
          </p:spPr>
        </p:pic>
        <p:pic>
          <p:nvPicPr>
            <p:cNvPr id="6" name="Picture 5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69250" y="5501389"/>
              <a:ext cx="3304140" cy="432223"/>
            </a:xfrm>
            <a:prstGeom prst="rect">
              <a:avLst/>
            </a:prstGeom>
          </p:spPr>
        </p:pic>
        <p:pic>
          <p:nvPicPr>
            <p:cNvPr id="7" name="Picture 6" descr="flowerruler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>
              <a:avLst/>
            </a:prstGeom>
          </p:spPr>
        </p:pic>
        <p:pic>
          <p:nvPicPr>
            <p:cNvPr id="8" name="Picture 7" descr="flowerruler.gif"/>
            <p:cNvPicPr>
              <a:picLocks noChangeAspect="1"/>
            </p:cNvPicPr>
            <p:nvPr/>
          </p:nvPicPr>
          <p:blipFill rotWithShape="1">
            <a:blip r:embed="rId2"/>
            <a:srcRect l="31815" b="10702"/>
            <a:stretch/>
          </p:blipFill>
          <p:spPr>
            <a:xfrm rot="10800000">
              <a:off x="6784240" y="899408"/>
              <a:ext cx="3304140" cy="432223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1023582" y="873452"/>
            <a:ext cx="10330439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মুনাফিকদের</a:t>
            </a:r>
            <a:r>
              <a:rPr lang="en-US" sz="48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চরিত্র</a:t>
            </a:r>
            <a:endParaRPr lang="en-US" sz="48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7246" y="2199040"/>
            <a:ext cx="7246045" cy="344709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en-US" b="1" dirty="0" smtClean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bn-IN" sz="3200" b="1" dirty="0" smtClean="0">
                <a:solidFill>
                  <a:srgbClr val="C0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“আর আল্লাহ সাক্ষ্য দেন যে,মুনাফিকরা নিশ্চয়ই মিথ্যাবাদী”। (সূরা আল-মুনাফিকুন, আয়াত ১)</a:t>
            </a:r>
            <a:endParaRPr lang="en-US" sz="3200" b="1" dirty="0" smtClean="0">
              <a:solidFill>
                <a:srgbClr val="C0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en-US" sz="4400" b="1" dirty="0" smtClean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en-US" sz="1600" b="1" dirty="0">
              <a:solidFill>
                <a:srgbClr val="0070C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2" y="2195027"/>
            <a:ext cx="2838734" cy="34097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7166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505</Words>
  <Application>Microsoft Office PowerPoint</Application>
  <PresentationFormat>Custom</PresentationFormat>
  <Paragraphs>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Bit_Com</dc:creator>
  <cp:lastModifiedBy>user</cp:lastModifiedBy>
  <cp:revision>62</cp:revision>
  <dcterms:created xsi:type="dcterms:W3CDTF">2017-01-01T15:40:02Z</dcterms:created>
  <dcterms:modified xsi:type="dcterms:W3CDTF">2020-08-27T13:20:17Z</dcterms:modified>
</cp:coreProperties>
</file>