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0" r:id="rId4"/>
    <p:sldId id="292" r:id="rId5"/>
    <p:sldId id="293" r:id="rId6"/>
    <p:sldId id="263" r:id="rId7"/>
    <p:sldId id="294" r:id="rId8"/>
    <p:sldId id="264" r:id="rId9"/>
    <p:sldId id="265" r:id="rId10"/>
    <p:sldId id="266" r:id="rId11"/>
    <p:sldId id="267" r:id="rId12"/>
    <p:sldId id="268" r:id="rId13"/>
    <p:sldId id="269" r:id="rId14"/>
    <p:sldId id="295" r:id="rId15"/>
    <p:sldId id="270" r:id="rId16"/>
    <p:sldId id="271" r:id="rId17"/>
    <p:sldId id="272" r:id="rId18"/>
    <p:sldId id="273" r:id="rId19"/>
    <p:sldId id="29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EF2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43" autoAdjust="0"/>
    <p:restoredTop sz="92639" autoAdjust="0"/>
  </p:normalViewPr>
  <p:slideViewPr>
    <p:cSldViewPr>
      <p:cViewPr>
        <p:scale>
          <a:sx n="66" d="100"/>
          <a:sy n="66" d="100"/>
        </p:scale>
        <p:origin x="-1362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409BB-5786-44C5-9AA3-E227EC3B9DB1}" type="datetimeFigureOut">
              <a:rPr lang="en-US" smtClean="0"/>
              <a:t>4/25/2020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6F4D4-8B37-40CD-935E-51F639826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61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পরিফেরা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প্রাণীরা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বিহীন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baseline="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একস্তরী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কথাটি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মূলতঃ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ধারাবাহিকতা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রক্ষার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লিখা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6F4D4-8B37-40CD-935E-51F6398266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06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b="1" dirty="0" smtClean="0"/>
              <a:t>*</a:t>
            </a:r>
            <a:r>
              <a:rPr lang="en-US" dirty="0" err="1" smtClean="0"/>
              <a:t>একাইনোডার্মাটার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প্রাণীরা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লার্ভা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অবস্থায়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দ্বিপার্শ্বীয়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প্রতিসম,কিন্তু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পরিণত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অবস্থায়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পঞ্চঅরীয়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প্রতিসম</a:t>
            </a:r>
            <a:r>
              <a:rPr lang="en-US" baseline="0" dirty="0" smtClean="0"/>
              <a:t>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6F4D4-8B37-40CD-935E-51F6398266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788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b="1" dirty="0" smtClean="0">
                <a:solidFill>
                  <a:srgbClr val="FF0000"/>
                </a:solidFill>
              </a:rPr>
              <a:t>*</a:t>
            </a:r>
            <a:r>
              <a:rPr lang="bn-IN" dirty="0" smtClean="0"/>
              <a:t>প্রকৃত</a:t>
            </a:r>
            <a:r>
              <a:rPr lang="bn-IN" baseline="0" dirty="0" smtClean="0"/>
              <a:t>পক্ষে পরিফেরা পর্বে কোন স্তর নাই। শুধু স্লাইডের ধারাবাহিকতার জন্য এখানে এক স্তরী লেখা হয়েছে।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6F4D4-8B37-40CD-935E-51F6398266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66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সূত্রঃ কাকি  কি কাকি  কা</a:t>
            </a:r>
            <a:r>
              <a:rPr lang="bn-IN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6F4D4-8B37-40CD-935E-51F6398266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14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15F6A-7852-4785-BCB1-5AC13B4352B9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94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13987-96C4-4CD1-8643-2F81FAC1E7CB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66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5126-5BEA-4140-9B43-3CB4CCB8D1EE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2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A2DB6-AECE-4ACE-963A-4F7F90BB6A9C}" type="datetime1">
              <a:rPr lang="en-US" smtClean="0"/>
              <a:t>4/25/2020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04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0C91-C3CB-4767-90E7-46AC04444751}" type="datetime1">
              <a:rPr lang="en-US" smtClean="0"/>
              <a:t>4/25/2020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80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BB992-DB43-4082-9873-195D3CE6F838}" type="datetime1">
              <a:rPr lang="en-US" smtClean="0"/>
              <a:t>4/25/2020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9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7C95B-F8BF-4F1B-9B4A-4163191FB1D9}" type="datetime1">
              <a:rPr lang="en-US" smtClean="0"/>
              <a:t>4/25/2020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5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4F6F3-EC00-4EFD-8C11-4C45A4747D70}" type="datetime1">
              <a:rPr lang="en-US" smtClean="0"/>
              <a:t>4/25/2020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1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4E1F7-CB3E-4965-98E9-64BA222F5D64}" type="datetime1">
              <a:rPr lang="en-US" smtClean="0"/>
              <a:t>4/25/2020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4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2D24E-891A-4BD2-87AB-D9C6F4D04C29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288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1254F-B8C0-4A1E-B4E8-9FF9722FB75F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944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5F5CC-500B-4974-AF2E-5268AD99D4CE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05EBE-03A1-49B9-A011-979D0E291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164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0" y="-116114"/>
            <a:ext cx="9324109" cy="722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99421" y="3868341"/>
            <a:ext cx="3020379" cy="1846659"/>
          </a:xfrm>
          <a:prstGeom prst="rect">
            <a:avLst/>
          </a:prstGeom>
          <a:noFill/>
        </p:spPr>
        <p:txBody>
          <a:bodyPr wrap="none" rtlCol="0">
            <a:prstTxWarp prst="textDoubleWave1">
              <a:avLst/>
            </a:prstTxWarp>
            <a:spAutoFit/>
          </a:bodyPr>
          <a:lstStyle/>
          <a:p>
            <a:r>
              <a:rPr lang="en-US" sz="9600" b="1" dirty="0" err="1">
                <a:ln/>
                <a:solidFill>
                  <a:srgbClr val="25EF2F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en-US" sz="9600" b="1" dirty="0" err="1">
                <a:ln/>
                <a:solidFill>
                  <a:srgbClr val="EA2AD3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9600" b="1" dirty="0" err="1">
                <a:ln/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9600" b="1" dirty="0" err="1">
                <a:ln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9600" b="1" dirty="0">
              <a:ln/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" y="762000"/>
            <a:ext cx="836960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9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</a:t>
            </a:r>
            <a:r>
              <a:rPr lang="bn-BD" sz="9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</a:t>
            </a:r>
            <a:r>
              <a:rPr lang="bn-BD" sz="96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BD" sz="9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</a:t>
            </a:r>
            <a:r>
              <a:rPr lang="bn-BD" sz="96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</a:t>
            </a:r>
            <a:r>
              <a:rPr lang="bn-BD" sz="9600" b="1" spc="50" dirty="0">
                <a:ln w="11430"/>
                <a:solidFill>
                  <a:srgbClr val="B40C78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BD" sz="9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</a:t>
            </a:r>
            <a:r>
              <a:rPr lang="bn-BD" sz="96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</a:t>
            </a:r>
            <a:r>
              <a:rPr lang="bn-BD" sz="9600" b="1" spc="50" dirty="0">
                <a:ln w="11430"/>
                <a:solidFill>
                  <a:srgbClr val="D91397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চ্ছা</a:t>
            </a:r>
            <a:endParaRPr lang="en-US" sz="9600" b="1" spc="50" dirty="0">
              <a:ln w="11430"/>
              <a:solidFill>
                <a:srgbClr val="D91397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6200" y="2133600"/>
            <a:ext cx="1529071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bn-IN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31660"/>
            <a:ext cx="2406950" cy="39167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BC713-6507-4803-B77A-DFB42E609555}" type="datetime1">
              <a:rPr lang="en-US" smtClean="0"/>
              <a:t>4/25/2020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65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152401" y="30268"/>
            <a:ext cx="8915399" cy="6903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8017" y="873331"/>
            <a:ext cx="8467383" cy="16158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bn-IN" sz="6600" b="1" dirty="0" smtClean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প্রাণ</a:t>
            </a:r>
            <a:r>
              <a:rPr lang="en-US" sz="6600" b="1" dirty="0" smtClean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bn-BD" sz="6600" b="1" dirty="0" smtClean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</a:t>
            </a:r>
            <a:r>
              <a:rPr lang="bn-BD" sz="6600" b="1" dirty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বিভিন্নতা </a:t>
            </a:r>
            <a:r>
              <a:rPr lang="bn-BD" sz="6600" b="1" dirty="0" smtClean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6600" b="1" dirty="0" err="1" smtClean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শ্রেণিবিন্যাস</a:t>
            </a:r>
            <a:r>
              <a:rPr lang="en-US" sz="6600" b="1" dirty="0" smtClean="0">
                <a:ln w="11430"/>
                <a:solidFill>
                  <a:srgbClr val="00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n w="11430"/>
              <a:solidFill>
                <a:srgbClr val="00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2967335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জীববিজ্ঞান</a:t>
            </a:r>
            <a:r>
              <a:rPr lang="en-US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পত্র</a:t>
            </a:r>
            <a:r>
              <a:rPr lang="bn-IN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IN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শ্রেণি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/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দ্বাদশ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অধ্যায়</a:t>
            </a:r>
            <a:r>
              <a:rPr lang="en-US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C1A52-DBCF-441B-B684-FB3B65A8F41D}" type="datetime1">
              <a:rPr lang="en-US" smtClean="0"/>
              <a:t>4/25/2020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0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0" y="-76200"/>
            <a:ext cx="9296398" cy="723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Content Placeholder 3" descr="C:\Users\User\Pictures\RR_EK_Savory_Cluster05.png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451521"/>
            <a:ext cx="4132224" cy="353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914400"/>
            <a:ext cx="1482362" cy="19764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152400" y="3581400"/>
            <a:ext cx="7696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উপস্থাপনায়-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সঞ্জয় ভৌমিক </a:t>
            </a:r>
          </a:p>
          <a:p>
            <a:r>
              <a:rPr lang="bn-IN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প্রাণিবিদ্যা বিভাগ</a:t>
            </a:r>
            <a:endParaRPr lang="bn-IN" sz="3200" b="1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গৃদকালিন্দিয়া </a:t>
            </a:r>
            <a:r>
              <a:rPr lang="bn-BD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হাজেরা হাসমত ডিগ্রি</a:t>
            </a:r>
            <a:r>
              <a:rPr lang="en-US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কলেজ ।</a:t>
            </a:r>
          </a:p>
          <a:p>
            <a:r>
              <a:rPr lang="bn-IN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ফরি</a:t>
            </a:r>
            <a:r>
              <a:rPr lang="en-US" sz="3200" b="1" dirty="0" err="1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দগঞ্জ</a:t>
            </a:r>
            <a:r>
              <a:rPr lang="en-US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চাঁদপুর। </a:t>
            </a:r>
          </a:p>
          <a:p>
            <a:r>
              <a:rPr lang="bn-IN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ই </a:t>
            </a:r>
            <a:r>
              <a:rPr lang="bn-BD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3200" b="1" dirty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/>
              <a:t>sanjoyzoology92@gmail.com</a:t>
            </a:r>
            <a:endParaRPr lang="en-US" sz="3200" dirty="0"/>
          </a:p>
        </p:txBody>
      </p:sp>
      <p:pic>
        <p:nvPicPr>
          <p:cNvPr id="7" name="Picture 6" descr="C:\Users\User\Downloads\28823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424" y="4038600"/>
            <a:ext cx="2420976" cy="221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10" t="11706" r="43777" b="72818"/>
          <a:stretch/>
        </p:blipFill>
        <p:spPr bwMode="auto">
          <a:xfrm>
            <a:off x="6477000" y="1539708"/>
            <a:ext cx="1527630" cy="150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783BF-99CA-4C7A-A0C5-9DB8231EA74A}" type="datetime1">
              <a:rPr lang="en-US" smtClean="0"/>
              <a:t>4/25/2020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860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1" t="21528" r="23215" b="23863"/>
          <a:stretch/>
        </p:blipFill>
        <p:spPr bwMode="auto">
          <a:xfrm>
            <a:off x="1" y="0"/>
            <a:ext cx="91528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1" t="23296" r="27006" b="32670"/>
          <a:stretch/>
        </p:blipFill>
        <p:spPr bwMode="auto">
          <a:xfrm>
            <a:off x="0" y="49428"/>
            <a:ext cx="9144000" cy="684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8" t="25284" r="29156" b="37358"/>
          <a:stretch/>
        </p:blipFill>
        <p:spPr bwMode="auto">
          <a:xfrm>
            <a:off x="76200" y="152400"/>
            <a:ext cx="9067800" cy="670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2E74E-83B9-4B12-8753-A078A525873E}" type="datetime1">
              <a:rPr lang="en-US" smtClean="0"/>
              <a:t>4/25/2020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8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304801" y="72086"/>
            <a:ext cx="8534399" cy="660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66800" y="1676400"/>
            <a:ext cx="7239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প্রাণিজগতের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পর্বসমূহের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৫টি 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রাখার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00F9C-BE05-4133-B7BC-33E042A4214C}" type="datetime1">
              <a:rPr lang="en-US" smtClean="0"/>
              <a:t>4/25/2020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2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-7288" y="-152400"/>
            <a:ext cx="9151288" cy="708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Callout 7"/>
          <p:cNvSpPr/>
          <p:nvPr/>
        </p:nvSpPr>
        <p:spPr>
          <a:xfrm>
            <a:off x="2819401" y="390283"/>
            <a:ext cx="3428999" cy="1362317"/>
          </a:xfrm>
          <a:prstGeom prst="wedgeEllipseCallout">
            <a:avLst>
              <a:gd name="adj1" fmla="val -46704"/>
              <a:gd name="adj2" fmla="val 69664"/>
            </a:avLst>
          </a:prstGeom>
          <a:solidFill>
            <a:srgbClr val="00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bn-IN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IN" sz="8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6493" y="2891135"/>
            <a:ext cx="5525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প্রাণি জগতের প্রধান পর্ব  সমূহের  নাম বলতে পারবে ।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83471" y="3741003"/>
            <a:ext cx="6537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পর্ব অনুযায়ী শ্রেণিবিন্যাসের গুরুত্বপূর্ণ ভিত্তিগুলির অবস্থা ব্যাখ্যা </a:t>
            </a:r>
          </a:p>
          <a:p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    করতে পারবে।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0" y="419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438400" y="4643735"/>
            <a:ext cx="4523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প্রত্যেকটি পর্বের উদাহরণ লিখতে পারবে ।  </a:t>
            </a:r>
          </a:p>
        </p:txBody>
      </p:sp>
      <p:sp>
        <p:nvSpPr>
          <p:cNvPr id="18" name="Arc 17"/>
          <p:cNvSpPr/>
          <p:nvPr/>
        </p:nvSpPr>
        <p:spPr>
          <a:xfrm>
            <a:off x="-1552523" y="2891134"/>
            <a:ext cx="3762323" cy="3204865"/>
          </a:xfrm>
          <a:prstGeom prst="arc">
            <a:avLst>
              <a:gd name="adj1" fmla="val 16200000"/>
              <a:gd name="adj2" fmla="val 5370932"/>
            </a:avLst>
          </a:prstGeom>
          <a:solidFill>
            <a:srgbClr val="339933"/>
          </a:solidFill>
          <a:ln>
            <a:noFill/>
            <a:prstDash val="dash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00FF00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838200" y="3483250"/>
            <a:ext cx="2438400" cy="2031664"/>
          </a:xfrm>
          <a:prstGeom prst="arc">
            <a:avLst>
              <a:gd name="adj1" fmla="val 16200000"/>
              <a:gd name="adj2" fmla="val 5359794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pSp>
        <p:nvGrpSpPr>
          <p:cNvPr id="20" name="Group 24"/>
          <p:cNvGrpSpPr/>
          <p:nvPr/>
        </p:nvGrpSpPr>
        <p:grpSpPr>
          <a:xfrm rot="5400000" flipV="1">
            <a:off x="-1796253" y="3460557"/>
            <a:ext cx="4494810" cy="164496"/>
            <a:chOff x="-3200400" y="3314700"/>
            <a:chExt cx="6246420" cy="228600"/>
          </a:xfrm>
          <a:solidFill>
            <a:srgbClr val="00B050"/>
          </a:solidFill>
        </p:grpSpPr>
        <p:sp>
          <p:nvSpPr>
            <p:cNvPr id="21" name="Rounded Rectangle 20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362200" y="1981200"/>
            <a:ext cx="460414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b="1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4000" b="1" dirty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…</a:t>
            </a: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2B8C-47E6-4363-BFDE-B92EE5FC0AD9}" type="datetime1">
              <a:rPr lang="en-US" smtClean="0"/>
              <a:t>4/25/2020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9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0" y="-222957"/>
            <a:ext cx="9144000" cy="7080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57318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পর্বের প্রথম ৫টি বৈশিষ্ট্য মনে রাখার </a:t>
            </a:r>
            <a:r>
              <a:rPr lang="bn-IN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/>
          </a:p>
        </p:txBody>
      </p:sp>
      <p:sp>
        <p:nvSpPr>
          <p:cNvPr id="7" name="Flowchart: Punched Tape 6"/>
          <p:cNvSpPr/>
          <p:nvPr/>
        </p:nvSpPr>
        <p:spPr>
          <a:xfrm>
            <a:off x="533400" y="2133600"/>
            <a:ext cx="7924800" cy="3124200"/>
          </a:xfrm>
          <a:prstGeom prst="flowChartPunchedTape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r>
              <a:rPr lang="bn-IN" sz="6600" b="1" dirty="0">
                <a:solidFill>
                  <a:srgbClr val="25EF2F"/>
                </a:solidFill>
                <a:latin typeface="NikoshBAN" pitchFamily="2" charset="0"/>
                <a:cs typeface="NikoshBAN" pitchFamily="2" charset="0"/>
              </a:rPr>
              <a:t>পারি-</a:t>
            </a:r>
            <a:r>
              <a:rPr lang="bn-IN" sz="6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 </a:t>
            </a:r>
            <a:r>
              <a:rPr lang="en-US" sz="6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6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প্লা-</a:t>
            </a:r>
            <a:r>
              <a:rPr lang="bn-IN" sz="66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নে </a:t>
            </a:r>
            <a:r>
              <a:rPr lang="en-US" sz="66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6600" b="1" dirty="0" smtClean="0">
                <a:solidFill>
                  <a:srgbClr val="25EF2F"/>
                </a:solidFill>
                <a:latin typeface="NikoshBAN" pitchFamily="2" charset="0"/>
                <a:cs typeface="NikoshBAN" pitchFamily="2" charset="0"/>
              </a:rPr>
              <a:t>মালা-</a:t>
            </a:r>
            <a:r>
              <a:rPr lang="bn-IN" sz="66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এনে</a:t>
            </a:r>
            <a:r>
              <a:rPr lang="en-US" sz="6600" b="1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66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66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একাই</a:t>
            </a:r>
            <a:r>
              <a:rPr lang="en-US" sz="66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6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করো</a:t>
            </a:r>
            <a:r>
              <a:rPr lang="en-US" sz="6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A55BE-7C41-42A5-A6B7-1AA8E44CF8D8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9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736780"/>
              </p:ext>
            </p:extLst>
          </p:nvPr>
        </p:nvGraphicFramePr>
        <p:xfrm>
          <a:off x="685799" y="628173"/>
          <a:ext cx="7772400" cy="5653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7347"/>
                <a:gridCol w="1767254"/>
                <a:gridCol w="1295400"/>
                <a:gridCol w="914400"/>
                <a:gridCol w="990600"/>
                <a:gridCol w="1219200"/>
                <a:gridCol w="838199"/>
              </a:tblGrid>
              <a:tr h="403347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পর্ব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ভ্রুণস্তর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সিলোম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আবরণ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প্রতিসাম্যতা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গঠন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মাত্রা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171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পরিফেরা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b="1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একস্তরী</a:t>
                      </a:r>
                      <a:r>
                        <a:rPr lang="en-US" sz="2400" b="1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smtClean="0">
                          <a:solidFill>
                            <a:srgbClr val="25EF2F"/>
                          </a:solidFill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08475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নিডেরিয়া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দ্বিস্তরী</a:t>
                      </a:r>
                      <a:r>
                        <a:rPr lang="en-US" sz="2400" b="1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48654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প্লাটিহেলমিনথিস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8654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ন</a:t>
                      </a:r>
                      <a:r>
                        <a:rPr lang="en-US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ে</a:t>
                      </a:r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মাটোডা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811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মলাস্কা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811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অ্যানেলিডা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811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আর্থোপোডা</a:t>
                      </a:r>
                      <a:r>
                        <a:rPr lang="bn-IN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811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একাইনোডার্মাটা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811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কর্ডাটা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533400" y="457200"/>
            <a:ext cx="8077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33400" y="457200"/>
            <a:ext cx="0" cy="60198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610600" y="457200"/>
            <a:ext cx="0" cy="60198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33400" y="6477000"/>
            <a:ext cx="8077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20717" y="152400"/>
            <a:ext cx="8719645" cy="28575"/>
          </a:xfrm>
          <a:prstGeom prst="line">
            <a:avLst/>
          </a:prstGeom>
          <a:ln w="57150">
            <a:solidFill>
              <a:srgbClr val="25E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915400" y="180975"/>
            <a:ext cx="0" cy="6487839"/>
          </a:xfrm>
          <a:prstGeom prst="line">
            <a:avLst/>
          </a:prstGeom>
          <a:ln w="57150">
            <a:solidFill>
              <a:srgbClr val="25E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220717" y="152400"/>
            <a:ext cx="0" cy="6515100"/>
          </a:xfrm>
          <a:prstGeom prst="line">
            <a:avLst/>
          </a:prstGeom>
          <a:ln w="57150">
            <a:solidFill>
              <a:srgbClr val="25E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20717" y="6668814"/>
            <a:ext cx="8719645" cy="0"/>
          </a:xfrm>
          <a:prstGeom prst="line">
            <a:avLst/>
          </a:prstGeom>
          <a:ln w="57150">
            <a:solidFill>
              <a:srgbClr val="25E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-3048000" y="17526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74A-0346-4CAF-9B28-FAEECBF939E4}" type="datetime1">
              <a:rPr lang="en-US" smtClean="0"/>
              <a:t>4/25/2020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0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0" y="0"/>
            <a:ext cx="9240091" cy="7155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10643"/>
              </p:ext>
            </p:extLst>
          </p:nvPr>
        </p:nvGraphicFramePr>
        <p:xfrm>
          <a:off x="914400" y="779229"/>
          <a:ext cx="7315200" cy="5682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963"/>
                <a:gridCol w="1708637"/>
                <a:gridCol w="838200"/>
                <a:gridCol w="1066800"/>
                <a:gridCol w="914400"/>
                <a:gridCol w="1066800"/>
                <a:gridCol w="914400"/>
              </a:tblGrid>
              <a:tr h="422554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পর্ব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ভ্রুণস্তর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সিলোম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আবরণ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প্রতিসাম্যতা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গঠন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মাত্রা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9894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পরিফেরা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নাই</a:t>
                      </a:r>
                      <a:r>
                        <a:rPr lang="en-US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0875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নিডেরিয়া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নাই</a:t>
                      </a:r>
                      <a:r>
                        <a:rPr lang="en-US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8897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প্লাটিহেলমিনথিস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নাই</a:t>
                      </a:r>
                      <a:r>
                        <a:rPr lang="en-US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8897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ন</a:t>
                      </a:r>
                      <a:r>
                        <a:rPr lang="en-US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ে</a:t>
                      </a:r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মাটোডা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অপ্রকৃত</a:t>
                      </a:r>
                      <a:r>
                        <a:rPr lang="en-US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মলাস্কা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অ্যানেলিডা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আর্থোপোডা</a:t>
                      </a:r>
                      <a:r>
                        <a:rPr lang="bn-IN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একাইনোডার্মাটা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কর্ডাটা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0EBA-D81E-429D-942E-B998292C25A8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0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457200" y="131093"/>
            <a:ext cx="8686799" cy="6726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621823"/>
              </p:ext>
            </p:extLst>
          </p:nvPr>
        </p:nvGraphicFramePr>
        <p:xfrm>
          <a:off x="914400" y="590744"/>
          <a:ext cx="7696200" cy="646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1752600"/>
                <a:gridCol w="838200"/>
                <a:gridCol w="914400"/>
                <a:gridCol w="1219200"/>
                <a:gridCol w="1295400"/>
                <a:gridCol w="838200"/>
              </a:tblGrid>
              <a:tr h="422554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পর্ব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ভ্রুণস্তর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সিলোম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আবরণ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প্রতিসাম্যতা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গঠন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মাত্রা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পরিফেরা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</a:rPr>
                        <a:t>.............</a:t>
                      </a:r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নিডেরিয়া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</a:t>
                      </a:r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ইটিন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প্লাটিহেলমিনথিস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কি</a:t>
                      </a:r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উটিকল 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ন</a:t>
                      </a:r>
                      <a:r>
                        <a:rPr lang="en-US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ে</a:t>
                      </a:r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মাটোডা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কি</a:t>
                      </a:r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উটিকল </a:t>
                      </a:r>
                      <a:r>
                        <a:rPr lang="bn-IN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মলাস্কা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</a:t>
                      </a:r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ইটিন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অ্যানেলিডা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কি</a:t>
                      </a:r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উটিকল 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আর্থোপোডা</a:t>
                      </a:r>
                      <a:r>
                        <a:rPr lang="bn-IN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</a:t>
                      </a:r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ইটিন 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একাইনোডার্মাটা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 smtClean="0">
                          <a:solidFill>
                            <a:srgbClr val="00B0F0"/>
                          </a:solidFill>
                        </a:rPr>
                        <a:t>.............</a:t>
                      </a:r>
                      <a:endParaRPr lang="en-US" sz="2400" dirty="0" smtClean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কর্ডাটা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 smtClean="0">
                          <a:solidFill>
                            <a:srgbClr val="7030A0"/>
                          </a:solidFill>
                        </a:rPr>
                        <a:t>.............</a:t>
                      </a:r>
                      <a:endParaRPr lang="en-US" sz="2400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F635D-DDB6-46E6-99E8-1746C6E0ADD5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5105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0" y="-163947"/>
            <a:ext cx="9067799" cy="7021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897457"/>
              </p:ext>
            </p:extLst>
          </p:nvPr>
        </p:nvGraphicFramePr>
        <p:xfrm>
          <a:off x="609600" y="437000"/>
          <a:ext cx="7620000" cy="5682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963"/>
                <a:gridCol w="1784837"/>
                <a:gridCol w="838200"/>
                <a:gridCol w="914400"/>
                <a:gridCol w="914400"/>
                <a:gridCol w="1371600"/>
                <a:gridCol w="990600"/>
              </a:tblGrid>
              <a:tr h="422554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পর্ব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ভ্রুণস্তর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সিলোম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আবরণ</a:t>
                      </a:r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প্রতিসাম্যতা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গঠন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মাত্রা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9894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পরিফেরা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অপ্রতিসম</a:t>
                      </a:r>
                      <a:r>
                        <a:rPr lang="en-US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0875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নিডেরিয়া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অরীয়</a:t>
                      </a:r>
                      <a:r>
                        <a:rPr lang="en-US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8897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প্লাটিহেলমিনথিস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r>
                        <a:rPr lang="en-US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8897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ন</a:t>
                      </a:r>
                      <a:r>
                        <a:rPr lang="en-US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ে</a:t>
                      </a:r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মাটোডা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মলাস্কা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অ্যানেলিডা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আর্থোপোডা</a:t>
                      </a:r>
                      <a:r>
                        <a:rPr lang="bn-IN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একাইনোডার্মাটা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কর্ডাটা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10304-EF8C-4013-AE9E-E9E5715DF16C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0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-27709" y="-304800"/>
            <a:ext cx="9324109" cy="722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66975"/>
              </p:ext>
            </p:extLst>
          </p:nvPr>
        </p:nvGraphicFramePr>
        <p:xfrm>
          <a:off x="381000" y="304800"/>
          <a:ext cx="8077200" cy="5682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963"/>
                <a:gridCol w="1784837"/>
                <a:gridCol w="838200"/>
                <a:gridCol w="914400"/>
                <a:gridCol w="838200"/>
                <a:gridCol w="1295400"/>
                <a:gridCol w="1600200"/>
              </a:tblGrid>
              <a:tr h="422554"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itchFamily="2" charset="0"/>
                          <a:cs typeface="NikoshBAN" pitchFamily="2" charset="0"/>
                        </a:rPr>
                        <a:t>পর্ব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ভ্রুণস্তর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সিলোম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আবরণ</a:t>
                      </a:r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প্রতিসাম্যতা 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গঠন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মাত্রা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98941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পরিফেরা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কোষমাত্রা</a:t>
                      </a:r>
                      <a:r>
                        <a:rPr lang="en-US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0875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নিডেরিয়া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টিস্যুমাত্রা</a:t>
                      </a:r>
                      <a:r>
                        <a:rPr lang="en-US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8897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প্লাটিহেলমিনথিস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টিস্যু-</a:t>
                      </a:r>
                      <a:r>
                        <a:rPr lang="en-US" sz="2400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অঙ্গমাত্রা</a:t>
                      </a:r>
                      <a:r>
                        <a:rPr lang="en-US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8897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ন</a:t>
                      </a:r>
                      <a:r>
                        <a:rPr lang="en-US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ে</a:t>
                      </a:r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মাটোডা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sz="2400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মলাস্কা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sz="2400" baseline="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অ্যানেলিডা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sz="2400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sz="2400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আর্থোপোডা</a:t>
                      </a:r>
                      <a:r>
                        <a:rPr lang="bn-IN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sz="2400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sz="2400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 smtClean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sz="2400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একাইনোডার্মাটা</a:t>
                      </a:r>
                      <a:r>
                        <a:rPr lang="bn-IN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sz="2400" baseline="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sz="24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sz="2400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কর্ডাটা</a:t>
                      </a:r>
                      <a:r>
                        <a:rPr lang="bn-IN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sz="2400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sz="2400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556F-55EA-4A53-9197-F8179799C16A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2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-180110" y="-362429"/>
            <a:ext cx="9324109" cy="722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326998"/>
              </p:ext>
            </p:extLst>
          </p:nvPr>
        </p:nvGraphicFramePr>
        <p:xfrm>
          <a:off x="228600" y="381000"/>
          <a:ext cx="8229600" cy="5607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963"/>
                <a:gridCol w="1484121"/>
                <a:gridCol w="923018"/>
                <a:gridCol w="816707"/>
                <a:gridCol w="1128346"/>
                <a:gridCol w="1450731"/>
                <a:gridCol w="1620714"/>
              </a:tblGrid>
              <a:tr h="422554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পর্ব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ভ্রুণস্তর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সিলোম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আবরণ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প্রতিসাম্যতা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গঠন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মাত্রা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9894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পরিফেরা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একস্তরী</a:t>
                      </a:r>
                      <a:r>
                        <a:rPr lang="en-US" b="1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নাই</a:t>
                      </a:r>
                      <a:r>
                        <a:rPr lang="en-US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25EF2F"/>
                          </a:solidFill>
                        </a:rPr>
                        <a:t>.............</a:t>
                      </a:r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অপ্রতিসম</a:t>
                      </a:r>
                      <a:r>
                        <a:rPr lang="en-US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কোষমাত্রা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0875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নিডেরিয়া</a:t>
                      </a:r>
                      <a:r>
                        <a:rPr lang="bn-IN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দ্বিস্তরী</a:t>
                      </a:r>
                      <a:r>
                        <a:rPr lang="en-US" b="1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নাই</a:t>
                      </a:r>
                      <a:r>
                        <a:rPr lang="en-US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</a:t>
                      </a:r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ইটিন</a:t>
                      </a:r>
                      <a:r>
                        <a:rPr lang="bn-IN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অরীয়</a:t>
                      </a:r>
                      <a:r>
                        <a:rPr lang="en-US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টিস্যুমাত্রা</a:t>
                      </a:r>
                      <a:r>
                        <a:rPr lang="en-US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889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প্লাটিহেলমিনথিস</a:t>
                      </a:r>
                      <a:r>
                        <a:rPr lang="bn-IN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নাই</a:t>
                      </a:r>
                      <a:r>
                        <a:rPr lang="en-US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কি</a:t>
                      </a:r>
                      <a:r>
                        <a:rPr lang="bn-IN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উটিকল 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টিস্যু-</a:t>
                      </a:r>
                      <a:r>
                        <a:rPr lang="en-US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অঙ্গমাত্রা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889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ন</a:t>
                      </a:r>
                      <a:r>
                        <a:rPr lang="en-US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ে</a:t>
                      </a:r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মাটোডা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অপ্রকৃত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কি</a:t>
                      </a:r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উটিকল </a:t>
                      </a:r>
                      <a:r>
                        <a:rPr lang="bn-IN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মলাস্কা</a:t>
                      </a:r>
                      <a:r>
                        <a:rPr lang="bn-IN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</a:t>
                      </a:r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ইটিন</a:t>
                      </a:r>
                      <a:r>
                        <a:rPr lang="bn-IN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অ্যানেলিডা</a:t>
                      </a:r>
                      <a:r>
                        <a:rPr lang="bn-IN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কি</a:t>
                      </a:r>
                      <a:r>
                        <a:rPr lang="bn-IN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উটিকল </a:t>
                      </a:r>
                      <a:r>
                        <a:rPr lang="bn-IN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আর্থোপোডা</a:t>
                      </a:r>
                      <a:r>
                        <a:rPr lang="bn-IN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</a:t>
                      </a:r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ইটিন 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একাইনোডার্মাটা</a:t>
                      </a:r>
                      <a:r>
                        <a:rPr lang="bn-IN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dirty="0" smtClean="0">
                          <a:solidFill>
                            <a:srgbClr val="00B0F0"/>
                          </a:solidFill>
                        </a:rPr>
                        <a:t>.............</a:t>
                      </a:r>
                      <a:endParaRPr lang="en-US" dirty="0" smtClean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456">
                <a:tc>
                  <a:txBody>
                    <a:bodyPr/>
                    <a:lstStyle/>
                    <a:p>
                      <a:r>
                        <a:rPr lang="bn-IN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কর্ডাটা</a:t>
                      </a:r>
                      <a:r>
                        <a:rPr lang="bn-IN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dirty="0" smtClean="0">
                          <a:solidFill>
                            <a:srgbClr val="7030A0"/>
                          </a:solidFill>
                        </a:rPr>
                        <a:t>.............</a:t>
                      </a:r>
                      <a:endParaRPr lang="en-US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E6927-6926-4400-BB1E-AB4D31482C4B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0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-27709" y="-362429"/>
            <a:ext cx="9324109" cy="722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847566"/>
              </p:ext>
            </p:extLst>
          </p:nvPr>
        </p:nvGraphicFramePr>
        <p:xfrm>
          <a:off x="381000" y="228600"/>
          <a:ext cx="8091056" cy="5901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963"/>
                <a:gridCol w="1646293"/>
                <a:gridCol w="1066800"/>
                <a:gridCol w="838200"/>
                <a:gridCol w="1066800"/>
                <a:gridCol w="1371600"/>
                <a:gridCol w="1295400"/>
              </a:tblGrid>
              <a:tr h="788532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পর্ব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ভ্রুণস্তর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সিলোম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আবরণ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প্রতিসাম্যতা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গঠন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মাত্রা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11768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পরিফেরা </a:t>
                      </a:r>
                      <a:endParaRPr lang="en-US" dirty="0" smtClean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i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Scypha</a:t>
                      </a:r>
                      <a:r>
                        <a:rPr lang="en-US" i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i="1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gelatinosum</a:t>
                      </a:r>
                      <a:endParaRPr lang="en-US" i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5EF2F"/>
                          </a:solidFill>
                        </a:rPr>
                        <a:t>*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</a:rPr>
                        <a:t> </a:t>
                      </a:r>
                      <a:r>
                        <a:rPr lang="en-US" b="1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একস্তরী</a:t>
                      </a:r>
                      <a:r>
                        <a:rPr lang="en-US" b="1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নাই</a:t>
                      </a:r>
                      <a:r>
                        <a:rPr lang="en-US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25EF2F"/>
                          </a:solidFill>
                        </a:rPr>
                        <a:t>.............</a:t>
                      </a:r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অপ্রতিসম</a:t>
                      </a:r>
                      <a:r>
                        <a:rPr lang="en-US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কোষমাত্রা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033387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নিডেরিয়া</a:t>
                      </a:r>
                      <a:endParaRPr lang="en-US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i="1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Hydra vulgaris</a:t>
                      </a:r>
                      <a:r>
                        <a:rPr lang="bn-IN" i="1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i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দ্বিস্তরী</a:t>
                      </a:r>
                      <a:r>
                        <a:rPr lang="en-US" b="1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নাই</a:t>
                      </a:r>
                      <a:r>
                        <a:rPr lang="en-US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</a:t>
                      </a:r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ইটিন</a:t>
                      </a:r>
                      <a:r>
                        <a:rPr lang="bn-IN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অরীয়</a:t>
                      </a:r>
                      <a:r>
                        <a:rPr lang="en-US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টিস্যুমাত্রা</a:t>
                      </a:r>
                      <a:r>
                        <a:rPr lang="en-US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7039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প্লাটিহেলমিনথিস</a:t>
                      </a:r>
                      <a:endParaRPr lang="en-US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i="1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Taenia</a:t>
                      </a:r>
                      <a:r>
                        <a:rPr lang="en-US" i="1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i="1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solium</a:t>
                      </a:r>
                      <a:r>
                        <a:rPr lang="bn-IN" i="1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i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নাই</a:t>
                      </a:r>
                      <a:r>
                        <a:rPr lang="en-US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কি</a:t>
                      </a:r>
                      <a:r>
                        <a:rPr lang="bn-IN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উটিকল 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টিস্যু-</a:t>
                      </a:r>
                      <a:r>
                        <a:rPr lang="en-US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অঙ্গমাত্রা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53185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ন</a:t>
                      </a:r>
                      <a:r>
                        <a:rPr lang="en-US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ে</a:t>
                      </a:r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মাটোডা </a:t>
                      </a:r>
                      <a:endParaRPr lang="en-US" dirty="0" smtClean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i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Loa </a:t>
                      </a:r>
                      <a:r>
                        <a:rPr lang="en-US" i="1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loa</a:t>
                      </a:r>
                      <a:endParaRPr lang="en-US" i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অপ্রকৃত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কি</a:t>
                      </a:r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উটিকল </a:t>
                      </a:r>
                      <a:r>
                        <a:rPr lang="bn-IN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19445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b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মলাস্কা</a:t>
                      </a:r>
                      <a:r>
                        <a:rPr lang="bn-IN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baseline="0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i="1" baseline="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Pila</a:t>
                      </a:r>
                      <a:r>
                        <a:rPr lang="en-US" i="1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i="1" baseline="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globosa</a:t>
                      </a:r>
                      <a:r>
                        <a:rPr lang="en-US" i="1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i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</a:t>
                      </a:r>
                      <a:r>
                        <a:rPr lang="bn-IN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ইটিন</a:t>
                      </a:r>
                      <a:r>
                        <a:rPr lang="bn-IN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C9A77-6CC6-4B5B-A326-81C8C6E6EB3D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965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-27709" y="-362429"/>
            <a:ext cx="9324109" cy="722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23064"/>
              </p:ext>
            </p:extLst>
          </p:nvPr>
        </p:nvGraphicFramePr>
        <p:xfrm>
          <a:off x="457200" y="304801"/>
          <a:ext cx="8229600" cy="5627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963"/>
                <a:gridCol w="1784837"/>
                <a:gridCol w="838200"/>
                <a:gridCol w="914400"/>
                <a:gridCol w="1066800"/>
                <a:gridCol w="1371600"/>
                <a:gridCol w="1447800"/>
              </a:tblGrid>
              <a:tr h="797133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পর্ব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ভ্রুণস্তর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সিলোম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আবরণ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প্রতিসাম্যতা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গঠন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মাত্রা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20748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৬</a:t>
                      </a:r>
                      <a:endParaRPr lang="en-US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অ্যানেলিডা</a:t>
                      </a:r>
                      <a:r>
                        <a:rPr lang="bn-IN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baseline="0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i="1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Hirudinaria</a:t>
                      </a:r>
                      <a:r>
                        <a:rPr lang="en-US" i="1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i="1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medicinalis</a:t>
                      </a:r>
                      <a:endParaRPr lang="en-US" i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কি</a:t>
                      </a:r>
                      <a:r>
                        <a:rPr lang="bn-IN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উটিকল </a:t>
                      </a:r>
                      <a:r>
                        <a:rPr lang="bn-IN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207489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৭</a:t>
                      </a:r>
                      <a:endParaRPr lang="en-US" b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আর্থোপোডা</a:t>
                      </a:r>
                      <a:r>
                        <a:rPr lang="bn-IN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baseline="0" dirty="0" smtClean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i="1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Musca</a:t>
                      </a:r>
                      <a:r>
                        <a:rPr lang="en-US" i="1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i="1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domestica</a:t>
                      </a:r>
                      <a:endParaRPr lang="en-US" i="1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25EF2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240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</a:t>
                      </a:r>
                      <a:r>
                        <a:rPr lang="bn-IN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ইটিন  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25EF2F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>
                        <a:solidFill>
                          <a:srgbClr val="25EF2F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207489">
                <a:tc>
                  <a:txBody>
                    <a:bodyPr/>
                    <a:lstStyle/>
                    <a:p>
                      <a:r>
                        <a:rPr lang="en-US" b="1" i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৮</a:t>
                      </a:r>
                      <a:endParaRPr lang="en-US" b="1" i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i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একাইনোডার্মাটা</a:t>
                      </a:r>
                      <a:r>
                        <a:rPr lang="bn-IN" i="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i="0" baseline="0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i="1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Echinus </a:t>
                      </a:r>
                      <a:r>
                        <a:rPr lang="en-US" i="1" baseline="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esculentus</a:t>
                      </a:r>
                      <a:endParaRPr lang="en-US" i="1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dirty="0" smtClean="0">
                          <a:solidFill>
                            <a:srgbClr val="00B0F0"/>
                          </a:solidFill>
                        </a:rPr>
                        <a:t>.............</a:t>
                      </a:r>
                      <a:endParaRPr lang="en-US" dirty="0" smtClean="0">
                        <a:solidFill>
                          <a:srgbClr val="00B0F0"/>
                        </a:solidFill>
                      </a:endParaRPr>
                    </a:p>
                    <a:p>
                      <a:endParaRPr lang="en-US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B0F0"/>
                          </a:solidFill>
                        </a:rPr>
                        <a:t>*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207489">
                <a:tc>
                  <a:txBody>
                    <a:bodyPr/>
                    <a:lstStyle/>
                    <a:p>
                      <a:r>
                        <a:rPr lang="bn-IN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b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কর্ডাটা</a:t>
                      </a:r>
                      <a:r>
                        <a:rPr lang="bn-IN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i="1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Homo sapiens</a:t>
                      </a:r>
                      <a:endParaRPr lang="en-US" i="1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ত্রিস্তরী</a:t>
                      </a:r>
                      <a:r>
                        <a:rPr lang="en-US" b="1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প্রকৃত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dirty="0" smtClean="0">
                          <a:solidFill>
                            <a:srgbClr val="7030A0"/>
                          </a:solidFill>
                        </a:rPr>
                        <a:t>.............</a:t>
                      </a:r>
                      <a:endParaRPr lang="en-US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দ্বিপার্শ্বীয়</a:t>
                      </a:r>
                      <a:endParaRPr lang="en-US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অঙ্গ</a:t>
                      </a:r>
                      <a:r>
                        <a:rPr lang="en-US" baseline="0" dirty="0" err="1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-তন্ত্রমাত্রা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>
                        <a:solidFill>
                          <a:srgbClr val="7030A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FC457-CD0A-4DFD-AF65-AEB61A1CA0D0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792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Animal diversity\url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52804"/>
            <a:ext cx="3172127" cy="246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00200" y="456962"/>
            <a:ext cx="3583032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b="1" dirty="0">
                <a:ln w="11430"/>
                <a:solidFill>
                  <a:srgbClr val="00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000" b="1" dirty="0">
              <a:ln w="11430"/>
              <a:solidFill>
                <a:srgbClr val="00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257800" y="2750403"/>
            <a:ext cx="29754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সময়-১ মিনিট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4209871"/>
            <a:ext cx="7086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 smtClean="0">
                <a:solidFill>
                  <a:srgbClr val="25EF2F"/>
                </a:solidFill>
                <a:latin typeface="NikoshBAN" pitchFamily="2" charset="0"/>
                <a:cs typeface="NikoshBAN" pitchFamily="2" charset="0"/>
              </a:rPr>
              <a:t>ক-দল</a:t>
            </a:r>
            <a:r>
              <a:rPr lang="bn-IN" sz="3600" dirty="0" smtClean="0">
                <a:solidFill>
                  <a:srgbClr val="25EF2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     সিলোমবিহীন ৩টি পর্বের নাম লিখ । </a:t>
            </a:r>
          </a:p>
          <a:p>
            <a:r>
              <a:rPr lang="bn-IN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খ- দল     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সিলোমযুক্ত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৩টি পর্বের নাম লিখ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20717" y="152400"/>
            <a:ext cx="0" cy="6629400"/>
          </a:xfrm>
          <a:prstGeom prst="line">
            <a:avLst/>
          </a:prstGeom>
          <a:ln w="57150">
            <a:solidFill>
              <a:srgbClr val="25E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0717" y="6745514"/>
            <a:ext cx="8770883" cy="0"/>
          </a:xfrm>
          <a:prstGeom prst="line">
            <a:avLst/>
          </a:prstGeom>
          <a:ln w="57150">
            <a:solidFill>
              <a:srgbClr val="25E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20717" y="210457"/>
            <a:ext cx="8770883" cy="0"/>
          </a:xfrm>
          <a:prstGeom prst="line">
            <a:avLst/>
          </a:prstGeom>
          <a:ln w="57150">
            <a:solidFill>
              <a:srgbClr val="25E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8991600" y="210457"/>
            <a:ext cx="0" cy="6571343"/>
          </a:xfrm>
          <a:prstGeom prst="line">
            <a:avLst/>
          </a:prstGeom>
          <a:ln w="57150">
            <a:solidFill>
              <a:srgbClr val="25E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81000" y="342900"/>
            <a:ext cx="0" cy="62103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381000" y="6553200"/>
            <a:ext cx="8458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380999" y="302986"/>
            <a:ext cx="8458201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839200" y="342900"/>
            <a:ext cx="0" cy="62103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A3D11-AF2E-4E21-9A34-40C95A61013D}" type="datetime1">
              <a:rPr lang="en-US" smtClean="0"/>
              <a:t>4/25/2020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57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-183739" y="-362429"/>
            <a:ext cx="9324109" cy="722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Smiley Face 18"/>
          <p:cNvSpPr/>
          <p:nvPr/>
        </p:nvSpPr>
        <p:spPr>
          <a:xfrm>
            <a:off x="745331" y="371476"/>
            <a:ext cx="1235869" cy="1381124"/>
          </a:xfrm>
          <a:prstGeom prst="smileyFace">
            <a:avLst/>
          </a:prstGeom>
          <a:solidFill>
            <a:srgbClr val="FFCC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loud 19"/>
          <p:cNvSpPr/>
          <p:nvPr/>
        </p:nvSpPr>
        <p:spPr>
          <a:xfrm>
            <a:off x="3739754" y="457200"/>
            <a:ext cx="3956446" cy="1102519"/>
          </a:xfrm>
          <a:prstGeom prst="cloud">
            <a:avLst/>
          </a:prstGeom>
          <a:solidFill>
            <a:srgbClr val="FFCCFF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55018" y="185739"/>
            <a:ext cx="61198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38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53200" y="4038600"/>
            <a:ext cx="1435893" cy="5232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400" y="2362200"/>
            <a:ext cx="1427225" cy="13723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2133600"/>
            <a:ext cx="522234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প্রাণীদের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অঙ্গতন্ত্র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মাত্রার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পর্ব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-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আর্থোপোডা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প্লাটিহেলমিনথিস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কর্ডাটা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নিম্নের কোনটি সঠিক ?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খ)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ঘ)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endParaRPr lang="bn-IN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[উত্তর যাচাইয়ের জন্য বৃত্তের উপর ক্লিক করুন]</a:t>
            </a:r>
            <a:r>
              <a:rPr lang="en-US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41307" y="4800600"/>
            <a:ext cx="1435893" cy="523220"/>
          </a:xfrm>
          <a:prstGeom prst="rect">
            <a:avLst/>
          </a:prstGeom>
          <a:solidFill>
            <a:srgbClr val="FF33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 উত্তর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914400" y="4343400"/>
            <a:ext cx="389074" cy="348469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914400" y="4800600"/>
            <a:ext cx="389074" cy="348469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819400" y="4299731"/>
            <a:ext cx="389074" cy="348469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819400" y="4724400"/>
            <a:ext cx="389074" cy="348469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629400" y="4800600"/>
            <a:ext cx="1435893" cy="523220"/>
          </a:xfrm>
          <a:prstGeom prst="rect">
            <a:avLst/>
          </a:prstGeom>
          <a:solidFill>
            <a:srgbClr val="FF33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 উত্তর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41307" y="4800600"/>
            <a:ext cx="1435893" cy="523220"/>
          </a:xfrm>
          <a:prstGeom prst="rect">
            <a:avLst/>
          </a:prstGeom>
          <a:solidFill>
            <a:srgbClr val="FF33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 উত্তর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381000" y="152400"/>
            <a:ext cx="8017669" cy="5716947"/>
            <a:chOff x="0" y="0"/>
            <a:chExt cx="9144000" cy="6886576"/>
          </a:xfrm>
          <a:solidFill>
            <a:schemeClr val="accent1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3" name="Rectangle 32"/>
            <p:cNvSpPr/>
            <p:nvPr/>
          </p:nvSpPr>
          <p:spPr>
            <a:xfrm>
              <a:off x="0" y="0"/>
              <a:ext cx="9144000" cy="185738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0"/>
              <a:ext cx="171450" cy="6858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958263" y="0"/>
              <a:ext cx="185737" cy="6858000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0" y="6715125"/>
              <a:ext cx="9144000" cy="171451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18110-99A5-41D2-8220-CF390A198E2C}" type="datetime1">
              <a:rPr lang="en-US" smtClean="0"/>
              <a:t>4/25/2020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5" grpId="0" animBg="1"/>
      <p:bldP spid="30" grpId="0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-103909" y="-362429"/>
            <a:ext cx="9324109" cy="722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231" y="76200"/>
            <a:ext cx="2719532" cy="190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90800" y="1828800"/>
            <a:ext cx="381066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80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80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066871"/>
            <a:ext cx="8610049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প্রত্যেকটি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পর্বের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অনন্য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উল্লেখপূর্বক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প্রাণীজগতের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পর্বগুলির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করে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।   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344CD-FF19-4E22-A274-515C32A7986D}" type="datetime1">
              <a:rPr lang="en-US" smtClean="0"/>
              <a:t>4/25/2020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6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9" t="20040" r="18597" b="15477"/>
          <a:stretch/>
        </p:blipFill>
        <p:spPr bwMode="auto">
          <a:xfrm>
            <a:off x="-103909" y="-362429"/>
            <a:ext cx="9324109" cy="722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" y="228600"/>
            <a:ext cx="8214360" cy="5867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60117" y="563940"/>
            <a:ext cx="2969083" cy="1569660"/>
          </a:xfrm>
          <a:prstGeom prst="rect">
            <a:avLst/>
          </a:prstGeom>
          <a:noFill/>
        </p:spPr>
        <p:txBody>
          <a:bodyPr wrap="none" rtlCol="0">
            <a:prstTxWarp prst="textCanDown">
              <a:avLst/>
            </a:prstTxWarp>
            <a:spAutoFit/>
          </a:bodyPr>
          <a:lstStyle/>
          <a:p>
            <a:r>
              <a:rPr lang="en-US" sz="9600" b="1" cap="all" dirty="0" err="1">
                <a:ln/>
                <a:solidFill>
                  <a:srgbClr val="0000FF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C9FD7-D045-48BF-A9FD-0C0D9D9ED0A8}" type="datetime1">
              <a:rPr lang="en-US" smtClean="0"/>
              <a:t>4/25/2020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05EBE-03A1-49B9-A011-979D0E29124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8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665</Words>
  <Application>Microsoft Office PowerPoint</Application>
  <PresentationFormat>On-screen Show (4:3)</PresentationFormat>
  <Paragraphs>418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ismail - [2010]</cp:lastModifiedBy>
  <cp:revision>204</cp:revision>
  <dcterms:created xsi:type="dcterms:W3CDTF">2019-08-06T14:39:21Z</dcterms:created>
  <dcterms:modified xsi:type="dcterms:W3CDTF">2020-04-25T02:08:42Z</dcterms:modified>
</cp:coreProperties>
</file>