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91" r:id="rId2"/>
    <p:sldId id="292" r:id="rId3"/>
    <p:sldId id="293" r:id="rId4"/>
    <p:sldId id="284" r:id="rId5"/>
    <p:sldId id="276" r:id="rId6"/>
    <p:sldId id="283" r:id="rId7"/>
    <p:sldId id="277" r:id="rId8"/>
    <p:sldId id="256" r:id="rId9"/>
    <p:sldId id="257" r:id="rId10"/>
    <p:sldId id="273" r:id="rId11"/>
    <p:sldId id="270" r:id="rId12"/>
    <p:sldId id="271" r:id="rId13"/>
    <p:sldId id="258" r:id="rId14"/>
    <p:sldId id="269" r:id="rId15"/>
    <p:sldId id="260" r:id="rId16"/>
    <p:sldId id="262" r:id="rId17"/>
    <p:sldId id="263" r:id="rId18"/>
    <p:sldId id="272" r:id="rId19"/>
    <p:sldId id="264" r:id="rId20"/>
    <p:sldId id="265" r:id="rId21"/>
    <p:sldId id="266" r:id="rId22"/>
    <p:sldId id="267" r:id="rId23"/>
    <p:sldId id="278" r:id="rId24"/>
    <p:sldId id="274" r:id="rId25"/>
    <p:sldId id="275" r:id="rId26"/>
    <p:sldId id="281" r:id="rId27"/>
    <p:sldId id="287" r:id="rId28"/>
    <p:sldId id="289" r:id="rId29"/>
    <p:sldId id="28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A9C5B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13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DFA2C-410F-44B3-B50F-4EE65F49982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0504-01C6-4317-AEC1-D084B61C6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E9048-AF4E-4543-A4E9-362590D2AA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E228BF-6F40-4B49-8F13-DDF7017FC8E5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6C5291-01A8-45F4-9CF7-6C076002F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30EE-417D-45A0-8C31-2359855351F2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0F93-FF69-4ED2-9BB9-E6FAA1D53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0589-F728-42E6-B6DE-F36BD900D8DD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4537C-834A-4542-AF5F-C682A1DF7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CDA1-BE74-4676-A369-E9A2C7274612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67DA7-36D6-4206-9DEC-E32AE8875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8C7380-00BC-48B8-8464-7404FEB8E179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63FF7B-FAE4-40D4-9625-7198D3BB5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E3EA-9678-4284-A4DC-DFC2BCDB67E6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51C42-6968-4948-AD7E-2FC52789C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DC4AD6-B7AB-430E-AE0C-982319700567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AB013F-C66E-47DA-BCD7-172153D73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B49EB-8D87-4184-BFB5-B8EEFA0A616B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11728-041A-4851-AFAC-FD759284A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B5733F-C205-47A4-90EC-17AB6B84E259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F2134A-E321-4A2A-938F-540CD2EAC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85825C-43E1-41FF-9EA4-A38976FB09C0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340526-32E6-44DE-8D33-790D1A0D0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FFFD73-D940-49C2-85EF-CE43E067CEB4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EBD7D9-0447-4E69-9E77-FD32826BF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09F794F-91BB-4E31-BD30-381238D9D815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9411460-CAEE-4460-A561-6C5FFF3BA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6" r:id="rId2"/>
    <p:sldLayoutId id="2147483732" r:id="rId3"/>
    <p:sldLayoutId id="2147483727" r:id="rId4"/>
    <p:sldLayoutId id="2147483733" r:id="rId5"/>
    <p:sldLayoutId id="2147483728" r:id="rId6"/>
    <p:sldLayoutId id="2147483734" r:id="rId7"/>
    <p:sldLayoutId id="2147483735" r:id="rId8"/>
    <p:sldLayoutId id="2147483736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0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accent4">
                  <a:shade val="95000"/>
                  <a:satMod val="150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prstMaterial="metal">
            <a:bevelT w="38100" h="57150"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57400" y="1371600"/>
            <a:ext cx="5791200" cy="4038600"/>
          </a:xfrm>
          <a:prstGeom prst="ellipse">
            <a:avLst/>
          </a:prstGeom>
          <a:ln w="5715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prstTxWarp prst="textInflateTop">
              <a:avLst/>
            </a:prstTxWarp>
          </a:bodyPr>
          <a:lstStyle/>
          <a:p>
            <a:pPr algn="ctr"/>
            <a:r>
              <a:rPr lang="en-US" sz="8000" dirty="0" smtClean="0">
                <a:ln w="38100">
                  <a:solidFill>
                    <a:srgbClr val="00B05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n w="38100">
                  <a:solidFill>
                    <a:srgbClr val="00B05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2209800" y="4495800"/>
            <a:ext cx="1143000" cy="533400"/>
          </a:xfrm>
          <a:prstGeom prst="donut">
            <a:avLst/>
          </a:prstGeom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Donut 50"/>
          <p:cNvSpPr/>
          <p:nvPr/>
        </p:nvSpPr>
        <p:spPr>
          <a:xfrm>
            <a:off x="6781800" y="4419600"/>
            <a:ext cx="1143000" cy="457200"/>
          </a:xfrm>
          <a:prstGeom prst="donut">
            <a:avLst/>
          </a:prstGeom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Donut 53"/>
          <p:cNvSpPr/>
          <p:nvPr/>
        </p:nvSpPr>
        <p:spPr>
          <a:xfrm>
            <a:off x="5486400" y="1371600"/>
            <a:ext cx="1143000" cy="457200"/>
          </a:xfrm>
          <a:prstGeom prst="donut">
            <a:avLst/>
          </a:prstGeom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Donut 58"/>
          <p:cNvSpPr/>
          <p:nvPr/>
        </p:nvSpPr>
        <p:spPr>
          <a:xfrm>
            <a:off x="3124200" y="1371600"/>
            <a:ext cx="1143000" cy="533400"/>
          </a:xfrm>
          <a:prstGeom prst="donut">
            <a:avLst/>
          </a:prstGeom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Donut 59"/>
          <p:cNvSpPr/>
          <p:nvPr/>
        </p:nvSpPr>
        <p:spPr>
          <a:xfrm>
            <a:off x="1752600" y="2819400"/>
            <a:ext cx="1143000" cy="609600"/>
          </a:xfrm>
          <a:prstGeom prst="donut">
            <a:avLst/>
          </a:prstGeom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Donut 60"/>
          <p:cNvSpPr/>
          <p:nvPr/>
        </p:nvSpPr>
        <p:spPr>
          <a:xfrm>
            <a:off x="7239000" y="2819400"/>
            <a:ext cx="1143000" cy="457200"/>
          </a:xfrm>
          <a:prstGeom prst="donut">
            <a:avLst/>
          </a:prstGeom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Donut 62"/>
          <p:cNvSpPr/>
          <p:nvPr/>
        </p:nvSpPr>
        <p:spPr>
          <a:xfrm>
            <a:off x="4572000" y="5029200"/>
            <a:ext cx="1143000" cy="533400"/>
          </a:xfrm>
          <a:prstGeom prst="donut">
            <a:avLst/>
          </a:prstGeom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 descr="rose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rcRect l="21667" t="8889" r="30833" b="35556"/>
          <a:stretch>
            <a:fillRect/>
          </a:stretch>
        </p:blipFill>
        <p:spPr>
          <a:xfrm>
            <a:off x="609600" y="685800"/>
            <a:ext cx="1645920" cy="1443789"/>
          </a:xfrm>
          <a:prstGeom prst="ellipse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4" name="Picture 13" descr="rose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rcRect l="21667" t="8889" r="30833" b="35556"/>
          <a:stretch>
            <a:fillRect/>
          </a:stretch>
        </p:blipFill>
        <p:spPr>
          <a:xfrm>
            <a:off x="7239000" y="5029200"/>
            <a:ext cx="1645920" cy="1443789"/>
          </a:xfrm>
          <a:prstGeom prst="ellipse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prstMaterial="metal">
            <a:bevelT w="38100" h="57150" prst="angle"/>
          </a:sp3d>
        </p:spPr>
      </p:pic>
    </p:spTree>
    <p:extLst>
      <p:ext uri="{BB962C8B-B14F-4D97-AF65-F5344CB8AC3E}">
        <p14:creationId xmlns:p14="http://schemas.microsoft.com/office/powerpoint/2010/main" val="78079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 descr="edr"/>
          <p:cNvCxnSpPr>
            <a:cxnSpLocks/>
          </p:cNvCxnSpPr>
          <p:nvPr/>
        </p:nvCxnSpPr>
        <p:spPr>
          <a:xfrm flipV="1">
            <a:off x="1295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13"/>
          <p:cNvSpPr txBox="1">
            <a:spLocks noChangeArrowheads="1"/>
          </p:cNvSpPr>
          <p:nvPr/>
        </p:nvSpPr>
        <p:spPr bwMode="auto">
          <a:xfrm>
            <a:off x="68580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sp>
        <p:nvSpPr>
          <p:cNvPr id="22534" name="TextBox 17"/>
          <p:cNvSpPr txBox="1">
            <a:spLocks noChangeArrowheads="1"/>
          </p:cNvSpPr>
          <p:nvPr/>
        </p:nvSpPr>
        <p:spPr bwMode="auto">
          <a:xfrm>
            <a:off x="251460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sp>
        <p:nvSpPr>
          <p:cNvPr id="22535" name="TextBox 18"/>
          <p:cNvSpPr txBox="1">
            <a:spLocks noChangeArrowheads="1"/>
          </p:cNvSpPr>
          <p:nvPr/>
        </p:nvSpPr>
        <p:spPr bwMode="auto">
          <a:xfrm>
            <a:off x="411480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9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22540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22541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 descr="edr"/>
          <p:cNvCxnSpPr>
            <a:cxnSpLocks/>
          </p:cNvCxnSpPr>
          <p:nvPr/>
        </p:nvCxnSpPr>
        <p:spPr>
          <a:xfrm flipV="1">
            <a:off x="1295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TextBox 13"/>
          <p:cNvSpPr txBox="1">
            <a:spLocks noChangeArrowheads="1"/>
          </p:cNvSpPr>
          <p:nvPr/>
        </p:nvSpPr>
        <p:spPr bwMode="auto">
          <a:xfrm>
            <a:off x="68580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sp>
        <p:nvSpPr>
          <p:cNvPr id="23558" name="TextBox 17"/>
          <p:cNvSpPr txBox="1">
            <a:spLocks noChangeArrowheads="1"/>
          </p:cNvSpPr>
          <p:nvPr/>
        </p:nvSpPr>
        <p:spPr bwMode="auto">
          <a:xfrm>
            <a:off x="251460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sp>
        <p:nvSpPr>
          <p:cNvPr id="23559" name="TextBox 18"/>
          <p:cNvSpPr txBox="1">
            <a:spLocks noChangeArrowheads="1"/>
          </p:cNvSpPr>
          <p:nvPr/>
        </p:nvSpPr>
        <p:spPr bwMode="auto">
          <a:xfrm>
            <a:off x="411480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3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23564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23565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000" y="4343400"/>
            <a:ext cx="685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720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7200">
                <a:latin typeface="NikoshBAN" pitchFamily="2" charset="0"/>
                <a:cs typeface="NikoshBAN" pitchFamily="2" charset="0"/>
              </a:rPr>
              <a:t>AB=DE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7083 -0.11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-58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22917 -0.1166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24582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24583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24584" name="TextBox 17"/>
          <p:cNvSpPr txBox="1">
            <a:spLocks noChangeArrowheads="1"/>
          </p:cNvSpPr>
          <p:nvPr/>
        </p:nvSpPr>
        <p:spPr bwMode="auto">
          <a:xfrm>
            <a:off x="250825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sp>
        <p:nvSpPr>
          <p:cNvPr id="24585" name="TextBox 13"/>
          <p:cNvSpPr txBox="1">
            <a:spLocks noChangeArrowheads="1"/>
          </p:cNvSpPr>
          <p:nvPr/>
        </p:nvSpPr>
        <p:spPr bwMode="auto">
          <a:xfrm>
            <a:off x="67945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sp>
        <p:nvSpPr>
          <p:cNvPr id="24586" name="TextBox 18"/>
          <p:cNvSpPr txBox="1">
            <a:spLocks noChangeArrowheads="1"/>
          </p:cNvSpPr>
          <p:nvPr/>
        </p:nvSpPr>
        <p:spPr bwMode="auto">
          <a:xfrm>
            <a:off x="410845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 descr="edr"/>
          <p:cNvCxnSpPr>
            <a:cxnSpLocks/>
          </p:cNvCxnSpPr>
          <p:nvPr/>
        </p:nvCxnSpPr>
        <p:spPr>
          <a:xfrm flipV="1">
            <a:off x="1295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76400" y="4343400"/>
            <a:ext cx="693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AC=DF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25 -0.3888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16200000" flipH="1">
            <a:off x="2743200" y="2057400"/>
            <a:ext cx="1447800" cy="1143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3"/>
          <p:cNvSpPr txBox="1">
            <a:spLocks noChangeArrowheads="1"/>
          </p:cNvSpPr>
          <p:nvPr/>
        </p:nvSpPr>
        <p:spPr bwMode="auto">
          <a:xfrm>
            <a:off x="68580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sp>
        <p:nvSpPr>
          <p:cNvPr id="1030" name="TextBox 17"/>
          <p:cNvSpPr txBox="1">
            <a:spLocks noChangeArrowheads="1"/>
          </p:cNvSpPr>
          <p:nvPr/>
        </p:nvSpPr>
        <p:spPr bwMode="auto">
          <a:xfrm>
            <a:off x="251460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sp>
        <p:nvSpPr>
          <p:cNvPr id="1031" name="TextBox 18"/>
          <p:cNvSpPr txBox="1">
            <a:spLocks noChangeArrowheads="1"/>
          </p:cNvSpPr>
          <p:nvPr/>
        </p:nvSpPr>
        <p:spPr bwMode="auto">
          <a:xfrm>
            <a:off x="411480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7315200" y="2057400"/>
            <a:ext cx="1447800" cy="1143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1034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1035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9750" y="1905000"/>
            <a:ext cx="3498850" cy="2047875"/>
            <a:chOff x="539835" y="1905001"/>
            <a:chExt cx="3498765" cy="204845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95467" y="3353210"/>
              <a:ext cx="2743133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 descr="edr"/>
            <p:cNvCxnSpPr>
              <a:cxnSpLocks/>
            </p:cNvCxnSpPr>
            <p:nvPr/>
          </p:nvCxnSpPr>
          <p:spPr>
            <a:xfrm flipV="1">
              <a:off x="1295467" y="1905001"/>
              <a:ext cx="1600161" cy="1448209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c 27"/>
            <p:cNvSpPr/>
            <p:nvPr/>
          </p:nvSpPr>
          <p:spPr>
            <a:xfrm rot="15162073">
              <a:off x="657108" y="2534064"/>
              <a:ext cx="1302117" cy="1536663"/>
            </a:xfrm>
            <a:prstGeom prst="arc">
              <a:avLst>
                <a:gd name="adj1" fmla="val 4080963"/>
                <a:gd name="adj2" fmla="val 6633265"/>
              </a:avLst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111750" y="1905000"/>
            <a:ext cx="3498850" cy="2035175"/>
            <a:chOff x="5111835" y="1905000"/>
            <a:chExt cx="3498765" cy="2034492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867467" y="3352314"/>
              <a:ext cx="2743133" cy="158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 descr="edr"/>
            <p:cNvCxnSpPr>
              <a:cxnSpLocks/>
            </p:cNvCxnSpPr>
            <p:nvPr/>
          </p:nvCxnSpPr>
          <p:spPr>
            <a:xfrm flipV="1">
              <a:off x="5867467" y="1905000"/>
              <a:ext cx="1600161" cy="144731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Arc 28"/>
            <p:cNvSpPr/>
            <p:nvPr/>
          </p:nvSpPr>
          <p:spPr>
            <a:xfrm rot="15162073">
              <a:off x="5229510" y="2520504"/>
              <a:ext cx="1301313" cy="1536663"/>
            </a:xfrm>
            <a:prstGeom prst="arc">
              <a:avLst>
                <a:gd name="adj1" fmla="val 3938181"/>
                <a:gd name="adj2" fmla="val 6633265"/>
              </a:avLst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066800" y="4495800"/>
            <a:ext cx="7772400" cy="646113"/>
            <a:chOff x="1524000" y="4495800"/>
            <a:chExt cx="6324600" cy="646331"/>
          </a:xfrm>
        </p:grpSpPr>
        <p:sp>
          <p:nvSpPr>
            <p:cNvPr id="1039" name="TextBox 36"/>
            <p:cNvSpPr txBox="1">
              <a:spLocks noChangeArrowheads="1"/>
            </p:cNvSpPr>
            <p:nvPr/>
          </p:nvSpPr>
          <p:spPr bwMode="auto">
            <a:xfrm>
              <a:off x="1524000" y="4495800"/>
              <a:ext cx="6324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bn-BD" sz="3600">
                  <a:latin typeface="NikoshBAN" pitchFamily="2" charset="0"/>
                  <a:cs typeface="NikoshBAN" pitchFamily="2" charset="0"/>
                </a:rPr>
                <a:t>অন্তর্ভুক্ত </a:t>
              </a:r>
              <a:r>
                <a:rPr lang="en-US" sz="360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60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>
                  <a:latin typeface="NikoshBAN" pitchFamily="2" charset="0"/>
                  <a:cs typeface="NikoshBAN" pitchFamily="2" charset="0"/>
                </a:rPr>
                <a:t>BAC=</a:t>
              </a:r>
              <a:r>
                <a:rPr lang="bn-BD" sz="3600">
                  <a:latin typeface="NikoshBAN" pitchFamily="2" charset="0"/>
                  <a:cs typeface="NikoshBAN" pitchFamily="2" charset="0"/>
                </a:rPr>
                <a:t> অন্তর্ভুক্ত</a:t>
              </a:r>
              <a:r>
                <a:rPr lang="en-US" sz="3600">
                  <a:latin typeface="NikoshBAN" pitchFamily="2" charset="0"/>
                  <a:cs typeface="NikoshBAN" pitchFamily="2" charset="0"/>
                </a:rPr>
                <a:t>     EDF.</a:t>
              </a:r>
              <a:endParaRPr lang="en-US" sz="3600">
                <a:latin typeface="Gill Sans MT" pitchFamily="34" charset="0"/>
              </a:endParaRPr>
            </a:p>
          </p:txBody>
        </p:sp>
        <p:graphicFrame>
          <p:nvGraphicFramePr>
            <p:cNvPr id="102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6454778"/>
                </p:ext>
              </p:extLst>
            </p:nvPr>
          </p:nvGraphicFramePr>
          <p:xfrm>
            <a:off x="2843034" y="4572902"/>
            <a:ext cx="74295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8" name="Equation" r:id="rId3" imgW="164880" imgH="152280" progId="Equation.3">
                    <p:embed/>
                  </p:oleObj>
                </mc:Choice>
                <mc:Fallback>
                  <p:oleObj name="Equation" r:id="rId3" imgW="164880" imgH="1522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3034" y="4572902"/>
                          <a:ext cx="742950" cy="492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6121493"/>
                </p:ext>
              </p:extLst>
            </p:nvPr>
          </p:nvGraphicFramePr>
          <p:xfrm>
            <a:off x="5679515" y="4572902"/>
            <a:ext cx="74295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9" name="Equation" r:id="rId5" imgW="164880" imgH="152280" progId="Equation.3">
                    <p:embed/>
                  </p:oleObj>
                </mc:Choice>
                <mc:Fallback>
                  <p:oleObj name="Equation" r:id="rId5" imgW="164880" imgH="1522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9515" y="4572902"/>
                          <a:ext cx="742950" cy="492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24132 -0.26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-13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25868 -0.2594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-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2"/>
          <p:cNvGrpSpPr>
            <a:grpSpLocks/>
          </p:cNvGrpSpPr>
          <p:nvPr/>
        </p:nvGrpSpPr>
        <p:grpSpPr bwMode="auto">
          <a:xfrm>
            <a:off x="914400" y="1146749"/>
            <a:ext cx="8153400" cy="4339651"/>
            <a:chOff x="0" y="3962400"/>
            <a:chExt cx="9144000" cy="2370247"/>
          </a:xfrm>
        </p:grpSpPr>
        <p:sp>
          <p:nvSpPr>
            <p:cNvPr id="2058" name="TextBox 3"/>
            <p:cNvSpPr txBox="1">
              <a:spLocks noChangeArrowheads="1"/>
            </p:cNvSpPr>
            <p:nvPr/>
          </p:nvSpPr>
          <p:spPr bwMode="auto">
            <a:xfrm>
              <a:off x="0" y="3962400"/>
              <a:ext cx="9144000" cy="2370247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rgbClr val="7030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bn-BD" sz="4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বিশেষ </a:t>
              </a:r>
              <a:r>
                <a:rPr lang="bn-BD" sz="40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নির্বচনঃ </a:t>
              </a:r>
              <a:endPara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মনে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করি   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ABC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ও    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DEF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এ 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	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AB=DE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, AC=DF 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এবং </a:t>
              </a:r>
              <a:r>
                <a:rPr lang="bn-BD" sz="3600" dirty="0">
                  <a:latin typeface="NikoshBAN" pitchFamily="2" charset="0"/>
                  <a:cs typeface="NikoshBAN" pitchFamily="2" charset="0"/>
                </a:rPr>
                <a:t>অন্তর্ভুক্ত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BAC=</a:t>
              </a:r>
              <a:r>
                <a:rPr lang="bn-BD" sz="3600" dirty="0">
                  <a:latin typeface="NikoshBAN" pitchFamily="2" charset="0"/>
                  <a:cs typeface="NikoshBAN" pitchFamily="2" charset="0"/>
                </a:rPr>
                <a:t> অন্তর্ভুক্ত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   EDF.</a:t>
              </a:r>
              <a:endParaRPr lang="bn-BD" sz="36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প্রমাণ করতে হবে যে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,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	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ABC  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DEF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  <a:p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graphicFrame>
          <p:nvGraphicFramePr>
            <p:cNvPr id="2050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6397045"/>
                </p:ext>
              </p:extLst>
            </p:nvPr>
          </p:nvGraphicFramePr>
          <p:xfrm>
            <a:off x="2221907" y="4260772"/>
            <a:ext cx="854579" cy="401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2" name="Equation" r:id="rId3" imgW="139680" imgH="164880" progId="Equation.3">
                    <p:embed/>
                  </p:oleObj>
                </mc:Choice>
                <mc:Fallback>
                  <p:oleObj name="Equation" r:id="rId3" imgW="139680" imgH="1648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1907" y="4260772"/>
                          <a:ext cx="854579" cy="40150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5348513"/>
                </p:ext>
              </p:extLst>
            </p:nvPr>
          </p:nvGraphicFramePr>
          <p:xfrm>
            <a:off x="2905570" y="4926679"/>
            <a:ext cx="742950" cy="3830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" name="Equation" r:id="rId5" imgW="164880" imgH="152280" progId="Equation.3">
                    <p:embed/>
                  </p:oleObj>
                </mc:Choice>
                <mc:Fallback>
                  <p:oleObj name="Equation" r:id="rId5" imgW="164880" imgH="1522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5570" y="4926679"/>
                          <a:ext cx="742950" cy="38305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178741"/>
                </p:ext>
              </p:extLst>
            </p:nvPr>
          </p:nvGraphicFramePr>
          <p:xfrm>
            <a:off x="4529271" y="4240879"/>
            <a:ext cx="628650" cy="4360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" name="Equation" r:id="rId7" imgW="139680" imgH="164880" progId="Equation.3">
                    <p:embed/>
                  </p:oleObj>
                </mc:Choice>
                <mc:Fallback>
                  <p:oleObj name="Equation" r:id="rId7" imgW="139680" imgH="1648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9271" y="4240879"/>
                          <a:ext cx="628650" cy="43608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1447891"/>
                </p:ext>
              </p:extLst>
            </p:nvPr>
          </p:nvGraphicFramePr>
          <p:xfrm>
            <a:off x="6751178" y="4885060"/>
            <a:ext cx="854579" cy="4088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5" name="Equation" r:id="rId9" imgW="164880" imgH="152280" progId="Equation.3">
                    <p:embed/>
                  </p:oleObj>
                </mc:Choice>
                <mc:Fallback>
                  <p:oleObj name="Equation" r:id="rId9" imgW="164880" imgH="1522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1178" y="4885060"/>
                          <a:ext cx="854579" cy="4088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0258278"/>
                </p:ext>
              </p:extLst>
            </p:nvPr>
          </p:nvGraphicFramePr>
          <p:xfrm>
            <a:off x="1281869" y="5550967"/>
            <a:ext cx="1025495" cy="374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6" name="Equation" r:id="rId11" imgW="139680" imgH="164880" progId="Equation.3">
                    <p:embed/>
                  </p:oleObj>
                </mc:Choice>
                <mc:Fallback>
                  <p:oleObj name="Equation" r:id="rId11" imgW="139680" imgH="1648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1869" y="5550967"/>
                          <a:ext cx="1025495" cy="37457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5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6457826"/>
                </p:ext>
              </p:extLst>
            </p:nvPr>
          </p:nvGraphicFramePr>
          <p:xfrm>
            <a:off x="3947445" y="5550967"/>
            <a:ext cx="838200" cy="416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7" name="Equation" r:id="rId13" imgW="139680" imgH="164880" progId="Equation.3">
                    <p:embed/>
                  </p:oleObj>
                </mc:Choice>
                <mc:Fallback>
                  <p:oleObj name="Equation" r:id="rId13" imgW="139680" imgH="1648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7445" y="5550967"/>
                          <a:ext cx="838200" cy="41619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2923384"/>
                </p:ext>
              </p:extLst>
            </p:nvPr>
          </p:nvGraphicFramePr>
          <p:xfrm>
            <a:off x="3161944" y="5550966"/>
            <a:ext cx="755650" cy="41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8" name="Equation" r:id="rId14" imgW="139680" imgH="126720" progId="Equation.3">
                    <p:embed/>
                  </p:oleObj>
                </mc:Choice>
                <mc:Fallback>
                  <p:oleObj name="Equation" r:id="rId14" imgW="139680" imgH="12672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1944" y="5550966"/>
                          <a:ext cx="755650" cy="41390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3080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  <a:latin typeface="Gill Sans MT" pitchFamily="34" charset="0"/>
              </a:rPr>
              <a:t>E</a:t>
            </a:r>
          </a:p>
        </p:txBody>
      </p:sp>
      <p:sp>
        <p:nvSpPr>
          <p:cNvPr id="3081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  <a:latin typeface="Gill Sans MT" pitchFamily="34" charset="0"/>
              </a:rPr>
              <a:t>F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79450" y="914400"/>
            <a:ext cx="4191000" cy="3013075"/>
            <a:chOff x="685800" y="914400"/>
            <a:chExt cx="4191000" cy="3012996"/>
          </a:xfrm>
        </p:grpSpPr>
        <p:sp>
          <p:nvSpPr>
            <p:cNvPr id="3085" name="TextBox 13"/>
            <p:cNvSpPr txBox="1">
              <a:spLocks noChangeArrowheads="1"/>
            </p:cNvSpPr>
            <p:nvPr/>
          </p:nvSpPr>
          <p:spPr bwMode="auto">
            <a:xfrm>
              <a:off x="685800" y="27432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7030A0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86" name="TextBox 17"/>
            <p:cNvSpPr txBox="1">
              <a:spLocks noChangeArrowheads="1"/>
            </p:cNvSpPr>
            <p:nvPr/>
          </p:nvSpPr>
          <p:spPr bwMode="auto">
            <a:xfrm>
              <a:off x="2514600" y="9144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7030A0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3087" name="TextBox 18"/>
            <p:cNvSpPr txBox="1">
              <a:spLocks noChangeArrowheads="1"/>
            </p:cNvSpPr>
            <p:nvPr/>
          </p:nvSpPr>
          <p:spPr bwMode="auto">
            <a:xfrm>
              <a:off x="4114800" y="28194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7030A0"/>
                  </a:solidFill>
                  <a:latin typeface="Gill Sans MT" pitchFamily="34" charset="0"/>
                </a:rPr>
                <a:t>C</a:t>
              </a:r>
            </a:p>
          </p:txBody>
        </p:sp>
        <p:grpSp>
          <p:nvGrpSpPr>
            <p:cNvPr id="3088" name="Group 15"/>
            <p:cNvGrpSpPr>
              <a:grpSpLocks/>
            </p:cNvGrpSpPr>
            <p:nvPr/>
          </p:nvGrpSpPr>
          <p:grpSpPr bwMode="auto">
            <a:xfrm>
              <a:off x="1295400" y="1905000"/>
              <a:ext cx="2743200" cy="1449388"/>
              <a:chOff x="1295400" y="1905000"/>
              <a:chExt cx="2743200" cy="1449388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95400" y="3352736"/>
                <a:ext cx="2743200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 descr="edr"/>
              <p:cNvCxnSpPr>
                <a:cxnSpLocks/>
              </p:cNvCxnSpPr>
              <p:nvPr/>
            </p:nvCxnSpPr>
            <p:spPr>
              <a:xfrm flipV="1">
                <a:off x="1295400" y="1904974"/>
                <a:ext cx="1600200" cy="1447762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6200000" flipH="1">
                <a:off x="2705119" y="2019255"/>
                <a:ext cx="1447762" cy="12192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33400" y="4267200"/>
            <a:ext cx="8610600" cy="646113"/>
            <a:chOff x="838200" y="4267200"/>
            <a:chExt cx="7239000" cy="646331"/>
          </a:xfrm>
        </p:grpSpPr>
        <p:sp>
          <p:nvSpPr>
            <p:cNvPr id="3084" name="TextBox 25"/>
            <p:cNvSpPr txBox="1">
              <a:spLocks noChangeArrowheads="1"/>
            </p:cNvSpPr>
            <p:nvPr/>
          </p:nvSpPr>
          <p:spPr bwMode="auto">
            <a:xfrm>
              <a:off x="838200" y="4267200"/>
              <a:ext cx="7239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latin typeface="Gill Sans MT" pitchFamily="34" charset="0"/>
                </a:rPr>
                <a:t>      ABC </a:t>
              </a:r>
              <a:r>
                <a:rPr lang="bn-BD" sz="3600">
                  <a:latin typeface="NikoshBAN" pitchFamily="2" charset="0"/>
                  <a:cs typeface="NikoshBAN" pitchFamily="2" charset="0"/>
                </a:rPr>
                <a:t>কে </a:t>
              </a:r>
              <a:r>
                <a:rPr lang="en-US" sz="360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3200">
                  <a:latin typeface="NikoshBAN" pitchFamily="2" charset="0"/>
                  <a:cs typeface="NikoshBAN" pitchFamily="2" charset="0"/>
                </a:rPr>
                <a:t>DEF</a:t>
              </a:r>
              <a:r>
                <a:rPr lang="en-US" sz="360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>
                  <a:latin typeface="NikoshBAN" pitchFamily="2" charset="0"/>
                  <a:cs typeface="NikoshBAN" pitchFamily="2" charset="0"/>
                </a:rPr>
                <a:t>এর উপর স্থাপন করা হল</a:t>
              </a:r>
              <a:endParaRPr lang="en-US" sz="3600">
                <a:latin typeface="Gill Sans MT" pitchFamily="34" charset="0"/>
              </a:endParaRPr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1123950" y="4267200"/>
            <a:ext cx="62865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Equation" r:id="rId3" imgW="139680" imgH="164880" progId="Equation.3">
                    <p:embed/>
                  </p:oleObj>
                </mc:Choice>
                <mc:Fallback>
                  <p:oleObj name="Equation" r:id="rId3" imgW="139680" imgH="1648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3950" y="4267200"/>
                          <a:ext cx="62865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2899098"/>
                </p:ext>
              </p:extLst>
            </p:nvPr>
          </p:nvGraphicFramePr>
          <p:xfrm>
            <a:off x="2842562" y="4267200"/>
            <a:ext cx="62865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Equation" r:id="rId5" imgW="139680" imgH="164880" progId="Equation.3">
                    <p:embed/>
                  </p:oleObj>
                </mc:Choice>
                <mc:Fallback>
                  <p:oleObj name="Equation" r:id="rId5" imgW="139680" imgH="1648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2562" y="4267200"/>
                          <a:ext cx="62865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0.13454 -0.24421 C 0.16336 -0.29976 0.20538 -0.32963 0.24948 -0.32963 C 0.30034 -0.32963 0.3401 -0.29976 0.36892 -0.24421 L 0.50451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25606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  <a:latin typeface="Gill Sans MT" pitchFamily="34" charset="0"/>
              </a:rPr>
              <a:t>E</a:t>
            </a:r>
          </a:p>
        </p:txBody>
      </p:sp>
      <p:sp>
        <p:nvSpPr>
          <p:cNvPr id="25607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  <a:latin typeface="Gill Sans MT" pitchFamily="34" charset="0"/>
              </a:rPr>
              <a:t>F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945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25609" name="TextBox 17"/>
          <p:cNvSpPr txBox="1">
            <a:spLocks noChangeArrowheads="1"/>
          </p:cNvSpPr>
          <p:nvPr/>
        </p:nvSpPr>
        <p:spPr bwMode="auto">
          <a:xfrm>
            <a:off x="250825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25610" name="TextBox 18"/>
          <p:cNvSpPr txBox="1">
            <a:spLocks noChangeArrowheads="1"/>
          </p:cNvSpPr>
          <p:nvPr/>
        </p:nvSpPr>
        <p:spPr bwMode="auto">
          <a:xfrm>
            <a:off x="410845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  <a:latin typeface="Gill Sans MT" pitchFamily="34" charset="0"/>
              </a:rPr>
              <a:t>C</a:t>
            </a:r>
          </a:p>
        </p:txBody>
      </p:sp>
      <p:grpSp>
        <p:nvGrpSpPr>
          <p:cNvPr id="25611" name="Group 15"/>
          <p:cNvGrpSpPr>
            <a:grpSpLocks/>
          </p:cNvGrpSpPr>
          <p:nvPr/>
        </p:nvGrpSpPr>
        <p:grpSpPr bwMode="auto">
          <a:xfrm>
            <a:off x="1289050" y="1905000"/>
            <a:ext cx="2743200" cy="1449388"/>
            <a:chOff x="1295400" y="1905000"/>
            <a:chExt cx="2743200" cy="14493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95400" y="3352800"/>
              <a:ext cx="2743200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 descr="edr"/>
            <p:cNvCxnSpPr>
              <a:cxnSpLocks/>
            </p:cNvCxnSpPr>
            <p:nvPr/>
          </p:nvCxnSpPr>
          <p:spPr>
            <a:xfrm flipV="1">
              <a:off x="1295400" y="1905000"/>
              <a:ext cx="1600200" cy="14478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2705100" y="2019300"/>
              <a:ext cx="1447800" cy="12192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44196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Gill Sans MT" pitchFamily="34" charset="0"/>
              </a:rPr>
              <a:t>A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>
                <a:latin typeface="Gill Sans MT" pitchFamily="34" charset="0"/>
              </a:rPr>
              <a:t> D</a:t>
            </a:r>
            <a:r>
              <a:rPr lang="bn-BD" sz="3600">
                <a:latin typeface="Gill Sans MT" pitchFamily="34" charset="0"/>
                <a:ea typeface="Vrinda"/>
                <a:cs typeface="Vrinda"/>
              </a:rPr>
              <a:t>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বিন্দুর উপর পড়ে</a:t>
            </a: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81 L 0.12969 -0.09074 C 0.15695 -0.11297 0.19757 -0.12523 0.23993 -0.12523 C 0.28837 -0.12523 0.32691 -0.11297 0.35417 -0.09074 L 0.48403 0.0081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26630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26631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26632" name="TextBox 18"/>
          <p:cNvSpPr txBox="1">
            <a:spLocks noChangeArrowheads="1"/>
          </p:cNvSpPr>
          <p:nvPr/>
        </p:nvSpPr>
        <p:spPr bwMode="auto">
          <a:xfrm>
            <a:off x="410845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79450" y="914400"/>
            <a:ext cx="2590800" cy="2936875"/>
            <a:chOff x="679365" y="914400"/>
            <a:chExt cx="2590800" cy="2936796"/>
          </a:xfrm>
        </p:grpSpPr>
        <p:sp>
          <p:nvSpPr>
            <p:cNvPr id="26637" name="TextBox 13"/>
            <p:cNvSpPr txBox="1">
              <a:spLocks noChangeArrowheads="1"/>
            </p:cNvSpPr>
            <p:nvPr/>
          </p:nvSpPr>
          <p:spPr bwMode="auto">
            <a:xfrm>
              <a:off x="679365" y="27432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A</a:t>
              </a:r>
            </a:p>
          </p:txBody>
        </p:sp>
        <p:sp>
          <p:nvSpPr>
            <p:cNvPr id="26638" name="TextBox 17"/>
            <p:cNvSpPr txBox="1">
              <a:spLocks noChangeArrowheads="1"/>
            </p:cNvSpPr>
            <p:nvPr/>
          </p:nvSpPr>
          <p:spPr bwMode="auto">
            <a:xfrm>
              <a:off x="2508165" y="9144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B</a:t>
              </a:r>
            </a:p>
          </p:txBody>
        </p:sp>
        <p:cxnSp>
          <p:nvCxnSpPr>
            <p:cNvPr id="8" name="Straight Connector 7" descr="edr"/>
            <p:cNvCxnSpPr>
              <a:cxnSpLocks/>
            </p:cNvCxnSpPr>
            <p:nvPr/>
          </p:nvCxnSpPr>
          <p:spPr>
            <a:xfrm flipV="1">
              <a:off x="1295315" y="1904973"/>
              <a:ext cx="1600200" cy="144776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71600" y="48768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Gill Sans MT" pitchFamily="34" charset="0"/>
              </a:rPr>
              <a:t>AB</a:t>
            </a:r>
            <a:r>
              <a:rPr lang="bn-BD" sz="3600">
                <a:latin typeface="Gill Sans MT" pitchFamily="34" charset="0"/>
                <a:ea typeface="Vrinda"/>
                <a:cs typeface="Vrinda"/>
              </a:rPr>
              <a:t>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>
                <a:latin typeface="NikoshBAN" pitchFamily="2" charset="0"/>
                <a:cs typeface="NikoshBAN" pitchFamily="2" charset="0"/>
              </a:rPr>
              <a:t> DE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পড়ে বরাবর পড়ে</a:t>
            </a:r>
            <a:endParaRPr lang="en-US" sz="36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13403 -0.17083 C 0.16198 -0.20925 0.20417 -0.23032 0.24809 -0.23032 C 0.29809 -0.23032 0.3382 -0.20925 0.36615 -0.17083 L 0.5007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3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27654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27656" name="TextBox 18"/>
          <p:cNvSpPr txBox="1">
            <a:spLocks noChangeArrowheads="1"/>
          </p:cNvSpPr>
          <p:nvPr/>
        </p:nvSpPr>
        <p:spPr bwMode="auto">
          <a:xfrm>
            <a:off x="410845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58" name="Group 19"/>
          <p:cNvGrpSpPr>
            <a:grpSpLocks/>
          </p:cNvGrpSpPr>
          <p:nvPr/>
        </p:nvGrpSpPr>
        <p:grpSpPr bwMode="auto">
          <a:xfrm>
            <a:off x="679450" y="914400"/>
            <a:ext cx="2590800" cy="2936875"/>
            <a:chOff x="679365" y="914400"/>
            <a:chExt cx="2590800" cy="2936796"/>
          </a:xfrm>
        </p:grpSpPr>
        <p:sp>
          <p:nvSpPr>
            <p:cNvPr id="27660" name="TextBox 13"/>
            <p:cNvSpPr txBox="1">
              <a:spLocks noChangeArrowheads="1"/>
            </p:cNvSpPr>
            <p:nvPr/>
          </p:nvSpPr>
          <p:spPr bwMode="auto">
            <a:xfrm>
              <a:off x="679365" y="27432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A</a:t>
              </a:r>
            </a:p>
          </p:txBody>
        </p:sp>
        <p:sp>
          <p:nvSpPr>
            <p:cNvPr id="27661" name="TextBox 17"/>
            <p:cNvSpPr txBox="1">
              <a:spLocks noChangeArrowheads="1"/>
            </p:cNvSpPr>
            <p:nvPr/>
          </p:nvSpPr>
          <p:spPr bwMode="auto">
            <a:xfrm>
              <a:off x="2508165" y="9144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B</a:t>
              </a:r>
            </a:p>
          </p:txBody>
        </p:sp>
        <p:cxnSp>
          <p:nvCxnSpPr>
            <p:cNvPr id="8" name="Straight Connector 7" descr="edr"/>
            <p:cNvCxnSpPr>
              <a:cxnSpLocks/>
            </p:cNvCxnSpPr>
            <p:nvPr/>
          </p:nvCxnSpPr>
          <p:spPr>
            <a:xfrm flipV="1">
              <a:off x="1295315" y="1904973"/>
              <a:ext cx="1600200" cy="144776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28678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28679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28680" name="TextBox 13"/>
          <p:cNvSpPr txBox="1">
            <a:spLocks noChangeArrowheads="1"/>
          </p:cNvSpPr>
          <p:nvPr/>
        </p:nvSpPr>
        <p:spPr bwMode="auto">
          <a:xfrm>
            <a:off x="67945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sp>
        <p:nvSpPr>
          <p:cNvPr id="28681" name="TextBox 17"/>
          <p:cNvSpPr txBox="1">
            <a:spLocks noChangeArrowheads="1"/>
          </p:cNvSpPr>
          <p:nvPr/>
        </p:nvSpPr>
        <p:spPr bwMode="auto">
          <a:xfrm>
            <a:off x="250825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0845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 descr="edr"/>
          <p:cNvCxnSpPr>
            <a:cxnSpLocks/>
          </p:cNvCxnSpPr>
          <p:nvPr/>
        </p:nvCxnSpPr>
        <p:spPr>
          <a:xfrm flipV="1">
            <a:off x="1295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44196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Gill Sans MT" pitchFamily="34" charset="0"/>
              </a:rPr>
              <a:t>C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>
                <a:latin typeface="Gill Sans MT" pitchFamily="34" charset="0"/>
              </a:rPr>
              <a:t> F</a:t>
            </a:r>
            <a:r>
              <a:rPr lang="bn-BD" sz="3600">
                <a:latin typeface="Gill Sans MT" pitchFamily="34" charset="0"/>
                <a:ea typeface="Vrinda"/>
                <a:cs typeface="Vrinda"/>
              </a:rPr>
              <a:t>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বিন্দুর উপর পড়ে</a:t>
            </a: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12518 -0.10718 C 0.15139 -0.13148 0.19063 -0.14445 0.2316 -0.14445 C 0.2783 -0.14445 0.31563 -0.13148 0.34184 -0.10718 L 0.46736 2.22222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0" y="-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0000">
                <a:srgbClr val="FFCCCC"/>
              </a:gs>
              <a:gs pos="0">
                <a:srgbClr val="99FF9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gradFill flip="none" rotWithShape="1">
                <a:gsLst>
                  <a:gs pos="0">
                    <a:srgbClr val="CCCCFF"/>
                  </a:gs>
                  <a:gs pos="17999">
                    <a:srgbClr val="FFFF00"/>
                  </a:gs>
                  <a:gs pos="36000">
                    <a:srgbClr val="FF0000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53400" y="91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153400" y="1905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153400" y="30480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53400" y="4191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5" name="Picture 34" descr="daisies.gif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7924800" y="5553075"/>
            <a:ext cx="981075" cy="13049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9400" y="99060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bn-BD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পস্থাপনায়ঃ </a:t>
            </a:r>
            <a:endParaRPr lang="en-US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Sequential Access Storage 10"/>
          <p:cNvSpPr/>
          <p:nvPr/>
        </p:nvSpPr>
        <p:spPr>
          <a:xfrm>
            <a:off x="2286000" y="1295400"/>
            <a:ext cx="612648" cy="612648"/>
          </a:xfrm>
          <a:prstGeom prst="flowChartMagneticTape">
            <a:avLst/>
          </a:prstGeom>
          <a:solidFill>
            <a:srgbClr val="99FF99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twoPt" dir="t"/>
          </a:scene3d>
          <a:sp3d extrusionH="254000" contourW="6350" prstMaterial="legacyWireframe">
            <a:bevelT w="82550" h="44450" prst="angle"/>
            <a:bevelB w="82550" h="317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09600" y="5334000"/>
            <a:ext cx="457200" cy="457200"/>
          </a:xfrm>
          <a:prstGeom prst="flowChartConnector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Terminator 12"/>
          <p:cNvSpPr/>
          <p:nvPr/>
        </p:nvSpPr>
        <p:spPr>
          <a:xfrm rot="3914449">
            <a:off x="834964" y="5801541"/>
            <a:ext cx="497074" cy="478839"/>
          </a:xfrm>
          <a:prstGeom prst="flowChartTerminator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ort 13"/>
          <p:cNvSpPr/>
          <p:nvPr/>
        </p:nvSpPr>
        <p:spPr>
          <a:xfrm>
            <a:off x="304800" y="5715000"/>
            <a:ext cx="457200" cy="731520"/>
          </a:xfrm>
          <a:prstGeom prst="flowChartSor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-647700" y="2324100"/>
            <a:ext cx="3429000" cy="2133600"/>
          </a:xfrm>
          <a:prstGeom prst="line">
            <a:avLst/>
          </a:prstGeom>
          <a:ln w="34925">
            <a:solidFill>
              <a:srgbClr val="FFFF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7" name="Picture 16" descr="2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286000"/>
            <a:ext cx="4410025" cy="4267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Rectangle 17"/>
          <p:cNvSpPr/>
          <p:nvPr/>
        </p:nvSpPr>
        <p:spPr>
          <a:xfrm>
            <a:off x="2667000" y="5943600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আমির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bn-BD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471696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1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29702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29703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29704" name="TextBox 13"/>
          <p:cNvSpPr txBox="1">
            <a:spLocks noChangeArrowheads="1"/>
          </p:cNvSpPr>
          <p:nvPr/>
        </p:nvSpPr>
        <p:spPr bwMode="auto">
          <a:xfrm>
            <a:off x="67945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sp>
        <p:nvSpPr>
          <p:cNvPr id="29706" name="TextBox 18"/>
          <p:cNvSpPr txBox="1">
            <a:spLocks noChangeArrowheads="1"/>
          </p:cNvSpPr>
          <p:nvPr/>
        </p:nvSpPr>
        <p:spPr bwMode="auto">
          <a:xfrm>
            <a:off x="410845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 descr="edr"/>
          <p:cNvCxnSpPr>
            <a:cxnSpLocks/>
          </p:cNvCxnSpPr>
          <p:nvPr/>
        </p:nvCxnSpPr>
        <p:spPr>
          <a:xfrm flipV="1">
            <a:off x="1295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44196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Gill Sans MT" pitchFamily="34" charset="0"/>
              </a:rPr>
              <a:t>B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>
                <a:latin typeface="Gill Sans MT" pitchFamily="34" charset="0"/>
              </a:rPr>
              <a:t> E</a:t>
            </a:r>
            <a:r>
              <a:rPr lang="bn-BD" sz="3600">
                <a:latin typeface="Gill Sans MT" pitchFamily="34" charset="0"/>
                <a:ea typeface="Vrinda"/>
                <a:cs typeface="Vrinda"/>
              </a:rPr>
              <a:t>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বিন্দুর উপর পড়ে</a:t>
            </a: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3032 L 0.13195 -0.10162 C 0.15955 -0.13102 0.20104 -0.14745 0.2441 -0.14745 C 0.29323 -0.14745 0.33264 -0.13102 0.36025 -0.10162 L 0.49236 0.03032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5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30726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30727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30728" name="TextBox 13"/>
          <p:cNvSpPr txBox="1">
            <a:spLocks noChangeArrowheads="1"/>
          </p:cNvSpPr>
          <p:nvPr/>
        </p:nvSpPr>
        <p:spPr bwMode="auto">
          <a:xfrm>
            <a:off x="67945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sp>
        <p:nvSpPr>
          <p:cNvPr id="30729" name="TextBox 17"/>
          <p:cNvSpPr txBox="1">
            <a:spLocks noChangeArrowheads="1"/>
          </p:cNvSpPr>
          <p:nvPr/>
        </p:nvSpPr>
        <p:spPr bwMode="auto">
          <a:xfrm>
            <a:off x="250825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sp>
        <p:nvSpPr>
          <p:cNvPr id="30730" name="TextBox 18"/>
          <p:cNvSpPr txBox="1">
            <a:spLocks noChangeArrowheads="1"/>
          </p:cNvSpPr>
          <p:nvPr/>
        </p:nvSpPr>
        <p:spPr bwMode="auto">
          <a:xfrm>
            <a:off x="410845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 descr="edr"/>
          <p:cNvCxnSpPr>
            <a:cxnSpLocks/>
          </p:cNvCxnSpPr>
          <p:nvPr/>
        </p:nvCxnSpPr>
        <p:spPr>
          <a:xfrm flipV="1">
            <a:off x="1295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5162073">
            <a:off x="650875" y="2533650"/>
            <a:ext cx="1301750" cy="1536700"/>
          </a:xfrm>
          <a:prstGeom prst="arc">
            <a:avLst>
              <a:gd name="adj1" fmla="val 4080963"/>
              <a:gd name="adj2" fmla="val 6633265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Arc 28"/>
          <p:cNvSpPr/>
          <p:nvPr/>
        </p:nvSpPr>
        <p:spPr>
          <a:xfrm rot="15162073">
            <a:off x="5304631" y="2520157"/>
            <a:ext cx="1303337" cy="1536700"/>
          </a:xfrm>
          <a:prstGeom prst="arc">
            <a:avLst>
              <a:gd name="adj1" fmla="val 3873442"/>
              <a:gd name="adj2" fmla="val 6633265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9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31750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31751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31752" name="TextBox 17"/>
          <p:cNvSpPr txBox="1">
            <a:spLocks noChangeArrowheads="1"/>
          </p:cNvSpPr>
          <p:nvPr/>
        </p:nvSpPr>
        <p:spPr bwMode="auto">
          <a:xfrm>
            <a:off x="250825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9450" y="2743200"/>
            <a:ext cx="4191000" cy="1184275"/>
            <a:chOff x="679365" y="2743200"/>
            <a:chExt cx="4191000" cy="1184196"/>
          </a:xfrm>
        </p:grpSpPr>
        <p:sp>
          <p:nvSpPr>
            <p:cNvPr id="31757" name="TextBox 13"/>
            <p:cNvSpPr txBox="1">
              <a:spLocks noChangeArrowheads="1"/>
            </p:cNvSpPr>
            <p:nvPr/>
          </p:nvSpPr>
          <p:spPr bwMode="auto">
            <a:xfrm>
              <a:off x="679365" y="27432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A</a:t>
              </a:r>
            </a:p>
          </p:txBody>
        </p:sp>
        <p:sp>
          <p:nvSpPr>
            <p:cNvPr id="31758" name="TextBox 18"/>
            <p:cNvSpPr txBox="1">
              <a:spLocks noChangeArrowheads="1"/>
            </p:cNvSpPr>
            <p:nvPr/>
          </p:nvSpPr>
          <p:spPr bwMode="auto">
            <a:xfrm>
              <a:off x="4108365" y="28194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C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295315" y="3352759"/>
              <a:ext cx="2743200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 descr="edr"/>
          <p:cNvCxnSpPr>
            <a:cxnSpLocks/>
          </p:cNvCxnSpPr>
          <p:nvPr/>
        </p:nvCxnSpPr>
        <p:spPr>
          <a:xfrm flipV="1">
            <a:off x="1295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71600" y="48768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Gill Sans MT" pitchFamily="34" charset="0"/>
              </a:rPr>
              <a:t>AC</a:t>
            </a:r>
            <a:r>
              <a:rPr lang="bn-BD" sz="3600">
                <a:latin typeface="Gill Sans MT" pitchFamily="34" charset="0"/>
                <a:ea typeface="Vrinda"/>
                <a:cs typeface="Vrinda"/>
              </a:rPr>
              <a:t>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>
                <a:latin typeface="NikoshBAN" pitchFamily="2" charset="0"/>
                <a:cs typeface="NikoshBAN" pitchFamily="2" charset="0"/>
              </a:rPr>
              <a:t> DF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বরাবর পড়ে</a:t>
            </a:r>
            <a:endParaRPr lang="en-US" sz="36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13525 -0.15857 C 0.16354 -0.19421 0.20591 -0.21366 0.25018 -0.21366 C 0.30052 -0.21366 0.34097 -0.19421 0.36927 -0.15857 L 0.50486 1.11111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0" y="914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sp>
        <p:nvSpPr>
          <p:cNvPr id="32777" name="TextBox 13"/>
          <p:cNvSpPr txBox="1">
            <a:spLocks noChangeArrowheads="1"/>
          </p:cNvSpPr>
          <p:nvPr/>
        </p:nvSpPr>
        <p:spPr bwMode="auto">
          <a:xfrm>
            <a:off x="67945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08450" y="2819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 descr="edr"/>
          <p:cNvCxnSpPr>
            <a:cxnSpLocks/>
          </p:cNvCxnSpPr>
          <p:nvPr/>
        </p:nvCxnSpPr>
        <p:spPr>
          <a:xfrm flipV="1">
            <a:off x="1295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705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5" grpId="1"/>
      <p:bldP spid="18" grpId="0"/>
      <p:bldP spid="19" grpId="0"/>
      <p:bldP spid="1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5867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edr"/>
          <p:cNvCxnSpPr>
            <a:cxnSpLocks/>
          </p:cNvCxnSpPr>
          <p:nvPr/>
        </p:nvCxnSpPr>
        <p:spPr>
          <a:xfrm flipV="1">
            <a:off x="5867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7277100" y="2019300"/>
            <a:ext cx="1447800" cy="1219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7" name="TextBox 26"/>
          <p:cNvSpPr txBox="1">
            <a:spLocks noChangeArrowheads="1"/>
          </p:cNvSpPr>
          <p:nvPr/>
        </p:nvSpPr>
        <p:spPr bwMode="auto">
          <a:xfrm>
            <a:off x="5181600" y="26670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D</a:t>
            </a:r>
          </a:p>
        </p:txBody>
      </p:sp>
      <p:sp>
        <p:nvSpPr>
          <p:cNvPr id="33798" name="TextBox 20"/>
          <p:cNvSpPr txBox="1">
            <a:spLocks noChangeArrowheads="1"/>
          </p:cNvSpPr>
          <p:nvPr/>
        </p:nvSpPr>
        <p:spPr bwMode="auto">
          <a:xfrm>
            <a:off x="7086600" y="9906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E</a:t>
            </a:r>
          </a:p>
        </p:txBody>
      </p:sp>
      <p:sp>
        <p:nvSpPr>
          <p:cNvPr id="33799" name="TextBox 24"/>
          <p:cNvSpPr txBox="1">
            <a:spLocks noChangeArrowheads="1"/>
          </p:cNvSpPr>
          <p:nvPr/>
        </p:nvSpPr>
        <p:spPr bwMode="auto">
          <a:xfrm>
            <a:off x="8534400" y="2667000"/>
            <a:ext cx="60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F</a:t>
            </a:r>
          </a:p>
        </p:txBody>
      </p:sp>
      <p:sp>
        <p:nvSpPr>
          <p:cNvPr id="33800" name="TextBox 13"/>
          <p:cNvSpPr txBox="1">
            <a:spLocks noChangeArrowheads="1"/>
          </p:cNvSpPr>
          <p:nvPr/>
        </p:nvSpPr>
        <p:spPr bwMode="auto">
          <a:xfrm>
            <a:off x="679450" y="2743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3528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 descr="edr"/>
          <p:cNvCxnSpPr>
            <a:cxnSpLocks/>
          </p:cNvCxnSpPr>
          <p:nvPr/>
        </p:nvCxnSpPr>
        <p:spPr>
          <a:xfrm flipV="1">
            <a:off x="1295400" y="1905000"/>
            <a:ext cx="16002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508250" y="914400"/>
            <a:ext cx="2216150" cy="2936875"/>
            <a:chOff x="2508165" y="914400"/>
            <a:chExt cx="2216235" cy="2936796"/>
          </a:xfrm>
        </p:grpSpPr>
        <p:sp>
          <p:nvSpPr>
            <p:cNvPr id="33805" name="TextBox 17"/>
            <p:cNvSpPr txBox="1">
              <a:spLocks noChangeArrowheads="1"/>
            </p:cNvSpPr>
            <p:nvPr/>
          </p:nvSpPr>
          <p:spPr bwMode="auto">
            <a:xfrm>
              <a:off x="2508165" y="9144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33806" name="TextBox 18"/>
            <p:cNvSpPr txBox="1">
              <a:spLocks noChangeArrowheads="1"/>
            </p:cNvSpPr>
            <p:nvPr/>
          </p:nvSpPr>
          <p:spPr bwMode="auto">
            <a:xfrm>
              <a:off x="3962400" y="27432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6200000" flipH="1">
              <a:off x="2705070" y="2019230"/>
              <a:ext cx="1447761" cy="121924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71600" y="48768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Gill Sans MT" pitchFamily="34" charset="0"/>
              </a:rPr>
              <a:t>BC</a:t>
            </a:r>
            <a:r>
              <a:rPr lang="bn-BD" sz="3600">
                <a:latin typeface="Gill Sans MT" pitchFamily="34" charset="0"/>
                <a:ea typeface="Vrinda"/>
                <a:cs typeface="Vrinda"/>
              </a:rPr>
              <a:t>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>
                <a:latin typeface="NikoshBAN" pitchFamily="2" charset="0"/>
                <a:cs typeface="NikoshBAN" pitchFamily="2" charset="0"/>
              </a:rPr>
              <a:t>EF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পুরোপুরি মিলে গেল।</a:t>
            </a:r>
            <a:endParaRPr lang="en-US" sz="36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13247 -0.14468 C 0.16042 -0.17732 0.20209 -0.19399 0.24584 -0.19399 C 0.29549 -0.19399 0.3349 -0.17732 0.36285 -0.14468 L 0.49653 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181600" y="990600"/>
            <a:ext cx="3962400" cy="2784475"/>
            <a:chOff x="5181600" y="990600"/>
            <a:chExt cx="3962400" cy="278439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867400" y="3352733"/>
              <a:ext cx="2743200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 descr="edr"/>
            <p:cNvCxnSpPr>
              <a:cxnSpLocks/>
            </p:cNvCxnSpPr>
            <p:nvPr/>
          </p:nvCxnSpPr>
          <p:spPr>
            <a:xfrm flipV="1">
              <a:off x="5867400" y="1904974"/>
              <a:ext cx="1600200" cy="1447759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7277121" y="2019254"/>
              <a:ext cx="1447759" cy="12192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2" name="TextBox 26"/>
            <p:cNvSpPr txBox="1">
              <a:spLocks noChangeArrowheads="1"/>
            </p:cNvSpPr>
            <p:nvPr/>
          </p:nvSpPr>
          <p:spPr bwMode="auto">
            <a:xfrm>
              <a:off x="5181600" y="26670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4123" name="TextBox 20"/>
            <p:cNvSpPr txBox="1">
              <a:spLocks noChangeArrowheads="1"/>
            </p:cNvSpPr>
            <p:nvPr/>
          </p:nvSpPr>
          <p:spPr bwMode="auto">
            <a:xfrm>
              <a:off x="7086600" y="9906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E</a:t>
              </a:r>
            </a:p>
          </p:txBody>
        </p:sp>
        <p:sp>
          <p:nvSpPr>
            <p:cNvPr id="4124" name="TextBox 24"/>
            <p:cNvSpPr txBox="1">
              <a:spLocks noChangeArrowheads="1"/>
            </p:cNvSpPr>
            <p:nvPr/>
          </p:nvSpPr>
          <p:spPr bwMode="auto">
            <a:xfrm>
              <a:off x="8534400" y="2667000"/>
              <a:ext cx="6096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F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990600" y="762000"/>
            <a:ext cx="4191000" cy="3013075"/>
            <a:chOff x="685800" y="914400"/>
            <a:chExt cx="4191000" cy="3012996"/>
          </a:xfrm>
        </p:grpSpPr>
        <p:sp>
          <p:nvSpPr>
            <p:cNvPr id="4112" name="TextBox 13"/>
            <p:cNvSpPr txBox="1">
              <a:spLocks noChangeArrowheads="1"/>
            </p:cNvSpPr>
            <p:nvPr/>
          </p:nvSpPr>
          <p:spPr bwMode="auto">
            <a:xfrm>
              <a:off x="685800" y="27432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A</a:t>
              </a:r>
            </a:p>
          </p:txBody>
        </p:sp>
        <p:sp>
          <p:nvSpPr>
            <p:cNvPr id="4113" name="TextBox 17"/>
            <p:cNvSpPr txBox="1">
              <a:spLocks noChangeArrowheads="1"/>
            </p:cNvSpPr>
            <p:nvPr/>
          </p:nvSpPr>
          <p:spPr bwMode="auto">
            <a:xfrm>
              <a:off x="2514600" y="9144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4114" name="TextBox 18"/>
            <p:cNvSpPr txBox="1">
              <a:spLocks noChangeArrowheads="1"/>
            </p:cNvSpPr>
            <p:nvPr/>
          </p:nvSpPr>
          <p:spPr bwMode="auto">
            <a:xfrm>
              <a:off x="4114800" y="2819400"/>
              <a:ext cx="762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latin typeface="Gill Sans MT" pitchFamily="34" charset="0"/>
                </a:rPr>
                <a:t>C</a:t>
              </a:r>
            </a:p>
          </p:txBody>
        </p:sp>
        <p:grpSp>
          <p:nvGrpSpPr>
            <p:cNvPr id="4115" name="Group 15"/>
            <p:cNvGrpSpPr>
              <a:grpSpLocks/>
            </p:cNvGrpSpPr>
            <p:nvPr/>
          </p:nvGrpSpPr>
          <p:grpSpPr bwMode="auto">
            <a:xfrm>
              <a:off x="1295400" y="1905000"/>
              <a:ext cx="2743200" cy="1449388"/>
              <a:chOff x="1295400" y="1905000"/>
              <a:chExt cx="2743200" cy="1449388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95400" y="3352736"/>
                <a:ext cx="2743200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 descr="edr"/>
              <p:cNvCxnSpPr>
                <a:cxnSpLocks/>
              </p:cNvCxnSpPr>
              <p:nvPr/>
            </p:nvCxnSpPr>
            <p:spPr>
              <a:xfrm flipV="1">
                <a:off x="1295400" y="1904974"/>
                <a:ext cx="1600200" cy="1447762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6200000" flipH="1">
                <a:off x="2705119" y="2019255"/>
                <a:ext cx="1447762" cy="12192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990600" y="4188474"/>
            <a:ext cx="7848600" cy="646113"/>
            <a:chOff x="838200" y="4267200"/>
            <a:chExt cx="7239000" cy="646331"/>
          </a:xfrm>
        </p:grpSpPr>
        <p:sp>
          <p:nvSpPr>
            <p:cNvPr id="4111" name="TextBox 25"/>
            <p:cNvSpPr txBox="1">
              <a:spLocks noChangeArrowheads="1"/>
            </p:cNvSpPr>
            <p:nvPr/>
          </p:nvSpPr>
          <p:spPr bwMode="auto">
            <a:xfrm>
              <a:off x="838200" y="4267200"/>
              <a:ext cx="7239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Gill Sans MT" pitchFamily="34" charset="0"/>
                </a:rPr>
                <a:t>      ABC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BD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DEF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dirty="0">
                  <a:latin typeface="NikoshBAN" pitchFamily="2" charset="0"/>
                  <a:cs typeface="NikoshBAN" pitchFamily="2" charset="0"/>
                </a:rPr>
                <a:t>এর উপর সমপতিত হল</a:t>
              </a:r>
              <a:endParaRPr lang="en-US" sz="3600" dirty="0">
                <a:latin typeface="Gill Sans MT" pitchFamily="34" charset="0"/>
              </a:endParaRPr>
            </a:p>
          </p:txBody>
        </p:sp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1123950" y="4267200"/>
            <a:ext cx="62865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8" name="Equation" r:id="rId3" imgW="139680" imgH="164880" progId="Equation.3">
                    <p:embed/>
                  </p:oleObj>
                </mc:Choice>
                <mc:Fallback>
                  <p:oleObj name="Equation" r:id="rId3" imgW="139680" imgH="1648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3950" y="4267200"/>
                          <a:ext cx="62865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2514600" y="4267200"/>
            <a:ext cx="62865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9" name="Equation" r:id="rId5" imgW="139680" imgH="164880" progId="Equation.3">
                    <p:embed/>
                  </p:oleObj>
                </mc:Choice>
                <mc:Fallback>
                  <p:oleObj name="Equation" r:id="rId5" imgW="139680" imgH="1648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4267200"/>
                          <a:ext cx="62865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289050" y="5164655"/>
            <a:ext cx="7397750" cy="855654"/>
            <a:chOff x="990600" y="5623941"/>
            <a:chExt cx="7239000" cy="611758"/>
          </a:xfrm>
        </p:grpSpPr>
        <p:grpSp>
          <p:nvGrpSpPr>
            <p:cNvPr id="4108" name="Group 32"/>
            <p:cNvGrpSpPr>
              <a:grpSpLocks/>
            </p:cNvGrpSpPr>
            <p:nvPr/>
          </p:nvGrpSpPr>
          <p:grpSpPr bwMode="auto">
            <a:xfrm>
              <a:off x="990600" y="5623941"/>
              <a:ext cx="7239000" cy="611758"/>
              <a:chOff x="990600" y="5623941"/>
              <a:chExt cx="7239000" cy="611758"/>
            </a:xfrm>
          </p:grpSpPr>
          <p:grpSp>
            <p:nvGrpSpPr>
              <p:cNvPr id="4109" name="Group 30"/>
              <p:cNvGrpSpPr>
                <a:grpSpLocks/>
              </p:cNvGrpSpPr>
              <p:nvPr/>
            </p:nvGrpSpPr>
            <p:grpSpPr bwMode="auto">
              <a:xfrm>
                <a:off x="990600" y="5623941"/>
                <a:ext cx="7239000" cy="548259"/>
                <a:chOff x="990600" y="5623941"/>
                <a:chExt cx="7239000" cy="548259"/>
              </a:xfrm>
            </p:grpSpPr>
            <p:sp>
              <p:nvSpPr>
                <p:cNvPr id="4110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990600" y="5638799"/>
                  <a:ext cx="7239000" cy="4621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3600" dirty="0">
                      <a:latin typeface="Gill Sans MT" pitchFamily="34" charset="0"/>
                    </a:rPr>
                    <a:t>             </a:t>
                  </a:r>
                  <a:r>
                    <a:rPr lang="en-US" sz="3600" dirty="0" smtClean="0">
                      <a:latin typeface="Gill Sans MT" pitchFamily="34" charset="0"/>
                    </a:rPr>
                    <a:t>ABC         </a:t>
                  </a:r>
                  <a:r>
                    <a:rPr lang="bn-BD" sz="36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DEF</a:t>
                  </a:r>
                  <a:endParaRPr lang="en-US" sz="3600" dirty="0">
                    <a:latin typeface="Gill Sans MT" pitchFamily="34" charset="0"/>
                  </a:endParaRPr>
                </a:p>
              </p:txBody>
            </p:sp>
            <p:graphicFrame>
              <p:nvGraphicFramePr>
                <p:cNvPr id="4100" name="Object 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22711110"/>
                    </p:ext>
                  </p:extLst>
                </p:nvPr>
              </p:nvGraphicFramePr>
              <p:xfrm>
                <a:off x="4394663" y="5623941"/>
                <a:ext cx="628650" cy="533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50" name="Equation" r:id="rId6" imgW="139680" imgH="164880" progId="Equation.3">
                        <p:embed/>
                      </p:oleObj>
                    </mc:Choice>
                    <mc:Fallback>
                      <p:oleObj name="Equation" r:id="rId6" imgW="139680" imgH="164880" progId="Equation.3">
                        <p:embed/>
                        <p:pic>
                          <p:nvPicPr>
                            <p:cNvPr id="0" name="Object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94663" y="5623941"/>
                              <a:ext cx="628650" cy="533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101" name="Object 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5147980"/>
                    </p:ext>
                  </p:extLst>
                </p:nvPr>
              </p:nvGraphicFramePr>
              <p:xfrm>
                <a:off x="2008590" y="5638800"/>
                <a:ext cx="628650" cy="533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51" name="Equation" r:id="rId7" imgW="139680" imgH="164880" progId="Equation.3">
                        <p:embed/>
                      </p:oleObj>
                    </mc:Choice>
                    <mc:Fallback>
                      <p:oleObj name="Equation" r:id="rId7" imgW="139680" imgH="164880" progId="Equation.3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08590" y="5638800"/>
                              <a:ext cx="628650" cy="533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4102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50459183"/>
                  </p:ext>
                </p:extLst>
              </p:nvPr>
            </p:nvGraphicFramePr>
            <p:xfrm>
              <a:off x="1295073" y="5638799"/>
              <a:ext cx="745648" cy="596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52" name="Equation" r:id="rId8" imgW="139680" imgH="126720" progId="Equation.3">
                      <p:embed/>
                    </p:oleObj>
                  </mc:Choice>
                  <mc:Fallback>
                    <p:oleObj name="Equation" r:id="rId8" imgW="139680" imgH="126720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5073" y="5638799"/>
                            <a:ext cx="745648" cy="5969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10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6214349"/>
                </p:ext>
              </p:extLst>
            </p:nvPr>
          </p:nvGraphicFramePr>
          <p:xfrm>
            <a:off x="3522016" y="5636055"/>
            <a:ext cx="755650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3" name="Equation" r:id="rId10" imgW="139680" imgH="126720" progId="Equation.3">
                    <p:embed/>
                  </p:oleObj>
                </mc:Choice>
                <mc:Fallback>
                  <p:oleObj name="Equation" r:id="rId10" imgW="139680" imgH="12672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2016" y="5636055"/>
                          <a:ext cx="755650" cy="596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19653 -0.18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9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30833 -0.180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n-BD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ABC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    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DEF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উপর এমনভাবে স্থাপন করি যেন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           	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বিন্দুর উপর ও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DE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বাহু বরাবর 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DE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বাহুর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পাশে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আছে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বিন্দু ঐ পাশে পড়ে।</a:t>
            </a:r>
            <a:b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AB=DE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 অবশ্যই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বিন্দুর উপর পড়বে।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আবার, যেহেতু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বাহু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DE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বাহুর উপর পড়ে 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BAC=     EDF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সুতরাং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AC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বাহু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DF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 বরাবর পড়বে ।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এখন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AC=DF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বিন্দু অবশ্যই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বিন্দুর উপর পড়বে 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E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বিন্দুর উপর 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বিন্দু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F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বিন্দুর উপর পড়ে বলে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BC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বাহু অবশ্যই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EF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বাহুর সাথে পুরোপুরি মিলে যাবে।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ABC,      DEF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উপর সমপতিত হবে।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ABC            DEF 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532991"/>
              </p:ext>
            </p:extLst>
          </p:nvPr>
        </p:nvGraphicFramePr>
        <p:xfrm>
          <a:off x="914400" y="9906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2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53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85670"/>
              </p:ext>
            </p:extLst>
          </p:nvPr>
        </p:nvGraphicFramePr>
        <p:xfrm>
          <a:off x="2438400" y="9906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" name="Equation" r:id="rId5" imgW="139680" imgH="164880" progId="Equation.3">
                  <p:embed/>
                </p:oleObj>
              </mc:Choice>
              <mc:Fallback>
                <p:oleObj name="Equation" r:id="rId5" imgW="1396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990600"/>
                        <a:ext cx="53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14512"/>
              </p:ext>
            </p:extLst>
          </p:nvPr>
        </p:nvGraphicFramePr>
        <p:xfrm>
          <a:off x="2895600" y="2971800"/>
          <a:ext cx="7429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" name="Equation" r:id="rId6" imgW="164880" imgH="152280" progId="Equation.3">
                  <p:embed/>
                </p:oleObj>
              </mc:Choice>
              <mc:Fallback>
                <p:oleObj name="Equation" r:id="rId6" imgW="164880" imgH="152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71800"/>
                        <a:ext cx="7429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628049"/>
              </p:ext>
            </p:extLst>
          </p:nvPr>
        </p:nvGraphicFramePr>
        <p:xfrm>
          <a:off x="1447800" y="2971800"/>
          <a:ext cx="7429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" name="Equation" r:id="rId8" imgW="164880" imgH="152280" progId="Equation.3">
                  <p:embed/>
                </p:oleObj>
              </mc:Choice>
              <mc:Fallback>
                <p:oleObj name="Equation" r:id="rId8" imgW="164880" imgH="152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7429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762056"/>
              </p:ext>
            </p:extLst>
          </p:nvPr>
        </p:nvGraphicFramePr>
        <p:xfrm>
          <a:off x="2057400" y="44958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" name="Equation" r:id="rId9" imgW="139680" imgH="164880" progId="Equation.3">
                  <p:embed/>
                </p:oleObj>
              </mc:Choice>
              <mc:Fallback>
                <p:oleObj name="Equation" r:id="rId9" imgW="13968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95800"/>
                        <a:ext cx="53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416904"/>
              </p:ext>
            </p:extLst>
          </p:nvPr>
        </p:nvGraphicFramePr>
        <p:xfrm>
          <a:off x="3276600" y="44958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" name="Equation" r:id="rId10" imgW="139680" imgH="164880" progId="Equation.3">
                  <p:embed/>
                </p:oleObj>
              </mc:Choice>
              <mc:Fallback>
                <p:oleObj name="Equation" r:id="rId10" imgW="13968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0"/>
                        <a:ext cx="53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209800" y="48768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" name="Equation" r:id="rId11" imgW="139680" imgH="164880" progId="Equation.3">
                  <p:embed/>
                </p:oleObj>
              </mc:Choice>
              <mc:Fallback>
                <p:oleObj name="Equation" r:id="rId11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876800"/>
                        <a:ext cx="53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692120"/>
              </p:ext>
            </p:extLst>
          </p:nvPr>
        </p:nvGraphicFramePr>
        <p:xfrm>
          <a:off x="3886200" y="48768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Equation" r:id="rId12" imgW="139680" imgH="164880" progId="Equation.3">
                  <p:embed/>
                </p:oleObj>
              </mc:Choice>
              <mc:Fallback>
                <p:oleObj name="Equation" r:id="rId12" imgW="13968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876800"/>
                        <a:ext cx="53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352800" y="48768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Equation" r:id="rId13" imgW="139680" imgH="126720" progId="Equation.3">
                  <p:embed/>
                </p:oleObj>
              </mc:Choice>
              <mc:Fallback>
                <p:oleObj name="Equation" r:id="rId13" imgW="139680" imgH="1267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76800"/>
                        <a:ext cx="609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1676400" y="4953000"/>
          <a:ext cx="6032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Equation" r:id="rId15" imgW="139680" imgH="126720" progId="Equation.3">
                  <p:embed/>
                </p:oleObj>
              </mc:Choice>
              <mc:Fallback>
                <p:oleObj name="Equation" r:id="rId15" imgW="139680" imgH="126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53000"/>
                        <a:ext cx="6032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0104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n-BD" sz="115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15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2172831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ত্রিভুজ কাকে বলে?</a:t>
            </a:r>
          </a:p>
          <a:p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সর্বসমতা বলতে কী বুঝ?</a:t>
            </a:r>
          </a:p>
          <a:p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বাহু ভেদে ত্রিভুজ কত প্রকার?</a:t>
            </a:r>
          </a:p>
          <a:p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৪। ত্রিভুজের দুই কোণের সমষ্টি ১১০ ডিগ্রী হলে অপর কোণের মান কত?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4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1943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n-BD" sz="8000" dirty="0" smtClean="0">
                <a:solidFill>
                  <a:schemeClr val="tx2">
                    <a:satMod val="130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dirty="0">
              <a:solidFill>
                <a:schemeClr val="tx2">
                  <a:satMod val="13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1600200"/>
            <a:ext cx="8153400" cy="3416320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“যদি দুইটি ত্রিভুজের একটির দুই বাহু যথাক্রমে অপরটির দুই বাহুর সমান হয় এবং বাহু দুইটির অন্তর্ভুক্ত কোণ দুইটি পরস্পর সমান হয়, তবে ত্রিভুজ দুইটি সর্বসম হবে।” উক্তিটি চিত্রসহ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বিশ্লেষন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0"/>
            <a:ext cx="8153400" cy="175260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1000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000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low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52601"/>
            <a:ext cx="81534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35000">
                <a:schemeClr val="bg1"/>
              </a:gs>
              <a:gs pos="100000">
                <a:srgbClr val="92D050"/>
              </a:gs>
            </a:gsLst>
            <a:lin ang="189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7696200" y="5715000"/>
            <a:ext cx="457200" cy="533400"/>
          </a:xfrm>
          <a:prstGeom prst="noSmoking">
            <a:avLst/>
          </a:prstGeom>
          <a:ln>
            <a:solidFill>
              <a:srgbClr val="C000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ross 10"/>
          <p:cNvSpPr/>
          <p:nvPr/>
        </p:nvSpPr>
        <p:spPr>
          <a:xfrm>
            <a:off x="1447800" y="5638800"/>
            <a:ext cx="609600" cy="457200"/>
          </a:xfrm>
          <a:prstGeom prst="plus">
            <a:avLst/>
          </a:prstGeom>
          <a:ln>
            <a:solidFill>
              <a:srgbClr val="C000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vision 11"/>
          <p:cNvSpPr/>
          <p:nvPr/>
        </p:nvSpPr>
        <p:spPr>
          <a:xfrm>
            <a:off x="4343400" y="5715000"/>
            <a:ext cx="762000" cy="609600"/>
          </a:xfrm>
          <a:prstGeom prst="mathDivide">
            <a:avLst/>
          </a:prstGeom>
          <a:ln>
            <a:solidFill>
              <a:srgbClr val="C000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6800" y="1447800"/>
            <a:ext cx="7162800" cy="3962400"/>
          </a:xfrm>
          <a:prstGeom prst="rect">
            <a:avLst/>
          </a:prstGeo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আমির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হোসেন</a:t>
            </a: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বিএসসি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অনার্স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এমএসসি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গণিত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ী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শিক্ষক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আহমেদ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বাওয়ানী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একাডেমী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স্কুল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এন্ড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কলেজ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প্রয়োজনেঃ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০১৭২৭৯৯ ৫৯২৯,  ০১৮৮২১২৪৬০৬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81000"/>
            <a:ext cx="7315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23440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24000" indent="-283464"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324000" indent="-283464"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8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8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8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324000" indent="-283464"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324000" indent="-283464"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324000" indent="-283464"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0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324000" indent="-283464"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– ৪0 </a:t>
            </a:r>
            <a:r>
              <a:rPr lang="en-US" sz="5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en-MY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43200" y="1219200"/>
            <a:ext cx="2971800" cy="24368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743200" y="3657600"/>
            <a:ext cx="4191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743200" y="3657600"/>
            <a:ext cx="46038" cy="46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rc 8"/>
          <p:cNvSpPr/>
          <p:nvPr/>
        </p:nvSpPr>
        <p:spPr>
          <a:xfrm rot="15162073">
            <a:off x="1523206" y="1715295"/>
            <a:ext cx="2651125" cy="3706812"/>
          </a:xfrm>
          <a:prstGeom prst="arc">
            <a:avLst>
              <a:gd name="adj1" fmla="val 4080963"/>
              <a:gd name="adj2" fmla="val 663326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1200" y="609600"/>
            <a:ext cx="53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Gill Sans MT" pitchFamily="34" charset="0"/>
              </a:rPr>
              <a:t>A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09800" y="3276600"/>
            <a:ext cx="53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Gill Sans MT" pitchFamily="34" charset="0"/>
              </a:rPr>
              <a:t>O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86600" y="3200400"/>
            <a:ext cx="53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Gill Sans MT" pitchFamily="34" charset="0"/>
              </a:rPr>
              <a:t>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71600" y="4191000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360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কোণঃ </a:t>
            </a:r>
            <a:r>
              <a:rPr lang="bn-BD" sz="360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দুইটি রেখা এক বিন্দুতে মিলিত হলে মিলিত বিন্দুতে একটি কোণ উৎপন্ন হয়।</a:t>
            </a:r>
            <a:endParaRPr lang="en-US" sz="3600">
              <a:solidFill>
                <a:srgbClr val="090F7D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43000" y="5921375"/>
            <a:ext cx="7162800" cy="7080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চিত্রে 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en-US" sz="40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AOC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একটি কোণ</a:t>
            </a:r>
            <a:endParaRPr lang="en-US" sz="4000" dirty="0">
              <a:solidFill>
                <a:srgbClr val="090F7D"/>
              </a:solidFill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694626"/>
              </p:ext>
            </p:extLst>
          </p:nvPr>
        </p:nvGraphicFramePr>
        <p:xfrm>
          <a:off x="3124200" y="6044406"/>
          <a:ext cx="5286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044406"/>
                        <a:ext cx="52863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/>
      <p:bldP spid="17" grpId="0"/>
      <p:bldP spid="18" grpId="0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8458200" cy="4572000"/>
          </a:xfrm>
        </p:spPr>
        <p:txBody>
          <a:bodyPr/>
          <a:lstStyle/>
          <a:p>
            <a:pPr>
              <a:buFontTx/>
              <a:buNone/>
            </a:pPr>
            <a:endParaRPr lang="bn-BD" smtClean="0">
              <a:ea typeface="Vrinda"/>
            </a:endParaRP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5" name="Isosceles Triangle 4"/>
          <p:cNvSpPr/>
          <p:nvPr/>
        </p:nvSpPr>
        <p:spPr>
          <a:xfrm>
            <a:off x="4800600" y="1295400"/>
            <a:ext cx="3181350" cy="27432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1371600" y="1295400"/>
            <a:ext cx="3200400" cy="27432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21720000" flipV="1">
            <a:off x="5105400" y="2855913"/>
            <a:ext cx="2057400" cy="746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4910931" y="1624807"/>
            <a:ext cx="1438275" cy="10842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5948363" y="1671637"/>
            <a:ext cx="1468438" cy="10207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239000" y="23622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67400" y="5334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A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495800" y="2590800"/>
            <a:ext cx="76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latin typeface="Gill Sans MT" pitchFamily="34" charset="0"/>
              </a:rPr>
              <a:t>B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90600" y="5867400"/>
            <a:ext cx="7162800" cy="7080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চিত্রে 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en-US" sz="40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ABC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একটি </a:t>
            </a:r>
            <a:r>
              <a:rPr lang="bn-BD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ত্রিভ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ু</a:t>
            </a:r>
            <a:r>
              <a:rPr lang="bn-BD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 </a:t>
            </a:r>
            <a:r>
              <a:rPr lang="bn-BD" sz="4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solidFill>
                <a:srgbClr val="090F7D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71600" y="4191000"/>
            <a:ext cx="7162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ত্রিভ</a:t>
            </a:r>
            <a:r>
              <a:rPr lang="en-US" sz="4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ু</a:t>
            </a:r>
            <a:r>
              <a:rPr lang="bn-BD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জঃ </a:t>
            </a:r>
            <a:r>
              <a:rPr lang="bn-BD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তিনটি বাহু দ্বারা সীমাবদ্ধ ক্ষেত্রকে ত্রিভূজ বলে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solidFill>
                <a:srgbClr val="FF99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Arc 11"/>
          <p:cNvSpPr/>
          <p:nvPr/>
        </p:nvSpPr>
        <p:spPr>
          <a:xfrm rot="15162073">
            <a:off x="3264694" y="1450181"/>
            <a:ext cx="1735138" cy="3336925"/>
          </a:xfrm>
          <a:prstGeom prst="arc">
            <a:avLst>
              <a:gd name="adj1" fmla="val 4676558"/>
              <a:gd name="adj2" fmla="val 59308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rc 12"/>
          <p:cNvSpPr/>
          <p:nvPr/>
        </p:nvSpPr>
        <p:spPr>
          <a:xfrm rot="273478">
            <a:off x="5387975" y="-1308100"/>
            <a:ext cx="1736725" cy="3335338"/>
          </a:xfrm>
          <a:prstGeom prst="arc">
            <a:avLst>
              <a:gd name="adj1" fmla="val 4676558"/>
              <a:gd name="adj2" fmla="val 597504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Arc 13"/>
          <p:cNvSpPr/>
          <p:nvPr/>
        </p:nvSpPr>
        <p:spPr>
          <a:xfrm rot="6942367">
            <a:off x="7260432" y="1589881"/>
            <a:ext cx="1735138" cy="3336925"/>
          </a:xfrm>
          <a:prstGeom prst="arc">
            <a:avLst>
              <a:gd name="adj1" fmla="val 4676558"/>
              <a:gd name="adj2" fmla="val 59308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996821"/>
              </p:ext>
            </p:extLst>
          </p:nvPr>
        </p:nvGraphicFramePr>
        <p:xfrm>
          <a:off x="2667000" y="5943600"/>
          <a:ext cx="528637" cy="584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943600"/>
                        <a:ext cx="528637" cy="584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995990"/>
            <a:ext cx="7543800" cy="186204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15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উপপাদ্য-১</a:t>
            </a:r>
            <a:r>
              <a:rPr lang="bn-BD" sz="115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5943600" cy="1066800"/>
          </a:xfrm>
          <a:solidFill>
            <a:srgbClr val="3A9C5B"/>
          </a:solidFill>
          <a:ln w="38100">
            <a:solidFill>
              <a:srgbClr val="0000FF">
                <a:alpha val="30196"/>
              </a:srgbClr>
            </a:solidFill>
          </a:ln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n-BD" sz="7200" dirty="0" smtClean="0">
                <a:solidFill>
                  <a:schemeClr val="tx2">
                    <a:satMod val="130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 নির্বচন</a:t>
            </a:r>
            <a:endParaRPr lang="en-US" sz="7200" dirty="0">
              <a:solidFill>
                <a:schemeClr val="tx2">
                  <a:satMod val="13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08364" y="1752600"/>
            <a:ext cx="8001000" cy="5016758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যদি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দুইটি ত্রিভুজের একটির দুই বাহু যথাক্রমে অপরটির দুই বাহুর সমান হয় এবং বাহু দুইটির অন্তর্ভুক্ত কোণ দুইটি পরস্পর সমান হয়, তবে ত্রিভুজ দুইটি সর্বসম হবে।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502</TotalTime>
  <Words>360</Words>
  <Application>Microsoft Office PowerPoint</Application>
  <PresentationFormat>On-screen Show (4:3)</PresentationFormat>
  <Paragraphs>153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Gill Sans MT</vt:lpstr>
      <vt:lpstr>Nikosh</vt:lpstr>
      <vt:lpstr>NikoshBAN</vt:lpstr>
      <vt:lpstr>Verdana</vt:lpstr>
      <vt:lpstr>Vrinda</vt:lpstr>
      <vt:lpstr>Wingdings 2</vt:lpstr>
      <vt:lpstr>Solstice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সাধারণ নির্বচন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প্রমাণঃ          ABC কে     DEF এর উপর এমনভাবে স্থাপন করি যেন A            বিন্দু D বিন্দুর উপর ও  AB বাহু DE বাহু বরাবর এবংDE বাহুর  যে পাশে F আছে C বিন্দু ঐ পাশে পড়ে।  এখন AB=DE বলে B বিন্দু অবশ্যই E বিন্দুর উপর পড়বে।  আবার, যেহেতু AB বাহু DE বাহুর উপর পড়ে    এবং     BAC=     EDF সুতরাং AC বাহু DF বাহু বরাবর পড়বে ।  এখন AC=DF বলে C বিন্দু অবশ্যই F বিন্দুর উপর পড়বে ।   B বিন্দু E বিন্দুর উপর এবং C বিন্দু F বিন্দুর উপর পড়ে বলে  BC বাহু অবশ্যই  EF বাহুর সাথে পুরোপুরি মিলে যাবে।   অতএব     ABC,      DEF এর  উপর সমপতিত হবে।                              ABC            DEF     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Noor Mohammad</dc:creator>
  <cp:lastModifiedBy>Md.Amir Hosen</cp:lastModifiedBy>
  <cp:revision>133</cp:revision>
  <dcterms:created xsi:type="dcterms:W3CDTF">2006-08-16T00:00:00Z</dcterms:created>
  <dcterms:modified xsi:type="dcterms:W3CDTF">2020-08-28T09:25:09Z</dcterms:modified>
</cp:coreProperties>
</file>