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4v" ContentType="video/mp4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79" r:id="rId17"/>
    <p:sldId id="26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1345C-A77D-4866-977B-88B9EED9064D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228600"/>
            <a:ext cx="20567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0" dirty="0">
                <a:solidFill>
                  <a:srgbClr val="596C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0" name="Picture 2" descr="C:\Users\ACTIVE\Desktop\Krishi Lecture\49391328-野菜イラストのすべての種類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52600"/>
            <a:ext cx="4866024" cy="4121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07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1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762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অর্থনৈতিক দিকঃ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with-money-bag-fresh-cucumber-isolated-in-the-cartoon-T0KWB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438400"/>
            <a:ext cx="2293236" cy="2743200"/>
          </a:xfrm>
          <a:prstGeom prst="rect">
            <a:avLst/>
          </a:prstGeom>
        </p:spPr>
      </p:pic>
      <p:pic>
        <p:nvPicPr>
          <p:cNvPr id="6" name="Picture 5" descr="market-clipart-open-air-market-676633-28943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8400"/>
            <a:ext cx="4028042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000">
        <p15:prstTrans prst="pageCurlDoubl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উৎপাদন মৌসুমের উপর  ভিত্তি করে শাকসবজির শ্রেণিবিভাগঃ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25476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</a:rPr>
              <a:t>শীতকালীনঃ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টমেটো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বাঁধাকপি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ফুলকপি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শিম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গাজর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425476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</a:rPr>
              <a:t>গ্রীষ্মকালীনঃ</a:t>
            </a:r>
          </a:p>
          <a:p>
            <a:endParaRPr lang="bn-BD" b="1" dirty="0" smtClean="0">
              <a:solidFill>
                <a:srgbClr val="00B050"/>
              </a:solidFill>
            </a:endParaRPr>
          </a:p>
          <a:p>
            <a:r>
              <a:rPr lang="bn-BD" b="1" dirty="0" smtClean="0">
                <a:solidFill>
                  <a:srgbClr val="00B050"/>
                </a:solidFill>
              </a:rPr>
              <a:t>করলা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ঝিঙা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পটল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ধুন্দুল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পুঁইশাক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473875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</a:rPr>
              <a:t>বারমাসিঃ</a:t>
            </a:r>
          </a:p>
          <a:p>
            <a:endParaRPr lang="bn-BD" b="1" dirty="0" smtClean="0">
              <a:solidFill>
                <a:srgbClr val="C00000"/>
              </a:solidFill>
            </a:endParaRPr>
          </a:p>
          <a:p>
            <a:r>
              <a:rPr lang="bn-BD" b="1" dirty="0" smtClean="0">
                <a:solidFill>
                  <a:srgbClr val="00B050"/>
                </a:solidFill>
              </a:rPr>
              <a:t>বেগুন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ঢেঁড়স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পেঁপে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কাঁচকলা</a:t>
            </a:r>
          </a:p>
          <a:p>
            <a:endParaRPr lang="en-US" dirty="0"/>
          </a:p>
        </p:txBody>
      </p:sp>
      <p:pic>
        <p:nvPicPr>
          <p:cNvPr id="6" name="Picture 5" descr="51019994-野菜イラストの-vaus-種類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33800"/>
            <a:ext cx="3962400" cy="2578608"/>
          </a:xfrm>
          <a:prstGeom prst="rect">
            <a:avLst/>
          </a:prstGeom>
        </p:spPr>
      </p:pic>
      <p:pic>
        <p:nvPicPr>
          <p:cNvPr id="7" name="Picture 6" descr="ima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733800"/>
            <a:ext cx="2543175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000">
        <p15:prstTrans prst="pageCurlDouble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 শাকসবজি উৎপাদনের বিবেচ্য বিষয়ঃ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905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</a:rPr>
              <a:t>ভালো বীজ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বীজতলার জমি নির্বাচন ও তৈরী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বীজ বপন ও বীজতলার যত্ন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মুল জমি নির্বাচন ও জমি তৈরি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বিজ বপন ও রোপণ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পানি সেচ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আগাছা দমন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পোকামাকড় দমন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রোগ দমন ও সময়  মতো ফসল সংগ্রহ</a:t>
            </a:r>
          </a:p>
          <a:p>
            <a:endParaRPr lang="bn-BD" b="1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E:\Krishi Lecture\2257655664752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95400"/>
            <a:ext cx="3788414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000">
        <p15:prstTrans prst="pageCurlDoubl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 শাকসবজি চাষ পদ্ধতিঃ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571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</a:rPr>
              <a:t>সচরাচর ব্যাবহারিত কয়েকটি পদ্ধতি হলঃ</a:t>
            </a:r>
          </a:p>
          <a:p>
            <a:endParaRPr lang="bn-BD" b="1" dirty="0" smtClean="0">
              <a:solidFill>
                <a:srgbClr val="00B050"/>
              </a:solidFill>
            </a:endParaRPr>
          </a:p>
          <a:p>
            <a:r>
              <a:rPr lang="bn-BD" b="1" dirty="0" smtClean="0">
                <a:solidFill>
                  <a:srgbClr val="FF0000"/>
                </a:solidFill>
              </a:rPr>
              <a:t># </a:t>
            </a:r>
            <a:r>
              <a:rPr lang="bn-BD" b="1" dirty="0" smtClean="0">
                <a:solidFill>
                  <a:srgbClr val="00B050"/>
                </a:solidFill>
              </a:rPr>
              <a:t>    পর্যায় ক্রমিক চাষ পদ্ধতি</a:t>
            </a:r>
          </a:p>
          <a:p>
            <a:endParaRPr lang="bn-BD" b="1" dirty="0" smtClean="0">
              <a:solidFill>
                <a:srgbClr val="00B050"/>
              </a:solidFill>
            </a:endParaRPr>
          </a:p>
          <a:p>
            <a:r>
              <a:rPr lang="bn-BD" b="1" dirty="0" smtClean="0">
                <a:solidFill>
                  <a:srgbClr val="FF0000"/>
                </a:solidFill>
              </a:rPr>
              <a:t># </a:t>
            </a:r>
            <a:r>
              <a:rPr lang="bn-BD" b="1" dirty="0" smtClean="0">
                <a:solidFill>
                  <a:srgbClr val="00B050"/>
                </a:solidFill>
              </a:rPr>
              <a:t>    মিশ্র ফসল পদ্ধতি</a:t>
            </a:r>
          </a:p>
          <a:p>
            <a:endParaRPr lang="bn-BD" b="1" dirty="0" smtClean="0">
              <a:solidFill>
                <a:srgbClr val="00B050"/>
              </a:solidFill>
            </a:endParaRPr>
          </a:p>
          <a:p>
            <a:r>
              <a:rPr lang="bn-BD" b="1" dirty="0" smtClean="0">
                <a:solidFill>
                  <a:srgbClr val="FF0000"/>
                </a:solidFill>
              </a:rPr>
              <a:t># </a:t>
            </a:r>
            <a:r>
              <a:rPr lang="bn-BD" b="1" dirty="0" smtClean="0">
                <a:solidFill>
                  <a:srgbClr val="00B050"/>
                </a:solidFill>
              </a:rPr>
              <a:t>    রিলে ফসল পদ্ধতি</a:t>
            </a:r>
          </a:p>
          <a:p>
            <a:endParaRPr lang="bn-BD" b="1" dirty="0" smtClean="0">
              <a:solidFill>
                <a:srgbClr val="00B050"/>
              </a:solidFill>
            </a:endParaRPr>
          </a:p>
          <a:p>
            <a:r>
              <a:rPr lang="bn-BD" b="1" dirty="0" smtClean="0">
                <a:solidFill>
                  <a:srgbClr val="FF0000"/>
                </a:solidFill>
              </a:rPr>
              <a:t># </a:t>
            </a:r>
            <a:r>
              <a:rPr lang="bn-BD" b="1" dirty="0" smtClean="0">
                <a:solidFill>
                  <a:srgbClr val="00B050"/>
                </a:solidFill>
              </a:rPr>
              <a:t>    ফালি ফসল পদ্ধতি</a:t>
            </a:r>
          </a:p>
          <a:p>
            <a:endParaRPr lang="bn-BD" b="1" dirty="0" smtClean="0">
              <a:solidFill>
                <a:srgbClr val="00B050"/>
              </a:solidFill>
            </a:endParaRPr>
          </a:p>
          <a:p>
            <a:r>
              <a:rPr lang="bn-BD" b="1" dirty="0" smtClean="0">
                <a:solidFill>
                  <a:srgbClr val="FF0000"/>
                </a:solidFill>
              </a:rPr>
              <a:t># </a:t>
            </a:r>
            <a:r>
              <a:rPr lang="bn-BD" b="1" dirty="0" smtClean="0">
                <a:solidFill>
                  <a:srgbClr val="00B050"/>
                </a:solidFill>
              </a:rPr>
              <a:t>    সারিতে ফসল  চাষ পদ্ধতি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1548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2057400"/>
            <a:ext cx="2705100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000">
        <p15:prstTrans prst="pageCurlDoubl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197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পালংশাক চাষ: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8956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পুষা জয়ন্তী, কপি পালং,</a:t>
            </a:r>
          </a:p>
          <a:p>
            <a:endParaRPr lang="en-US" sz="1100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গ্রীন,সবুজ বাংলা ‍ও টক পালং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7" name="Picture 3" descr="C:\Users\ACTIVE\Desktop\Krishi Lecture\earth-3622028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2925763" cy="19510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3048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দোআঁশ মাটি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C:\Users\ACTIVE\Desktop\Krishi Lecture\di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75" y="4267200"/>
            <a:ext cx="3235325" cy="2152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71600" y="5334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আইল তৈরি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9" name="Picture 5" descr="C:\Users\ACTIVE\Desktop\Krishi Lecture\Spinash-final-p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685800"/>
            <a:ext cx="3361933" cy="1870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বীজ বপনের সময়:</a:t>
            </a:r>
          </a:p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rgbClr val="00B0F0"/>
                </a:solidFill>
              </a:rPr>
              <a:t>সেপ্টেম্বর থেকে জানুয়ারি মাস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ACTIVE\Desktop\Krishi Lectur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33400"/>
            <a:ext cx="2143125" cy="2143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2133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বীজ বপনের পূর্বে বীজ ২৪ ঘন্টা পানিতে ভিজিয়ে রাখতে হবে।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581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পরিচর্যা: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	আগাছা নিধন, সার প্রয়োগ, সেচ প্রয়োগ, মাটি আলগাকরণ, পোকামাকড়,রোগ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2051" name="Picture 3" descr="C:\Users\ACTIVE\Desktop\Krishi Lecture\Chuknagar-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352800"/>
            <a:ext cx="3124200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1566" y="1318392"/>
            <a:ext cx="2573011" cy="3653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26250" dirty="0"/>
              <a:t>?</a:t>
            </a:r>
            <a:endParaRPr lang="en-US" sz="26250" dirty="0"/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7575452" y="5438003"/>
            <a:ext cx="1145468" cy="440139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spcCol="914400" rtlCol="0" anchor="ctr"/>
          <a:lstStyle/>
          <a:p>
            <a:pPr algn="ctr"/>
            <a:r>
              <a:rPr lang="en-US" sz="1350" b="1" dirty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sz="135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5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096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5930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পালংশাক চাষের জন্য কোন মাটি বেশী উপযোগী 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2026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বীজ বপনের সময় 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362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শীতকালীন সবজি 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971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বারমাসি সবজি 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8400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বীজ বপনের পূর্বে বীজ কত ঘন্টা পানিতে ভিজিয়ে রাখতে হবে 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7575452" y="5438003"/>
            <a:ext cx="1145468" cy="440139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spcCol="914400" rtlCol="0" anchor="ctr"/>
          <a:lstStyle/>
          <a:p>
            <a:pPr algn="ctr"/>
            <a:r>
              <a:rPr lang="en-US" sz="1350" b="1" dirty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sz="135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923" y="429078"/>
            <a:ext cx="1436157" cy="545774"/>
          </a:xfrm>
          <a:ln w="28575">
            <a:solidFill>
              <a:srgbClr val="00B05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bn-BD" sz="33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11242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9692" y="1143000"/>
            <a:ext cx="3242750" cy="521207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বহুনির্বাচনি প্রশ্নঃ</a:t>
            </a:r>
            <a:r>
              <a:rPr lang="en-US" sz="2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১ </a:t>
            </a:r>
            <a:r>
              <a:rPr lang="en-US" sz="15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)</a:t>
            </a:r>
            <a:endParaRPr lang="bn-BD" sz="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9692" y="1752600"/>
            <a:ext cx="7789092" cy="729776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7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>
                <a:solidFill>
                  <a:srgbClr val="0070C0"/>
                </a:solidFill>
              </a:rPr>
              <a:t>উৎপাদন মৌসুমের উপর  ভিত্তি করে </a:t>
            </a:r>
            <a:r>
              <a:rPr lang="bn-BD" sz="2800" b="1">
                <a:solidFill>
                  <a:srgbClr val="0070C0"/>
                </a:solidFill>
              </a:rPr>
              <a:t>শাকসবজির </a:t>
            </a:r>
            <a:r>
              <a:rPr lang="bn-BD" sz="2800" b="1" smtClean="0">
                <a:solidFill>
                  <a:srgbClr val="0070C0"/>
                </a:solidFill>
              </a:rPr>
              <a:t>কত ভাগে ভাগ করা </a:t>
            </a:r>
          </a:p>
          <a:p>
            <a:pPr marL="0" indent="0">
              <a:buNone/>
            </a:pPr>
            <a:r>
              <a:rPr lang="bn-BD" sz="2800" b="1">
                <a:solidFill>
                  <a:srgbClr val="0070C0"/>
                </a:solidFill>
              </a:rPr>
              <a:t> </a:t>
            </a:r>
            <a:r>
              <a:rPr lang="bn-BD" sz="2800" b="1" smtClean="0">
                <a:solidFill>
                  <a:srgbClr val="0070C0"/>
                </a:solidFill>
              </a:rPr>
              <a:t>  যায়?</a:t>
            </a:r>
            <a:r>
              <a:rPr lang="bn-BD" sz="27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53854" y="2667000"/>
            <a:ext cx="1904930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BD" sz="1350" b="1" smtClean="0"/>
              <a:t> </a:t>
            </a:r>
            <a:endParaRPr lang="en-US" sz="1350" b="1" dirty="0"/>
          </a:p>
        </p:txBody>
      </p:sp>
      <p:sp>
        <p:nvSpPr>
          <p:cNvPr id="13" name="Rectangle 12"/>
          <p:cNvSpPr/>
          <p:nvPr/>
        </p:nvSpPr>
        <p:spPr>
          <a:xfrm>
            <a:off x="3604473" y="2667000"/>
            <a:ext cx="2311832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416" y="2667000"/>
            <a:ext cx="1806898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endParaRPr lang="en-US" sz="135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9692" y="3429000"/>
            <a:ext cx="5484805" cy="6309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7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7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 কোন সময়ের সবজি </a:t>
            </a:r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927" y="4251961"/>
            <a:ext cx="2341999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5923" y="4251961"/>
            <a:ext cx="2320839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bn-BD" sz="1350" b="1" smtClean="0"/>
              <a:t> </a:t>
            </a:r>
            <a:endParaRPr lang="en-US" sz="1350" b="1" dirty="0"/>
          </a:p>
        </p:txBody>
      </p:sp>
      <p:sp>
        <p:nvSpPr>
          <p:cNvPr id="18" name="Rectangle 17"/>
          <p:cNvSpPr/>
          <p:nvPr/>
        </p:nvSpPr>
        <p:spPr>
          <a:xfrm>
            <a:off x="6580846" y="4251961"/>
            <a:ext cx="1977939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বারমাসি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5549" y="5239514"/>
            <a:ext cx="1583604" cy="48006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549" y="5232322"/>
            <a:ext cx="1583604" cy="48006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932" y="5225129"/>
            <a:ext cx="1583604" cy="48006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1340" y="5232322"/>
            <a:ext cx="1583604" cy="48006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3813" y="5232322"/>
            <a:ext cx="1583604" cy="48006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165" y="5217937"/>
            <a:ext cx="1583604" cy="48006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11" y="5353347"/>
            <a:ext cx="655756" cy="971253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6073647" y="1143000"/>
            <a:ext cx="2485137" cy="302174"/>
          </a:xfrm>
          <a:prstGeom prst="rect">
            <a:avLst/>
          </a:prstGeom>
        </p:spPr>
        <p:txBody>
          <a:bodyPr vert="horz" lIns="68580" tIns="34290" rIns="68580" bIns="3429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উপর মাউসে ক্লিক কর।</a:t>
            </a:r>
          </a:p>
        </p:txBody>
      </p:sp>
      <p:sp>
        <p:nvSpPr>
          <p:cNvPr id="27" name="Action Button: Custom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7575452" y="5438003"/>
            <a:ext cx="1145468" cy="440139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spcCol="914400" rtlCol="0" anchor="ctr"/>
          <a:lstStyle/>
          <a:p>
            <a:pPr algn="ctr"/>
            <a:r>
              <a:rPr lang="en-US" sz="1350" b="1" dirty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sz="135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1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autoRev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41B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1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643" y="368626"/>
            <a:ext cx="1436157" cy="545774"/>
          </a:xfrm>
          <a:ln w="28575">
            <a:solidFill>
              <a:srgbClr val="00B05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bn-BD" sz="33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11242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9927" y="1524000"/>
            <a:ext cx="7521324" cy="6309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7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7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 সবজি চাষের </a:t>
            </a:r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 ধরনের পদ্ধতির </a:t>
            </a:r>
            <a:r>
              <a:rPr lang="bn-BD" sz="27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 </a:t>
            </a:r>
            <a:r>
              <a:rPr lang="bn-BD" sz="27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</a:t>
            </a:r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1204" y="2362200"/>
            <a:ext cx="1904930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350" b="1" dirty="0"/>
          </a:p>
        </p:txBody>
      </p:sp>
      <p:sp>
        <p:nvSpPr>
          <p:cNvPr id="13" name="Rectangle 12"/>
          <p:cNvSpPr/>
          <p:nvPr/>
        </p:nvSpPr>
        <p:spPr>
          <a:xfrm>
            <a:off x="6608139" y="2386467"/>
            <a:ext cx="1950646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416" y="2390501"/>
            <a:ext cx="1806898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b="1" smtClean="0"/>
              <a:t> </a:t>
            </a:r>
            <a:endParaRPr lang="en-US" sz="135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9692" y="3276600"/>
            <a:ext cx="7789093" cy="6309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 চাষে কোন ধরনের মাটি ব্যবহার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75923" y="4176338"/>
            <a:ext cx="2341999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4416" y="4176338"/>
            <a:ext cx="2320839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দো-আঁশ</a:t>
            </a:r>
            <a:r>
              <a:rPr lang="bn-BD" sz="1350" b="1" smtClean="0"/>
              <a:t> </a:t>
            </a:r>
            <a:endParaRPr lang="en-US" sz="1350" b="1" dirty="0"/>
          </a:p>
        </p:txBody>
      </p:sp>
      <p:sp>
        <p:nvSpPr>
          <p:cNvPr id="18" name="Rectangle 17"/>
          <p:cNvSpPr/>
          <p:nvPr/>
        </p:nvSpPr>
        <p:spPr>
          <a:xfrm>
            <a:off x="6665570" y="4176338"/>
            <a:ext cx="1977939" cy="48006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1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100" b="1" smtClean="0"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5549" y="5239514"/>
            <a:ext cx="1583604" cy="48006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691" y="5239514"/>
            <a:ext cx="1583604" cy="48006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1406" y="5239514"/>
            <a:ext cx="1583604" cy="48006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3834" y="5241440"/>
            <a:ext cx="1583604" cy="48006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9691" y="5239514"/>
            <a:ext cx="1583604" cy="48006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7264" y="5239514"/>
            <a:ext cx="1583604" cy="48006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11" y="5353347"/>
            <a:ext cx="655756" cy="971253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6073647" y="990600"/>
            <a:ext cx="2485137" cy="302174"/>
          </a:xfrm>
          <a:prstGeom prst="rect">
            <a:avLst/>
          </a:prstGeom>
        </p:spPr>
        <p:txBody>
          <a:bodyPr vert="horz" lIns="68580" tIns="34290" rIns="68580" bIns="3429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উপর মাউসে ক্লিক কর।</a:t>
            </a:r>
          </a:p>
        </p:txBody>
      </p:sp>
      <p:sp>
        <p:nvSpPr>
          <p:cNvPr id="27" name="Action Button: Custom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7575452" y="5438003"/>
            <a:ext cx="1145468" cy="440139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spcCol="914400" rtlCol="0" anchor="ctr"/>
          <a:lstStyle/>
          <a:p>
            <a:pPr algn="ctr"/>
            <a:r>
              <a:rPr lang="en-US" sz="1350" b="1" dirty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sz="135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6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6" repeatCount="indefinite" autoRev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41B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are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Black_screen_smoke_effect(720p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8550" y="2644169"/>
            <a:ext cx="3040129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75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56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40" y="685800"/>
            <a:ext cx="2190537" cy="673010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bn-BD" sz="40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dirty="0">
              <a:solidFill>
                <a:srgbClr val="1124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11857"/>
            <a:ext cx="7256721" cy="61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</a:rPr>
              <a:t>শীত, গ্রীষ্ম ও বারমাসি শাকসবজির একটি তালিকা তৈরি করে আনবে ।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67" y="3962400"/>
            <a:ext cx="1774485" cy="20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5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3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356" y="2311625"/>
            <a:ext cx="4386755" cy="2518541"/>
          </a:xfrm>
          <a:ln w="76200">
            <a:solidFill>
              <a:srgbClr val="00B05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bn-BD" sz="9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9000" dirty="0">
              <a:solidFill>
                <a:srgbClr val="00B0F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822579">
            <a:off x="1485872" y="664031"/>
            <a:ext cx="680411" cy="3140817"/>
            <a:chOff x="5210247" y="854240"/>
            <a:chExt cx="907215" cy="4782210"/>
          </a:xfrm>
        </p:grpSpPr>
        <p:sp>
          <p:nvSpPr>
            <p:cNvPr id="7" name="Flowchart: Data 6"/>
            <p:cNvSpPr/>
            <p:nvPr/>
          </p:nvSpPr>
          <p:spPr>
            <a:xfrm rot="1481083">
              <a:off x="5210247" y="854240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  <p:sp>
          <p:nvSpPr>
            <p:cNvPr id="10" name="Flowchart: Data 9"/>
            <p:cNvSpPr/>
            <p:nvPr/>
          </p:nvSpPr>
          <p:spPr>
            <a:xfrm rot="1481083">
              <a:off x="5572850" y="980364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  <p:sp>
          <p:nvSpPr>
            <p:cNvPr id="11" name="Flowchart: Data 10"/>
            <p:cNvSpPr/>
            <p:nvPr/>
          </p:nvSpPr>
          <p:spPr>
            <a:xfrm rot="1481083">
              <a:off x="5935454" y="1106489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4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6.25E-7 -4.07407E-6 L 0.59049 0.559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8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650" y="774825"/>
            <a:ext cx="3048000" cy="836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b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9141" y="1611705"/>
            <a:ext cx="6290609" cy="1218539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1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  <a:p>
            <a:pPr marL="0" indent="0" algn="ctr">
              <a:buNone/>
            </a:pPr>
            <a:r>
              <a:rPr lang="bn-BD" sz="21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BD" sz="21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100" b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bn-BD" sz="21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100" b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 উৎপাদন ( শাকসবজি চাষ পদ্ধতি )</a:t>
            </a:r>
            <a:endParaRPr lang="bn-BD" sz="21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1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90159" y="3878285"/>
            <a:ext cx="135083" cy="1485900"/>
            <a:chOff x="4329545" y="3352800"/>
            <a:chExt cx="180110" cy="1981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19600" y="3352800"/>
              <a:ext cx="0" cy="1981200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29545" y="3429000"/>
              <a:ext cx="0" cy="175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09655" y="3429000"/>
              <a:ext cx="0" cy="175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F:\ICT Note\Untitled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7229" y="3457010"/>
            <a:ext cx="1678435" cy="17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57550" y="2802106"/>
            <a:ext cx="6172200" cy="4732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7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আলোচনা </a:t>
            </a:r>
            <a:r>
              <a:rPr lang="bn-BD" sz="2700" b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2800" b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 পদ্ধতি</a:t>
            </a:r>
            <a:endParaRPr lang="bn-BD" sz="27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4148" y="3857182"/>
            <a:ext cx="3555608" cy="1579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ফরহাদ হোসেন</a:t>
            </a:r>
          </a:p>
          <a:p>
            <a:pPr marL="0" indent="0" algn="ctr">
              <a:buNone/>
            </a:pPr>
            <a:r>
              <a:rPr lang="bn-BD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- আই,সি,টি</a:t>
            </a:r>
          </a:p>
          <a:p>
            <a:pPr marL="0" indent="0" algn="ctr">
              <a:buNone/>
            </a:pPr>
            <a:r>
              <a:rPr lang="bn-BD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ডন বস্কো কলেজ</a:t>
            </a:r>
            <a:endParaRPr lang="en-US" sz="21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বিরিশিরি, দুর্গাপুর, নেত্রকোণা।</a:t>
            </a:r>
          </a:p>
          <a:p>
            <a:pPr marL="0" indent="0" algn="ctr">
              <a:buNone/>
            </a:pPr>
            <a:r>
              <a:rPr lang="bn-BD" sz="14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14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farhadpl@yahoo.com</a:t>
            </a:r>
            <a:r>
              <a:rPr lang="bn-BD" sz="21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01065" y="5302640"/>
            <a:ext cx="1814733" cy="3868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165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২০/০৮/২০২০</a:t>
            </a:r>
          </a:p>
        </p:txBody>
      </p:sp>
    </p:spTree>
    <p:extLst>
      <p:ext uri="{BB962C8B-B14F-4D97-AF65-F5344CB8AC3E}">
        <p14:creationId xmlns:p14="http://schemas.microsoft.com/office/powerpoint/2010/main" val="94705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10" grpId="1"/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0" y="1069678"/>
            <a:ext cx="6629190" cy="74974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নিচের ভিডিওটি দে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67683" y="1606355"/>
            <a:ext cx="6040868" cy="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575452" y="3103644"/>
            <a:ext cx="1145468" cy="604097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Pause / Continue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75452" y="4193575"/>
            <a:ext cx="1145468" cy="366995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skerville Old Face" panose="02020602080505020303" pitchFamily="18" charset="0"/>
              </a:rPr>
              <a:t>Stop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7575452" y="5438003"/>
            <a:ext cx="1145468" cy="440139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spcCol="914400" rtlCol="0" anchor="ctr"/>
          <a:lstStyle/>
          <a:p>
            <a:pPr algn="ctr"/>
            <a:r>
              <a:rPr lang="en-US" sz="1350" b="1" dirty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sz="135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75452" y="2060830"/>
            <a:ext cx="1145468" cy="44234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Play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Krishi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1101" y="2146967"/>
            <a:ext cx="6267450" cy="336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1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237" y="2061589"/>
            <a:ext cx="5254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কী দেখতে পেলে 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236" y="2834803"/>
            <a:ext cx="7189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000">
                <a:latin typeface="NikoshBAN" panose="02000000000000000000" pitchFamily="2" charset="0"/>
                <a:cs typeface="NikoshBAN" panose="02000000000000000000" pitchFamily="2" charset="0"/>
              </a:rPr>
              <a:t>ভিডিওতে </a:t>
            </a:r>
            <a:r>
              <a:rPr lang="bn-BD" sz="300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3000">
                <a:latin typeface="NikoshBAN" panose="02000000000000000000" pitchFamily="2" charset="0"/>
                <a:cs typeface="NikoshBAN" panose="02000000000000000000" pitchFamily="2" charset="0"/>
              </a:rPr>
              <a:t>ধরনের </a:t>
            </a:r>
            <a:r>
              <a:rPr lang="bn-BD" sz="300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 চাষের কথা বলা হয়েছে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2236" y="3608017"/>
            <a:ext cx="6847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</a:t>
            </a:r>
            <a:r>
              <a:rPr lang="bn-BD" sz="3000">
                <a:latin typeface="NikoshBAN" panose="02000000000000000000" pitchFamily="2" charset="0"/>
                <a:cs typeface="NikoshBAN" panose="02000000000000000000" pitchFamily="2" charset="0"/>
              </a:rPr>
              <a:t>ব্যাবহৃত </a:t>
            </a:r>
            <a:r>
              <a:rPr lang="bn-BD" sz="300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 চাষ পদ্ধতির অর্থনৈতিক সাফল্যের কথা বর্ণনা কর?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745" y="1122571"/>
            <a:ext cx="2637692" cy="5539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ভিডিওর সব ধারণাঃ</a:t>
            </a:r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7575452" y="5438003"/>
            <a:ext cx="1145468" cy="440139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spcCol="914400" rtlCol="0" anchor="ctr"/>
          <a:lstStyle/>
          <a:p>
            <a:pPr algn="ctr"/>
            <a:r>
              <a:rPr lang="en-US" sz="1350" b="1" dirty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sz="135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5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86051" y="1000552"/>
            <a:ext cx="3287403" cy="54420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68580" tIns="34290" rIns="68580" bIns="3429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0800" y="1720309"/>
            <a:ext cx="3657600" cy="6418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>
                <a:solidFill>
                  <a:schemeClr val="tx2">
                    <a:lumMod val="75000"/>
                  </a:schemeClr>
                </a:solidFill>
              </a:rPr>
              <a:t>শাকসবজি চাষ পদ্ধতি</a:t>
            </a:r>
            <a:endParaRPr 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0" y="2253342"/>
            <a:ext cx="3409949" cy="1023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 descr="49391328-野菜イラストのすべての種類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1169" y="2854596"/>
            <a:ext cx="2934461" cy="2485263"/>
          </a:xfrm>
          <a:prstGeom prst="rect">
            <a:avLst/>
          </a:prstGeom>
        </p:spPr>
      </p:pic>
      <p:pic>
        <p:nvPicPr>
          <p:cNvPr id="9" name="Picture 8" descr="2672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20" y="2376714"/>
            <a:ext cx="3943350" cy="29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8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86051" y="457200"/>
            <a:ext cx="3287403" cy="54420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68580" tIns="34290" rIns="68580" bIns="3429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0657" y="1524000"/>
            <a:ext cx="4006898" cy="4368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>
                <a:solidFill>
                  <a:srgbClr val="0070C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..</a:t>
            </a:r>
            <a:endParaRPr lang="bn-BD" sz="4950" dirty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1805" y="1905000"/>
            <a:ext cx="2537255" cy="0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219200" y="2223156"/>
            <a:ext cx="6714700" cy="6009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smtClean="0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শাকসবজির </a:t>
            </a:r>
            <a:r>
              <a:rPr lang="bn-BD" sz="24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গুরুত্ব সম্পর্কে জা</a:t>
            </a:r>
            <a:r>
              <a:rPr lang="en-US" sz="24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নতে </a:t>
            </a:r>
            <a:r>
              <a:rPr lang="en-US" sz="24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পারবে </a:t>
            </a:r>
            <a:r>
              <a:rPr lang="en-US" sz="2400" b="1" smtClean="0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।</a:t>
            </a:r>
            <a:endParaRPr lang="en-US" sz="2400" b="1">
              <a:solidFill>
                <a:srgbClr val="0070C0"/>
              </a:solidFill>
              <a:latin typeface="Vrinda" panose="020B0502040204020203" pitchFamily="34" charset="0"/>
              <a:ea typeface="Verdana" panose="020B0604030504040204" pitchFamily="34" charset="0"/>
              <a:cs typeface="Vrinda" panose="020B05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2835600"/>
            <a:ext cx="7660944" cy="7843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উৎপাদন মৌসুমের উপর  ভিত্তি করে </a:t>
            </a:r>
            <a:r>
              <a:rPr lang="bn-BD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শাকসবজির </a:t>
            </a:r>
            <a:r>
              <a:rPr lang="bn-BD" sz="2000" b="1" smtClean="0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শ্রেণিবিভাগ </a:t>
            </a:r>
            <a:r>
              <a:rPr lang="bn-BD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সম্পর্কে </a:t>
            </a:r>
            <a:endParaRPr lang="bn-BD" sz="2000" b="1" smtClean="0">
              <a:solidFill>
                <a:srgbClr val="0070C0"/>
              </a:solidFill>
              <a:latin typeface="Vrinda" panose="020B0502040204020203" pitchFamily="34" charset="0"/>
              <a:ea typeface="Verdana" panose="020B0604030504040204" pitchFamily="34" charset="0"/>
            </a:endParaRPr>
          </a:p>
          <a:p>
            <a:pPr algn="l"/>
            <a:r>
              <a:rPr lang="bn-BD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 </a:t>
            </a:r>
            <a:r>
              <a:rPr lang="bn-BD" sz="2000" b="1" smtClean="0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  জা</a:t>
            </a:r>
            <a:r>
              <a:rPr lang="en-US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নতে </a:t>
            </a:r>
            <a:r>
              <a:rPr lang="en-US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পারবে </a:t>
            </a:r>
            <a:r>
              <a:rPr lang="bn-BD" sz="2000" b="1" smtClean="0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।</a:t>
            </a:r>
            <a:endParaRPr lang="en-US" sz="2000" b="1">
              <a:solidFill>
                <a:srgbClr val="0070C0"/>
              </a:solidFill>
              <a:latin typeface="Vrinda" panose="020B0502040204020203" pitchFamily="34" charset="0"/>
              <a:ea typeface="Verdana" panose="020B0604030504040204" pitchFamily="34" charset="0"/>
              <a:cs typeface="Vrinda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707" y="3505200"/>
            <a:ext cx="7407893" cy="7690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শাকসবজি উৎপাদনের বিবেচ্য বিষয় সম্পর্কে জা</a:t>
            </a:r>
            <a:r>
              <a:rPr lang="en-US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নতে পারবে</a:t>
            </a:r>
            <a:r>
              <a:rPr lang="bn-BD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।</a:t>
            </a:r>
            <a:r>
              <a:rPr lang="bn-BD" sz="20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000" dirty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02707" y="4191000"/>
            <a:ext cx="6714699" cy="8109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শাকসবজি চাষ পদ্ধতি সম্পর্কে জা</a:t>
            </a:r>
            <a:r>
              <a:rPr lang="en-US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নতে </a:t>
            </a:r>
            <a:r>
              <a:rPr lang="en-US" sz="2000" b="1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পারবে </a:t>
            </a:r>
            <a:r>
              <a:rPr lang="bn-BD" sz="2000" b="1" smtClean="0">
                <a:solidFill>
                  <a:srgbClr val="0070C0"/>
                </a:solidFill>
                <a:latin typeface="Vrinda" panose="020B0502040204020203" pitchFamily="34" charset="0"/>
                <a:ea typeface="Verdana" panose="020B0604030504040204" pitchFamily="34" charset="0"/>
              </a:rPr>
              <a:t>।</a:t>
            </a:r>
            <a:endParaRPr lang="en-US" sz="2000" b="1">
              <a:solidFill>
                <a:srgbClr val="0070C0"/>
              </a:solidFill>
              <a:latin typeface="Vrinda" panose="020B0502040204020203" pitchFamily="34" charset="0"/>
              <a:ea typeface="Verdana" panose="020B060403050404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0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1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1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 শাকসবজির গুরুত্বঃ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371600"/>
            <a:ext cx="762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A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371600"/>
            <a:ext cx="6096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C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1447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মিষ্টিলাউ </a:t>
            </a:r>
          </a:p>
          <a:p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পেঁপে</a:t>
            </a:r>
          </a:p>
          <a:p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গাজর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144780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ভিটামিনঃ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1371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</a:rPr>
              <a:t>পালংশাক</a:t>
            </a:r>
          </a:p>
          <a:p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</a:rPr>
              <a:t>পুঁইশাক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3200400"/>
            <a:ext cx="152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1">
                    <a:lumMod val="75000"/>
                  </a:schemeClr>
                </a:solidFill>
              </a:rPr>
              <a:t>শিম</a:t>
            </a:r>
          </a:p>
          <a:p>
            <a:r>
              <a:rPr lang="bn-BD" sz="2000" b="1" dirty="0" smtClean="0">
                <a:solidFill>
                  <a:schemeClr val="accent1">
                    <a:lumMod val="75000"/>
                  </a:schemeClr>
                </a:solidFill>
              </a:rPr>
              <a:t>ডাল</a:t>
            </a:r>
          </a:p>
          <a:p>
            <a:endParaRPr lang="bn-BD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971800"/>
            <a:ext cx="19050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/>
              <a:t>ক্যালরি</a:t>
            </a:r>
          </a:p>
          <a:p>
            <a:r>
              <a:rPr lang="bn-BD" sz="2000" dirty="0" smtClean="0"/>
              <a:t>/ খনিজ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3200400"/>
            <a:ext cx="14478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/>
              <a:t>আমিষঃ</a:t>
            </a:r>
          </a:p>
          <a:p>
            <a:endParaRPr lang="bn-BD" sz="2000" dirty="0" smtClean="0"/>
          </a:p>
        </p:txBody>
      </p:sp>
      <p:pic>
        <p:nvPicPr>
          <p:cNvPr id="19" name="Picture 18" descr="2671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3879850"/>
            <a:ext cx="2833255" cy="259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Doubl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ভেষজ গুনাগুনঃ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43994008-3d-rendered-illustration-of-garlic-cartoon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905000"/>
            <a:ext cx="2590800" cy="3238500"/>
          </a:xfrm>
          <a:prstGeom prst="rect">
            <a:avLst/>
          </a:prstGeom>
        </p:spPr>
      </p:pic>
      <p:pic>
        <p:nvPicPr>
          <p:cNvPr id="4" name="Picture 3" descr="Cuco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28800"/>
            <a:ext cx="2201850" cy="330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000">
        <p15:prstTrans prst="pageCurlDoubl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582</TotalTime>
  <Words>469</Words>
  <Application>Microsoft Office PowerPoint</Application>
  <PresentationFormat>On-screen Show (4:3)</PresentationFormat>
  <Paragraphs>151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ArhialkhanMJ</vt:lpstr>
      <vt:lpstr>Arial</vt:lpstr>
      <vt:lpstr>Baskerville Old Face</vt:lpstr>
      <vt:lpstr>Calibri</vt:lpstr>
      <vt:lpstr>Miriam Fixed</vt:lpstr>
      <vt:lpstr>NikoshBAN</vt:lpstr>
      <vt:lpstr>Times New Roman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মনোযোগ সহকারে নিচের ভিডিওটি দেখ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 </vt:lpstr>
      <vt:lpstr>মূল্যায়ন  </vt:lpstr>
      <vt:lpstr>বাড়ীর কাজ </vt:lpstr>
      <vt:lpstr>ধন্যবাদ সবাইকে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কৃষিশিক্ষা</dc:title>
  <dc:creator>Noman</dc:creator>
  <cp:lastModifiedBy>ismail - [2010]</cp:lastModifiedBy>
  <cp:revision>76</cp:revision>
  <dcterms:created xsi:type="dcterms:W3CDTF">2019-06-23T13:37:07Z</dcterms:created>
  <dcterms:modified xsi:type="dcterms:W3CDTF">2020-08-28T18:21:29Z</dcterms:modified>
</cp:coreProperties>
</file>