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26"/>
  </p:notesMasterIdLst>
  <p:sldIdLst>
    <p:sldId id="260" r:id="rId2"/>
    <p:sldId id="257" r:id="rId3"/>
    <p:sldId id="259" r:id="rId4"/>
    <p:sldId id="261" r:id="rId5"/>
    <p:sldId id="262" r:id="rId6"/>
    <p:sldId id="292" r:id="rId7"/>
    <p:sldId id="293" r:id="rId8"/>
    <p:sldId id="266" r:id="rId9"/>
    <p:sldId id="274" r:id="rId10"/>
    <p:sldId id="291" r:id="rId11"/>
    <p:sldId id="269" r:id="rId12"/>
    <p:sldId id="270" r:id="rId13"/>
    <p:sldId id="267" r:id="rId14"/>
    <p:sldId id="277" r:id="rId15"/>
    <p:sldId id="281" r:id="rId16"/>
    <p:sldId id="282" r:id="rId17"/>
    <p:sldId id="283" r:id="rId18"/>
    <p:sldId id="268" r:id="rId19"/>
    <p:sldId id="271" r:id="rId20"/>
    <p:sldId id="285" r:id="rId21"/>
    <p:sldId id="278" r:id="rId22"/>
    <p:sldId id="272" r:id="rId23"/>
    <p:sldId id="290" r:id="rId24"/>
    <p:sldId id="2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84182" autoAdjust="0"/>
  </p:normalViewPr>
  <p:slideViewPr>
    <p:cSldViewPr>
      <p:cViewPr varScale="1">
        <p:scale>
          <a:sx n="70" d="100"/>
          <a:sy n="70" d="100"/>
        </p:scale>
        <p:origin x="132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31361-F4F0-49B6-ABD0-A92D2E258BFA}" type="datetimeFigureOut">
              <a:rPr lang="en-US" smtClean="0"/>
              <a:t>8/28/2020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83F1D-9994-42D0-83CF-A79E9F75BA3B}" type="slidenum">
              <a:rPr lang="en-US" smtClean="0"/>
              <a:t>‹#›</a:t>
            </a:fld>
            <a:endParaRPr lang="en-US"/>
          </a:p>
        </p:txBody>
      </p:sp>
    </p:spTree>
    <p:extLst>
      <p:ext uri="{BB962C8B-B14F-4D97-AF65-F5344CB8AC3E}">
        <p14:creationId xmlns:p14="http://schemas.microsoft.com/office/powerpoint/2010/main" val="227377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3F1D-9994-42D0-83CF-A79E9F75BA3B}" type="slidenum">
              <a:rPr lang="en-US" smtClean="0"/>
              <a:t>20</a:t>
            </a:fld>
            <a:endParaRPr lang="en-US"/>
          </a:p>
        </p:txBody>
      </p:sp>
    </p:spTree>
    <p:extLst>
      <p:ext uri="{BB962C8B-B14F-4D97-AF65-F5344CB8AC3E}">
        <p14:creationId xmlns:p14="http://schemas.microsoft.com/office/powerpoint/2010/main" val="1103847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F4FFB518-B1E2-43A4-932A-29D4877BF7E5}" type="datetimeFigureOut">
              <a:rPr lang="en-US" smtClean="0"/>
              <a:pPr/>
              <a:t>8/28/2020</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83435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FFB518-B1E2-43A4-932A-29D4877BF7E5}"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74364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FFB518-B1E2-43A4-932A-29D4877BF7E5}"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71383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FFB518-B1E2-43A4-932A-29D4877BF7E5}"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C5478-82B4-42B8-99B5-BF935A298E2F}" type="slidenum">
              <a:rPr lang="en-US" smtClean="0"/>
              <a:pPr/>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387967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FFB518-B1E2-43A4-932A-29D4877BF7E5}"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342424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4FFB518-B1E2-43A4-932A-29D4877BF7E5}"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11446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4FFB518-B1E2-43A4-932A-29D4877BF7E5}" type="datetimeFigureOut">
              <a:rPr lang="en-US" smtClean="0"/>
              <a:pPr/>
              <a:t>8/28/2020</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214247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FFB518-B1E2-43A4-932A-29D4877BF7E5}"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748394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FFB518-B1E2-43A4-932A-29D4877BF7E5}"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348660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F4FFB518-B1E2-43A4-932A-29D4877BF7E5}" type="datetimeFigureOut">
              <a:rPr lang="en-US" smtClean="0"/>
              <a:pPr/>
              <a:t>8/28/2020</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75855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FFB518-B1E2-43A4-932A-29D4877BF7E5}"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5008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FFB518-B1E2-43A4-932A-29D4877BF7E5}"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05861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FFB518-B1E2-43A4-932A-29D4877BF7E5}"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73681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FFB518-B1E2-43A4-932A-29D4877BF7E5}"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281869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FB518-B1E2-43A4-932A-29D4877BF7E5}"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19062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FFB518-B1E2-43A4-932A-29D4877BF7E5}"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06488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FFB518-B1E2-43A4-932A-29D4877BF7E5}"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224781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4FFB518-B1E2-43A4-932A-29D4877BF7E5}" type="datetimeFigureOut">
              <a:rPr lang="en-US" smtClean="0"/>
              <a:pPr/>
              <a:t>8/28/2020</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A2C5478-82B4-42B8-99B5-BF935A298E2F}" type="slidenum">
              <a:rPr lang="en-US" smtClean="0"/>
              <a:pPr/>
              <a:t>‹#›</a:t>
            </a:fld>
            <a:endParaRPr lang="en-US"/>
          </a:p>
        </p:txBody>
      </p:sp>
    </p:spTree>
    <p:extLst>
      <p:ext uri="{BB962C8B-B14F-4D97-AF65-F5344CB8AC3E}">
        <p14:creationId xmlns:p14="http://schemas.microsoft.com/office/powerpoint/2010/main" val="3620292280"/>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fif"/></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fif"/><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fif"/><Relationship Id="rId5" Type="http://schemas.openxmlformats.org/officeDocument/2006/relationships/image" Target="../media/image33.jfif"/><Relationship Id="rId4" Type="http://schemas.openxmlformats.org/officeDocument/2006/relationships/image" Target="../media/image32.jfif"/></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fif"/><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jfif"/><Relationship Id="rId1" Type="http://schemas.openxmlformats.org/officeDocument/2006/relationships/slideLayout" Target="../slideLayouts/slideLayout7.xml"/><Relationship Id="rId5" Type="http://schemas.openxmlformats.org/officeDocument/2006/relationships/image" Target="../media/image43.jfif"/><Relationship Id="rId4" Type="http://schemas.openxmlformats.org/officeDocument/2006/relationships/image" Target="../media/image42.jfif"/></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2.jfif"/><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fif"/></Relationships>
</file>

<file path=ppt/slides/_rels/slide24.xml.rels><?xml version="1.0" encoding="UTF-8" standalone="yes"?>
<Relationships xmlns="http://schemas.openxmlformats.org/package/2006/relationships"><Relationship Id="rId3" Type="http://schemas.openxmlformats.org/officeDocument/2006/relationships/image" Target="../media/image57.jfif"/><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image" Target="../media/image10.jfif"/></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fif"/><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7.xml"/><Relationship Id="rId5" Type="http://schemas.openxmlformats.org/officeDocument/2006/relationships/image" Target="../media/image18.jfif"/><Relationship Id="rId4" Type="http://schemas.openxmlformats.org/officeDocument/2006/relationships/image" Target="../media/image17.jfif"/></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9144000" cy="77322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778000">
              <a:lnSpc>
                <a:spcPct val="90000"/>
              </a:lnSpc>
              <a:spcBef>
                <a:spcPct val="0"/>
              </a:spcBef>
              <a:spcAft>
                <a:spcPct val="35000"/>
              </a:spcAft>
            </a:pPr>
            <a:r>
              <a:rPr lang="bn-BD" sz="4800" b="1" spc="50" dirty="0" smtClean="0">
                <a:ln w="11430"/>
                <a:solidFill>
                  <a:srgbClr val="00B0F0"/>
                </a:solidFill>
                <a:effectLst>
                  <a:outerShdw blurRad="76200" dist="50800" dir="5400000" algn="tl" rotWithShape="0">
                    <a:srgbClr val="000000">
                      <a:alpha val="65000"/>
                    </a:srgbClr>
                  </a:outerShdw>
                </a:effectLst>
                <a:latin typeface="Times New Roman" pitchFamily="18" charset="0"/>
                <a:cs typeface="NikoshBAN" pitchFamily="2" charset="0"/>
              </a:rPr>
              <a:t> </a:t>
            </a:r>
            <a:r>
              <a:rPr lang="bn-BD" sz="4800" b="1" spc="50" dirty="0"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 </a:t>
            </a:r>
            <a:endParaRPr lang="en-US" sz="48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Flowchart: Decision 6"/>
          <p:cNvSpPr/>
          <p:nvPr/>
        </p:nvSpPr>
        <p:spPr>
          <a:xfrm>
            <a:off x="138793" y="152400"/>
            <a:ext cx="8866414" cy="2038214"/>
          </a:xfrm>
          <a:prstGeom prst="flowChartDecision">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err="1" smtClean="0">
                <a:latin typeface="NikoshBAN"/>
              </a:rPr>
              <a:t>আজকের</a:t>
            </a:r>
            <a:r>
              <a:rPr lang="en-US" sz="2400" dirty="0" smtClean="0">
                <a:latin typeface="NikoshBAN"/>
              </a:rPr>
              <a:t> </a:t>
            </a:r>
            <a:r>
              <a:rPr lang="en-US" sz="2400" dirty="0" err="1" smtClean="0">
                <a:latin typeface="NikoshBAN"/>
              </a:rPr>
              <a:t>অনলাইন</a:t>
            </a:r>
            <a:r>
              <a:rPr lang="en-US" sz="2400" dirty="0" smtClean="0">
                <a:latin typeface="NikoshBAN"/>
              </a:rPr>
              <a:t> </a:t>
            </a:r>
            <a:r>
              <a:rPr lang="en-US" sz="2400" dirty="0" err="1" smtClean="0">
                <a:latin typeface="NikoshBAN"/>
              </a:rPr>
              <a:t>সেশনে</a:t>
            </a:r>
            <a:r>
              <a:rPr lang="bn-BD" sz="2400" dirty="0">
                <a:latin typeface="NikoshBAN"/>
              </a:rPr>
              <a:t> </a:t>
            </a:r>
            <a:r>
              <a:rPr lang="en-US" sz="2400" dirty="0" err="1" smtClean="0">
                <a:latin typeface="NikoshBAN"/>
              </a:rPr>
              <a:t>প্রিয়</a:t>
            </a:r>
            <a:r>
              <a:rPr lang="en-US" sz="2400" dirty="0" smtClean="0">
                <a:latin typeface="NikoshBAN"/>
              </a:rPr>
              <a:t> </a:t>
            </a:r>
            <a:r>
              <a:rPr lang="en-US" sz="2400" dirty="0" err="1" smtClean="0">
                <a:latin typeface="NikoshBAN"/>
              </a:rPr>
              <a:t>শিক্ষার্থীদের</a:t>
            </a:r>
            <a:r>
              <a:rPr lang="en-US" sz="2400" dirty="0" smtClean="0">
                <a:latin typeface="NikoshBAN"/>
              </a:rPr>
              <a:t> </a:t>
            </a:r>
            <a:r>
              <a:rPr lang="en-US" sz="2400" dirty="0" err="1" smtClean="0">
                <a:latin typeface="NikoshBAN"/>
              </a:rPr>
              <a:t>স্বাগত</a:t>
            </a:r>
            <a:r>
              <a:rPr lang="en-US" sz="2400" dirty="0" smtClean="0">
                <a:latin typeface="NikoshBAN"/>
              </a:rPr>
              <a:t> </a:t>
            </a:r>
            <a:r>
              <a:rPr lang="en-US" sz="2400" dirty="0" err="1" smtClean="0">
                <a:latin typeface="NikoshBAN"/>
              </a:rPr>
              <a:t>জানাচ্ছি</a:t>
            </a:r>
            <a:endParaRPr lang="en-US" sz="2400" dirty="0">
              <a:latin typeface="NikoshBAN"/>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362200"/>
            <a:ext cx="7162800"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10577"/>
            <a:ext cx="3200400" cy="59607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bn-BD" sz="2400" dirty="0" smtClean="0">
                <a:solidFill>
                  <a:schemeClr val="bg1"/>
                </a:solidFill>
                <a:latin typeface="NikoshBAN"/>
                <a:cs typeface="NikoshBAN" pitchFamily="2" charset="0"/>
              </a:rPr>
              <a:t>মৌমাছি ফুল </a:t>
            </a:r>
            <a:r>
              <a:rPr lang="bn-BD" sz="2400" dirty="0">
                <a:solidFill>
                  <a:schemeClr val="bg1"/>
                </a:solidFill>
                <a:latin typeface="NikoshBAN"/>
                <a:cs typeface="NikoshBAN" pitchFamily="2" charset="0"/>
              </a:rPr>
              <a:t>থেকে মধু সংগ্রহের সম</a:t>
            </a:r>
            <a:r>
              <a:rPr lang="en-US" sz="2400" dirty="0">
                <a:solidFill>
                  <a:schemeClr val="bg1"/>
                </a:solidFill>
                <a:latin typeface="NikoshBAN"/>
                <a:cs typeface="NikoshBAN" pitchFamily="2" charset="0"/>
              </a:rPr>
              <a:t>য়</a:t>
            </a:r>
            <a:r>
              <a:rPr lang="bn-BD" sz="2400" dirty="0">
                <a:solidFill>
                  <a:schemeClr val="bg1"/>
                </a:solidFill>
                <a:latin typeface="NikoshBAN"/>
                <a:cs typeface="NikoshBAN" pitchFamily="2" charset="0"/>
              </a:rPr>
              <a:t> এদের গা</a:t>
            </a:r>
            <a:r>
              <a:rPr lang="en-US" sz="2400" dirty="0" err="1">
                <a:solidFill>
                  <a:schemeClr val="bg1"/>
                </a:solidFill>
                <a:latin typeface="NikoshBAN"/>
                <a:cs typeface="NikoshBAN" pitchFamily="2" charset="0"/>
              </a:rPr>
              <a:t>য়ে</a:t>
            </a:r>
            <a:r>
              <a:rPr lang="bn-BD" sz="2400" dirty="0">
                <a:solidFill>
                  <a:schemeClr val="bg1"/>
                </a:solidFill>
                <a:latin typeface="NikoshBAN"/>
                <a:cs typeface="NikoshBAN" pitchFamily="2" charset="0"/>
              </a:rPr>
              <a:t> পরাগরেণু </a:t>
            </a:r>
            <a:r>
              <a:rPr lang="en-US" sz="2400" dirty="0">
                <a:solidFill>
                  <a:schemeClr val="bg1"/>
                </a:solidFill>
                <a:latin typeface="NikoshBAN"/>
                <a:cs typeface="NikoshBAN" pitchFamily="2" charset="0"/>
              </a:rPr>
              <a:t> </a:t>
            </a:r>
            <a:r>
              <a:rPr lang="bn-BD" sz="2400" dirty="0">
                <a:solidFill>
                  <a:schemeClr val="bg1"/>
                </a:solidFill>
                <a:latin typeface="NikoshBAN"/>
                <a:cs typeface="NikoshBAN" pitchFamily="2" charset="0"/>
              </a:rPr>
              <a:t>লেগে যা</a:t>
            </a:r>
            <a:r>
              <a:rPr lang="en-US" sz="2400" dirty="0">
                <a:solidFill>
                  <a:schemeClr val="bg1"/>
                </a:solidFill>
                <a:latin typeface="NikoshBAN"/>
                <a:cs typeface="NikoshBAN" pitchFamily="2" charset="0"/>
              </a:rPr>
              <a:t>য়</a:t>
            </a:r>
            <a:r>
              <a:rPr lang="bn-BD" sz="2400" dirty="0">
                <a:solidFill>
                  <a:schemeClr val="bg1"/>
                </a:solidFill>
                <a:latin typeface="NikoshBAN"/>
                <a:cs typeface="NikoshBAN" pitchFamily="2" charset="0"/>
              </a:rPr>
              <a:t> যখন পরাগধানী হতে</a:t>
            </a:r>
            <a:r>
              <a:rPr lang="en-US" sz="2400" dirty="0">
                <a:solidFill>
                  <a:schemeClr val="bg1"/>
                </a:solidFill>
                <a:latin typeface="NikoshBAN"/>
                <a:cs typeface="NikoshBAN" pitchFamily="2" charset="0"/>
              </a:rPr>
              <a:t> </a:t>
            </a:r>
            <a:r>
              <a:rPr lang="bn-BD" sz="2400" dirty="0">
                <a:solidFill>
                  <a:schemeClr val="bg1"/>
                </a:solidFill>
                <a:latin typeface="NikoshBAN"/>
                <a:cs typeface="NikoshBAN" pitchFamily="2" charset="0"/>
              </a:rPr>
              <a:t> পরাগরেণু কোনো মাধ্যমের বা বাহকের দ্বারা স্থানান্তরিত হ</a:t>
            </a:r>
            <a:r>
              <a:rPr lang="en-US" sz="2400" dirty="0" err="1">
                <a:solidFill>
                  <a:schemeClr val="bg1"/>
                </a:solidFill>
                <a:latin typeface="NikoshBAN"/>
                <a:cs typeface="NikoshBAN" pitchFamily="2" charset="0"/>
              </a:rPr>
              <a:t>য়ে</a:t>
            </a:r>
            <a:r>
              <a:rPr lang="bn-BD" sz="2400" dirty="0">
                <a:solidFill>
                  <a:schemeClr val="bg1"/>
                </a:solidFill>
                <a:latin typeface="NikoshBAN"/>
                <a:cs typeface="NikoshBAN" pitchFamily="2" charset="0"/>
              </a:rPr>
              <a:t> একই প্রজাতির অন্য</a:t>
            </a:r>
            <a:r>
              <a:rPr lang="en-US" sz="2400" dirty="0">
                <a:solidFill>
                  <a:schemeClr val="bg1"/>
                </a:solidFill>
                <a:latin typeface="NikoshBAN"/>
                <a:cs typeface="NikoshBAN" pitchFamily="2" charset="0"/>
              </a:rPr>
              <a:t> </a:t>
            </a:r>
            <a:r>
              <a:rPr lang="bn-BD" sz="2400" dirty="0">
                <a:solidFill>
                  <a:schemeClr val="bg1"/>
                </a:solidFill>
                <a:latin typeface="NikoshBAN"/>
                <a:cs typeface="NikoshBAN" pitchFamily="2" charset="0"/>
              </a:rPr>
              <a:t> একটি গাছের ফুলের গর্ভমুণ্ডে পড়ে তখন তাকে পর-পরাগায়ন  বলে। </a:t>
            </a:r>
            <a:endParaRPr lang="bn-BD" sz="2400" dirty="0" smtClean="0">
              <a:solidFill>
                <a:schemeClr val="bg1"/>
              </a:solidFill>
              <a:latin typeface="NikoshBAN"/>
              <a:cs typeface="NikoshBAN" pitchFamily="2" charset="0"/>
            </a:endParaRPr>
          </a:p>
          <a:p>
            <a:pPr algn="just"/>
            <a:r>
              <a:rPr lang="bn-BD" sz="2400" dirty="0" smtClean="0">
                <a:solidFill>
                  <a:schemeClr val="bg1"/>
                </a:solidFill>
                <a:latin typeface="NikoshBAN"/>
                <a:cs typeface="NikoshBAN" pitchFamily="2" charset="0"/>
              </a:rPr>
              <a:t>অন্যভাবে,একই প্রজাতির দুটি ভিন্ন উদ্ভিদের ফুলের মধ্যে যখন পরাগায়ন ঘটে তখন তাকে পর-পরাগায়ন বলে।</a:t>
            </a:r>
          </a:p>
          <a:p>
            <a:pPr algn="just"/>
            <a:r>
              <a:rPr lang="bn-BD" sz="2400" dirty="0" smtClean="0">
                <a:solidFill>
                  <a:schemeClr val="bg1"/>
                </a:solidFill>
                <a:latin typeface="NikoshBAN"/>
                <a:cs typeface="NikoshBAN" pitchFamily="2" charset="0"/>
              </a:rPr>
              <a:t>শিমুল,পেপে ইত্যাদি গাছের ফুলে পর-পরাগায়ন ঘটে।  </a:t>
            </a:r>
            <a:endParaRPr lang="bn-BD" sz="2400" dirty="0">
              <a:solidFill>
                <a:schemeClr val="bg1"/>
              </a:solidFill>
              <a:latin typeface="NikoshBAN"/>
              <a:cs typeface="NikoshBAN" pitchFamily="2" charset="0"/>
            </a:endParaRPr>
          </a:p>
        </p:txBody>
      </p:sp>
      <p:sp>
        <p:nvSpPr>
          <p:cNvPr id="3" name="Rectangle 2"/>
          <p:cNvSpPr/>
          <p:nvPr/>
        </p:nvSpPr>
        <p:spPr>
          <a:xfrm>
            <a:off x="1676400" y="87630"/>
            <a:ext cx="5562600" cy="685800"/>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bn-BD" sz="3600" b="1" dirty="0">
                <a:solidFill>
                  <a:srgbClr val="002060"/>
                </a:solidFill>
                <a:latin typeface="NikoshBAN" pitchFamily="2" charset="0"/>
                <a:cs typeface="NikoshBAN" pitchFamily="2" charset="0"/>
              </a:rPr>
              <a:t>পর-পরাগা</a:t>
            </a:r>
            <a:r>
              <a:rPr lang="en-US" sz="3600" b="1" dirty="0">
                <a:solidFill>
                  <a:srgbClr val="002060"/>
                </a:solidFill>
                <a:latin typeface="NikoshBAN" pitchFamily="2" charset="0"/>
                <a:cs typeface="NikoshBAN" pitchFamily="2" charset="0"/>
              </a:rPr>
              <a:t>য়</a:t>
            </a:r>
            <a:r>
              <a:rPr lang="bn-BD" sz="3600" b="1" dirty="0" smtClean="0">
                <a:solidFill>
                  <a:srgbClr val="002060"/>
                </a:solidFill>
                <a:latin typeface="NikoshBAN" pitchFamily="2" charset="0"/>
                <a:cs typeface="NikoshBAN" pitchFamily="2" charset="0"/>
              </a:rPr>
              <a:t>ন</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832348"/>
            <a:ext cx="4724400" cy="28003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812720"/>
            <a:ext cx="4724400" cy="2885122"/>
          </a:xfrm>
          <a:prstGeom prst="rect">
            <a:avLst/>
          </a:prstGeom>
        </p:spPr>
      </p:pic>
    </p:spTree>
    <p:extLst>
      <p:ext uri="{BB962C8B-B14F-4D97-AF65-F5344CB8AC3E}">
        <p14:creationId xmlns:p14="http://schemas.microsoft.com/office/powerpoint/2010/main" val="3195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61" y="920646"/>
            <a:ext cx="9030789" cy="267765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000" dirty="0" smtClean="0">
                <a:solidFill>
                  <a:schemeClr val="bg1"/>
                </a:solidFill>
                <a:latin typeface="RinkiyMJ" pitchFamily="2" charset="0"/>
              </a:rPr>
              <a:t>†</a:t>
            </a:r>
            <a:r>
              <a:rPr lang="en-US" sz="2400" dirty="0" smtClean="0">
                <a:solidFill>
                  <a:schemeClr val="bg1"/>
                </a:solidFill>
                <a:latin typeface="RinkiyMJ" pitchFamily="2" charset="0"/>
              </a:rPr>
              <a:t>h </a:t>
            </a:r>
            <a:r>
              <a:rPr lang="en-US" sz="2400" dirty="0" err="1" smtClean="0">
                <a:solidFill>
                  <a:schemeClr val="bg1"/>
                </a:solidFill>
                <a:latin typeface="RinkiyMJ" pitchFamily="2" charset="0"/>
              </a:rPr>
              <a:t>civM</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enb</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K‡i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Mf©gyÛ</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ch©šÍ</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wb‡q</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hvq</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Zv‡K</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civMvq‡bi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gva¨g</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ejv</a:t>
            </a:r>
            <a:r>
              <a:rPr lang="en-US" sz="2400" dirty="0" smtClean="0">
                <a:solidFill>
                  <a:schemeClr val="bg1"/>
                </a:solidFill>
                <a:latin typeface="RinkiyMJ" pitchFamily="2" charset="0"/>
              </a:rPr>
              <a:t> nq| G‡K </a:t>
            </a:r>
            <a:r>
              <a:rPr lang="en-US" sz="2400" dirty="0" err="1" smtClean="0">
                <a:solidFill>
                  <a:schemeClr val="bg1"/>
                </a:solidFill>
                <a:latin typeface="RinkiyMJ" pitchFamily="2" charset="0"/>
              </a:rPr>
              <a:t>evnKI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ejv</a:t>
            </a:r>
            <a:r>
              <a:rPr lang="en-US" sz="2400" dirty="0" smtClean="0">
                <a:solidFill>
                  <a:schemeClr val="bg1"/>
                </a:solidFill>
                <a:latin typeface="RinkiyMJ" pitchFamily="2" charset="0"/>
              </a:rPr>
              <a:t> nq| </a:t>
            </a:r>
            <a:endParaRPr lang="bn-BD" sz="2400" dirty="0" smtClean="0">
              <a:solidFill>
                <a:schemeClr val="bg1"/>
              </a:solidFill>
              <a:latin typeface="RinkiyMJ" pitchFamily="2" charset="0"/>
            </a:endParaRPr>
          </a:p>
          <a:p>
            <a:pPr algn="just"/>
            <a:r>
              <a:rPr lang="en-US" sz="2400" dirty="0" err="1" smtClean="0">
                <a:solidFill>
                  <a:schemeClr val="bg1"/>
                </a:solidFill>
                <a:latin typeface="RinkiyMJ" pitchFamily="2" charset="0"/>
              </a:rPr>
              <a:t>civM</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vbvšÍ‡ii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KvRwU</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AwaKvsk</a:t>
            </a:r>
            <a:r>
              <a:rPr lang="en-US" sz="2400" dirty="0" smtClean="0">
                <a:solidFill>
                  <a:schemeClr val="bg1"/>
                </a:solidFill>
                <a:latin typeface="RinkiyMJ" pitchFamily="2" charset="0"/>
              </a:rPr>
              <a:t> †¶‡Î †</a:t>
            </a:r>
            <a:r>
              <a:rPr lang="en-US" sz="2400" dirty="0" err="1" smtClean="0">
                <a:solidFill>
                  <a:schemeClr val="bg1"/>
                </a:solidFill>
                <a:latin typeface="RinkiyMJ" pitchFamily="2" charset="0"/>
              </a:rPr>
              <a:t>Kvb</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bv</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Kvb</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gva</a:t>
            </a:r>
            <a:r>
              <a:rPr lang="en-US" sz="2400" dirty="0" smtClean="0">
                <a:solidFill>
                  <a:schemeClr val="bg1"/>
                </a:solidFill>
                <a:latin typeface="RinkiyMJ" pitchFamily="2" charset="0"/>
              </a:rPr>
              <a:t>¨‡</a:t>
            </a:r>
            <a:r>
              <a:rPr lang="en-US" sz="2400" dirty="0" err="1" smtClean="0">
                <a:solidFill>
                  <a:schemeClr val="bg1"/>
                </a:solidFill>
                <a:latin typeface="RinkiyMJ" pitchFamily="2" charset="0"/>
              </a:rPr>
              <a:t>gi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Øviv</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msNwUZ</a:t>
            </a:r>
            <a:r>
              <a:rPr lang="en-US" sz="2400" dirty="0" smtClean="0">
                <a:solidFill>
                  <a:schemeClr val="bg1"/>
                </a:solidFill>
                <a:latin typeface="RinkiyMJ" pitchFamily="2" charset="0"/>
              </a:rPr>
              <a:t> nq| </a:t>
            </a:r>
            <a:r>
              <a:rPr lang="en-US" sz="2400" dirty="0" err="1" smtClean="0">
                <a:solidFill>
                  <a:schemeClr val="bg1"/>
                </a:solidFill>
                <a:latin typeface="RinkiyMJ" pitchFamily="2" charset="0"/>
              </a:rPr>
              <a:t>evqy</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cvwb</a:t>
            </a:r>
            <a:r>
              <a:rPr lang="en-US" sz="2400" dirty="0" smtClean="0">
                <a:solidFill>
                  <a:schemeClr val="bg1"/>
                </a:solidFill>
                <a:latin typeface="RinkiyMJ" pitchFamily="2" charset="0"/>
              </a:rPr>
              <a:t>, KxU-cZ½, </a:t>
            </a:r>
            <a:r>
              <a:rPr lang="en-US" sz="2400" dirty="0" err="1" smtClean="0">
                <a:solidFill>
                  <a:schemeClr val="bg1"/>
                </a:solidFill>
                <a:latin typeface="RinkiyMJ" pitchFamily="2" charset="0"/>
              </a:rPr>
              <a:t>cvwL</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ev`yo</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kvgyK</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GgbwK</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gvbyl</a:t>
            </a:r>
            <a:r>
              <a:rPr lang="en-US" sz="2400" dirty="0" smtClean="0">
                <a:solidFill>
                  <a:schemeClr val="bg1"/>
                </a:solidFill>
                <a:latin typeface="RinkiyMJ" pitchFamily="2" charset="0"/>
              </a:rPr>
              <a:t> G </a:t>
            </a:r>
            <a:r>
              <a:rPr lang="en-US" sz="2400" dirty="0" err="1" smtClean="0">
                <a:solidFill>
                  <a:schemeClr val="bg1"/>
                </a:solidFill>
                <a:latin typeface="RinkiyMJ" pitchFamily="2" charset="0"/>
              </a:rPr>
              <a:t>ai‡bi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gva¨g</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wn‡m‡e</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KvR</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K‡i</a:t>
            </a:r>
            <a:r>
              <a:rPr lang="en-US" sz="2400" dirty="0" smtClean="0">
                <a:solidFill>
                  <a:schemeClr val="bg1"/>
                </a:solidFill>
                <a:latin typeface="RinkiyMJ" pitchFamily="2" charset="0"/>
              </a:rPr>
              <a:t>| gay </a:t>
            </a:r>
            <a:r>
              <a:rPr lang="bn-BD" sz="2400" dirty="0" smtClean="0">
                <a:solidFill>
                  <a:schemeClr val="bg1"/>
                </a:solidFill>
                <a:latin typeface="RinkiyMJ" pitchFamily="2" charset="0"/>
              </a:rPr>
              <a:t>খেতে</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A_ev</a:t>
            </a:r>
            <a:r>
              <a:rPr lang="en-US" sz="2400" dirty="0" smtClean="0">
                <a:solidFill>
                  <a:schemeClr val="bg1"/>
                </a:solidFill>
                <a:latin typeface="RinkiyMJ" pitchFamily="2" charset="0"/>
              </a:rPr>
              <a:t> my›`</a:t>
            </a:r>
            <a:r>
              <a:rPr lang="en-US" sz="2400" dirty="0" err="1" smtClean="0">
                <a:solidFill>
                  <a:schemeClr val="bg1"/>
                </a:solidFill>
                <a:latin typeface="RinkiyMJ" pitchFamily="2" charset="0"/>
              </a:rPr>
              <a:t>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i‡Oi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AvKl</a:t>
            </a:r>
            <a:r>
              <a:rPr lang="en-US" sz="2400" dirty="0" smtClean="0">
                <a:solidFill>
                  <a:schemeClr val="bg1"/>
                </a:solidFill>
                <a:latin typeface="RinkiyMJ" pitchFamily="2" charset="0"/>
              </a:rPr>
              <a:t>©‡Y cZ½ </a:t>
            </a:r>
            <a:r>
              <a:rPr lang="en-US" sz="2400" dirty="0" err="1" smtClean="0">
                <a:solidFill>
                  <a:schemeClr val="bg1"/>
                </a:solidFill>
                <a:latin typeface="RinkiyMJ" pitchFamily="2" charset="0"/>
              </a:rPr>
              <a:t>ev</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cÖvYx</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dz‡j</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dz‡j</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Ny‡i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eovq</a:t>
            </a:r>
            <a:r>
              <a:rPr lang="en-US" sz="2400" dirty="0" smtClean="0">
                <a:solidFill>
                  <a:schemeClr val="bg1"/>
                </a:solidFill>
                <a:latin typeface="RinkiyMJ" pitchFamily="2" charset="0"/>
              </a:rPr>
              <a:t>| †m </a:t>
            </a:r>
            <a:r>
              <a:rPr lang="en-US" sz="2400" dirty="0" err="1" smtClean="0">
                <a:solidFill>
                  <a:schemeClr val="bg1"/>
                </a:solidFill>
                <a:latin typeface="RinkiyMJ" pitchFamily="2" charset="0"/>
              </a:rPr>
              <a:t>mgq</a:t>
            </a:r>
            <a:r>
              <a:rPr lang="en-US" sz="2400" dirty="0" smtClean="0">
                <a:solidFill>
                  <a:schemeClr val="bg1"/>
                </a:solidFill>
                <a:latin typeface="RinkiyMJ" pitchFamily="2" charset="0"/>
              </a:rPr>
              <a:t> H </a:t>
            </a:r>
            <a:r>
              <a:rPr lang="en-US" sz="2400" dirty="0" err="1" smtClean="0">
                <a:solidFill>
                  <a:schemeClr val="bg1"/>
                </a:solidFill>
                <a:latin typeface="RinkiyMJ" pitchFamily="2" charset="0"/>
              </a:rPr>
              <a:t>dz‡ji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civM‡iYy</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evn‡Ki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Mvq</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j‡M</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hvq</a:t>
            </a:r>
            <a:r>
              <a:rPr lang="en-US" sz="2400" dirty="0" smtClean="0">
                <a:solidFill>
                  <a:schemeClr val="bg1"/>
                </a:solidFill>
                <a:latin typeface="RinkiyMJ" pitchFamily="2" charset="0"/>
              </a:rPr>
              <a:t>| G </a:t>
            </a:r>
            <a:r>
              <a:rPr lang="en-US" sz="2400" dirty="0" err="1" smtClean="0">
                <a:solidFill>
                  <a:schemeClr val="bg1"/>
                </a:solidFill>
                <a:latin typeface="RinkiyMJ" pitchFamily="2" charset="0"/>
              </a:rPr>
              <a:t>evnKwU</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hLb</a:t>
            </a:r>
            <a:r>
              <a:rPr lang="en-US" sz="2400" dirty="0" smtClean="0">
                <a:solidFill>
                  <a:schemeClr val="bg1"/>
                </a:solidFill>
                <a:latin typeface="RinkiyMJ" pitchFamily="2" charset="0"/>
              </a:rPr>
              <a:t> Ab¨ </a:t>
            </a:r>
            <a:r>
              <a:rPr lang="en-US" sz="2400" dirty="0" err="1" smtClean="0">
                <a:solidFill>
                  <a:schemeClr val="bg1"/>
                </a:solidFill>
                <a:latin typeface="RinkiyMJ" pitchFamily="2" charset="0"/>
              </a:rPr>
              <a:t>dz‡j</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wM‡q</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e‡m</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ZLb</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civM</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cieZ©x</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dy‡ji</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Mf©gy‡Û</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j‡M</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hvq</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Gfv‡e</a:t>
            </a:r>
            <a:r>
              <a:rPr lang="en-US" sz="2400" dirty="0" smtClean="0">
                <a:solidFill>
                  <a:schemeClr val="bg1"/>
                </a:solidFill>
                <a:latin typeface="RinkiyMJ" pitchFamily="2" charset="0"/>
              </a:rPr>
              <a:t> </a:t>
            </a:r>
            <a:r>
              <a:rPr lang="en-US" sz="2400" dirty="0" err="1" smtClean="0">
                <a:solidFill>
                  <a:schemeClr val="bg1"/>
                </a:solidFill>
                <a:latin typeface="RinkiyMJ" pitchFamily="2" charset="0"/>
              </a:rPr>
              <a:t>civMvqb</a:t>
            </a:r>
            <a:r>
              <a:rPr lang="en-US" sz="2400" dirty="0" smtClean="0">
                <a:solidFill>
                  <a:schemeClr val="bg1"/>
                </a:solidFill>
                <a:latin typeface="RinkiyMJ" pitchFamily="2" charset="0"/>
              </a:rPr>
              <a:t> N‡U|</a:t>
            </a:r>
            <a:endParaRPr lang="bn-BD" sz="2400" dirty="0" smtClean="0">
              <a:solidFill>
                <a:schemeClr val="bg1"/>
              </a:solidFill>
              <a:latin typeface="RinkiyMJ" pitchFamily="2" charset="0"/>
            </a:endParaRPr>
          </a:p>
        </p:txBody>
      </p:sp>
      <p:sp>
        <p:nvSpPr>
          <p:cNvPr id="3" name="Snip Diagonal Corner Rectangle 2"/>
          <p:cNvSpPr/>
          <p:nvPr/>
        </p:nvSpPr>
        <p:spPr>
          <a:xfrm>
            <a:off x="1828800" y="0"/>
            <a:ext cx="60198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BD" sz="3600" b="1" dirty="0" smtClean="0">
                <a:solidFill>
                  <a:schemeClr val="bg2">
                    <a:lumMod val="10000"/>
                  </a:schemeClr>
                </a:solidFill>
              </a:rPr>
              <a:t>পরাগায়নের মাধ্যম</a:t>
            </a:r>
            <a:endParaRPr lang="en-US" sz="3600" b="1" dirty="0">
              <a:solidFill>
                <a:schemeClr val="bg2">
                  <a:lumMod val="10000"/>
                </a:schemeClr>
              </a:solidFill>
            </a:endParaRPr>
          </a:p>
        </p:txBody>
      </p:sp>
      <p:sp>
        <p:nvSpPr>
          <p:cNvPr id="5" name="Rounded Rectangle 4"/>
          <p:cNvSpPr/>
          <p:nvPr/>
        </p:nvSpPr>
        <p:spPr>
          <a:xfrm>
            <a:off x="245255" y="3810000"/>
            <a:ext cx="8686800" cy="2819400"/>
          </a:xfrm>
          <a:prstGeom prst="roundRect">
            <a:avLst/>
          </a:prstGeom>
          <a:blipFill>
            <a:blip r:embed="rId2"/>
            <a:tile tx="0" ty="0" sx="100000" sy="100000" flip="none" algn="tl"/>
          </a:blipFill>
        </p:spPr>
        <p:style>
          <a:lnRef idx="1">
            <a:schemeClr val="accent4"/>
          </a:lnRef>
          <a:fillRef idx="3">
            <a:schemeClr val="accent4"/>
          </a:fillRef>
          <a:effectRef idx="2">
            <a:schemeClr val="accent4"/>
          </a:effectRef>
          <a:fontRef idx="minor">
            <a:schemeClr val="lt1"/>
          </a:fontRef>
        </p:style>
        <p:txBody>
          <a:bodyPr rtlCol="0" anchor="ctr"/>
          <a:lstStyle/>
          <a:p>
            <a:pPr algn="just"/>
            <a:r>
              <a:rPr lang="bn-BD" sz="2400" dirty="0" smtClean="0">
                <a:solidFill>
                  <a:schemeClr val="tx1"/>
                </a:solidFill>
                <a:latin typeface="NikoshBAN"/>
              </a:rPr>
              <a:t>পরাগায়নের </a:t>
            </a:r>
            <a:r>
              <a:rPr lang="bn-BD" sz="2400" dirty="0">
                <a:solidFill>
                  <a:schemeClr val="tx1"/>
                </a:solidFill>
                <a:latin typeface="NikoshBAN"/>
              </a:rPr>
              <a:t>মাধ্যমগুলোর সাহায্য পেতে ফুলের গঠনের কিছু পরিবর্তন লক্ষ্য করা যায়।একে অভিযোজন বলে।বিভিন্ন মাধ্যমের জন্য অভিযোজন গুলো আলাদা হয়</a:t>
            </a:r>
            <a:r>
              <a:rPr lang="bn-BD" sz="2400" dirty="0" smtClean="0">
                <a:solidFill>
                  <a:schemeClr val="tx1"/>
                </a:solidFill>
                <a:latin typeface="NikoshBAN"/>
              </a:rPr>
              <a:t>।যথা-</a:t>
            </a:r>
          </a:p>
          <a:p>
            <a:pPr algn="just"/>
            <a:r>
              <a:rPr lang="bn-BD" sz="2400" dirty="0" smtClean="0">
                <a:solidFill>
                  <a:schemeClr val="tx1"/>
                </a:solidFill>
                <a:latin typeface="NikoshBAN"/>
              </a:rPr>
              <a:t>১।পতঙ্গ পরাগী ফুলের অভিযোজন</a:t>
            </a:r>
          </a:p>
          <a:p>
            <a:pPr algn="just"/>
            <a:r>
              <a:rPr lang="bn-BD" sz="2400" dirty="0" smtClean="0">
                <a:solidFill>
                  <a:schemeClr val="tx1"/>
                </a:solidFill>
                <a:latin typeface="NikoshBAN"/>
              </a:rPr>
              <a:t>২।বায়ু পরাগী</a:t>
            </a:r>
            <a:r>
              <a:rPr lang="bn-BD" sz="2400" dirty="0">
                <a:solidFill>
                  <a:schemeClr val="tx1"/>
                </a:solidFill>
                <a:latin typeface="NikoshBAN"/>
              </a:rPr>
              <a:t>ফুলের </a:t>
            </a:r>
            <a:r>
              <a:rPr lang="bn-BD" sz="2400" dirty="0" smtClean="0">
                <a:solidFill>
                  <a:schemeClr val="tx1"/>
                </a:solidFill>
                <a:latin typeface="NikoshBAN"/>
              </a:rPr>
              <a:t>অভিযোজন</a:t>
            </a:r>
          </a:p>
          <a:p>
            <a:pPr algn="just"/>
            <a:r>
              <a:rPr lang="bn-BD" sz="2400" dirty="0" smtClean="0">
                <a:solidFill>
                  <a:schemeClr val="tx1"/>
                </a:solidFill>
                <a:latin typeface="NikoshBAN"/>
              </a:rPr>
              <a:t>৩।পানিপরাগী</a:t>
            </a:r>
            <a:r>
              <a:rPr lang="bn-BD" sz="2400" dirty="0">
                <a:solidFill>
                  <a:schemeClr val="tx1"/>
                </a:solidFill>
                <a:latin typeface="NikoshBAN"/>
              </a:rPr>
              <a:t>ফুলের </a:t>
            </a:r>
            <a:r>
              <a:rPr lang="bn-BD" sz="2400" dirty="0" smtClean="0">
                <a:solidFill>
                  <a:schemeClr val="tx1"/>
                </a:solidFill>
                <a:latin typeface="NikoshBAN"/>
              </a:rPr>
              <a:t>অভিযোজন</a:t>
            </a:r>
          </a:p>
          <a:p>
            <a:pPr algn="just"/>
            <a:r>
              <a:rPr lang="bn-BD" sz="2400" dirty="0" smtClean="0">
                <a:solidFill>
                  <a:schemeClr val="tx1"/>
                </a:solidFill>
                <a:latin typeface="NikoshBAN"/>
              </a:rPr>
              <a:t>৪।প্রাণিপরাগী</a:t>
            </a:r>
            <a:r>
              <a:rPr lang="bn-BD" sz="2400" dirty="0">
                <a:solidFill>
                  <a:schemeClr val="tx1"/>
                </a:solidFill>
                <a:latin typeface="NikoshBAN"/>
              </a:rPr>
              <a:t>ফুলের </a:t>
            </a:r>
            <a:r>
              <a:rPr lang="bn-BD" sz="2400" dirty="0" smtClean="0">
                <a:solidFill>
                  <a:schemeClr val="tx1"/>
                </a:solidFill>
                <a:latin typeface="NikoshBAN"/>
              </a:rPr>
              <a:t>অভিযোজন</a:t>
            </a:r>
            <a:endParaRPr lang="bn-BD" sz="2400" dirty="0">
              <a:solidFill>
                <a:schemeClr val="tx1"/>
              </a:solidFill>
              <a:latin typeface="NikoshBA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0" nodeType="clickEffect">
                                  <p:stCondLst>
                                    <p:cond delay="0"/>
                                  </p:stCondLst>
                                  <p:iterate type="lt">
                                    <p:tmPct val="10000"/>
                                  </p:iterate>
                                  <p:childTnLst>
                                    <p:animMotion origin="layout" path="M 3.88889E-6 -1.11111E-6 L 3.88889E-6 -0.07222 " pathEditMode="relative" rAng="0" ptsTypes="AA">
                                      <p:cBhvr>
                                        <p:cTn id="16" dur="250" accel="50000" decel="50000" autoRev="1" fill="hold">
                                          <p:stCondLst>
                                            <p:cond delay="0"/>
                                          </p:stCondLst>
                                        </p:cTn>
                                        <p:tgtEl>
                                          <p:spTgt spid="5"/>
                                        </p:tgtEl>
                                        <p:attrNameLst>
                                          <p:attrName>ppt_x</p:attrName>
                                          <p:attrName>ppt_y</p:attrName>
                                        </p:attrNameLst>
                                      </p:cBhvr>
                                      <p:rCtr x="0" y="-3611"/>
                                    </p:animMotion>
                                    <p:animRot by="1500000">
                                      <p:cBhvr>
                                        <p:cTn id="17" dur="125" fill="hold">
                                          <p:stCondLst>
                                            <p:cond delay="0"/>
                                          </p:stCondLst>
                                        </p:cTn>
                                        <p:tgtEl>
                                          <p:spTgt spid="5"/>
                                        </p:tgtEl>
                                        <p:attrNameLst>
                                          <p:attrName>r</p:attrName>
                                        </p:attrNameLst>
                                      </p:cBhvr>
                                    </p:animRot>
                                    <p:animRot by="-1500000">
                                      <p:cBhvr>
                                        <p:cTn id="18" dur="125" fill="hold">
                                          <p:stCondLst>
                                            <p:cond delay="125"/>
                                          </p:stCondLst>
                                        </p:cTn>
                                        <p:tgtEl>
                                          <p:spTgt spid="5"/>
                                        </p:tgtEl>
                                        <p:attrNameLst>
                                          <p:attrName>r</p:attrName>
                                        </p:attrNameLst>
                                      </p:cBhvr>
                                    </p:animRot>
                                    <p:animRot by="-1500000">
                                      <p:cBhvr>
                                        <p:cTn id="19" dur="125" fill="hold">
                                          <p:stCondLst>
                                            <p:cond delay="250"/>
                                          </p:stCondLst>
                                        </p:cTn>
                                        <p:tgtEl>
                                          <p:spTgt spid="5"/>
                                        </p:tgtEl>
                                        <p:attrNameLst>
                                          <p:attrName>r</p:attrName>
                                        </p:attrNameLst>
                                      </p:cBhvr>
                                    </p:animRot>
                                    <p:animRot by="1500000">
                                      <p:cBhvr>
                                        <p:cTn id="2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3" y="1232138"/>
            <a:ext cx="8915400" cy="95410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800" dirty="0" err="1" smtClean="0">
                <a:solidFill>
                  <a:srgbClr val="FFFF00"/>
                </a:solidFill>
                <a:latin typeface="SutonnyMJ" pitchFamily="2" charset="0"/>
              </a:rPr>
              <a:t>GKwU</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cysM¨v‡gU</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cysRbb</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Kvl</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Ges</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GKwU</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xM¨v‡gU</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xRbb†Kvl</a:t>
            </a:r>
            <a:r>
              <a:rPr lang="en-US" sz="2800" dirty="0" smtClean="0">
                <a:solidFill>
                  <a:srgbClr val="FFFF00"/>
                </a:solidFill>
                <a:latin typeface="SutonnyMJ" pitchFamily="2" charset="0"/>
              </a:rPr>
              <a:t>)-</a:t>
            </a:r>
            <a:r>
              <a:rPr lang="en-US" sz="2800" dirty="0" err="1" smtClean="0">
                <a:solidFill>
                  <a:srgbClr val="FFFF00"/>
                </a:solidFill>
                <a:latin typeface="SutonnyMJ" pitchFamily="2" charset="0"/>
              </a:rPr>
              <a:t>Gi</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ga¨Kvi</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wgjb</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cÖwµqv‡K</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wb</a:t>
            </a:r>
            <a:r>
              <a:rPr lang="en-US" sz="2800" dirty="0" err="1" smtClean="0">
                <a:solidFill>
                  <a:srgbClr val="FFFF00"/>
                </a:solidFill>
                <a:latin typeface="NikoshBAN" pitchFamily="2" charset="0"/>
                <a:cs typeface="NikoshBAN" pitchFamily="2" charset="0"/>
              </a:rPr>
              <a:t>ষিক্তকরণ</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SutonnyMJ" pitchFamily="2" charset="0"/>
              </a:rPr>
              <a:t>e‡j</a:t>
            </a:r>
            <a:r>
              <a:rPr lang="en-US" sz="2800" dirty="0" smtClean="0">
                <a:solidFill>
                  <a:srgbClr val="FFFF00"/>
                </a:solidFill>
                <a:latin typeface="SutonnyMJ" pitchFamily="2" charset="0"/>
              </a:rPr>
              <a:t>|</a:t>
            </a:r>
            <a:endParaRPr lang="en-US" sz="2800" dirty="0">
              <a:solidFill>
                <a:srgbClr val="FFFF00"/>
              </a:solidFill>
              <a:latin typeface="SutonnyMJ" pitchFamily="2" charset="0"/>
            </a:endParaRPr>
          </a:p>
        </p:txBody>
      </p:sp>
      <p:sp>
        <p:nvSpPr>
          <p:cNvPr id="5" name="Oval 4"/>
          <p:cNvSpPr/>
          <p:nvPr/>
        </p:nvSpPr>
        <p:spPr>
          <a:xfrm>
            <a:off x="2438400" y="7495"/>
            <a:ext cx="41529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smtClean="0"/>
              <a:t>নিষেক</a:t>
            </a:r>
            <a:endParaRPr lang="en-US" sz="3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49" y="2295341"/>
            <a:ext cx="4864452" cy="42205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263" y="2348226"/>
            <a:ext cx="3886200"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3857178"/>
            <a:ext cx="8991600" cy="286232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bn-BD" dirty="0" smtClean="0">
                <a:solidFill>
                  <a:schemeClr val="bg1"/>
                </a:solidFill>
                <a:latin typeface="NikoshBAN" pitchFamily="2" charset="0"/>
                <a:cs typeface="NikoshBAN" pitchFamily="2" charset="0"/>
              </a:rPr>
              <a:t>নিষিক্তকরণ প্রক্রিয়া শেষ হলেই ফল গঠনের প্রক্রিয়া শুরু হয়। নিষিক্তকরণ প্রক্রিয়া গর্ভাশয়ে যে উদ্দীপনার সৃষ্টি করে,তার কারণে ধীরে ধীরে গর্ভাশয়টি ফলে পরিণত হয়। এর ডিম্বকগুলো বীজে রূপান্তরিত হয়। নিষিক্তকরণের পর গর্ভাশয় এককভাবে অথবা অন্যান্য অংশসহ পরিপুষ্ট হয়ে যে অঙ্গ গঠন করে, তাকে ফল বলে।</a:t>
            </a:r>
          </a:p>
          <a:p>
            <a:pPr algn="just" fontAlgn="base">
              <a:spcBef>
                <a:spcPct val="0"/>
              </a:spcBef>
              <a:spcAft>
                <a:spcPct val="0"/>
              </a:spcAft>
            </a:pPr>
            <a:r>
              <a:rPr lang="bn-BD" dirty="0" smtClean="0">
                <a:solidFill>
                  <a:schemeClr val="bg1"/>
                </a:solidFill>
                <a:latin typeface="NikoshBAN" pitchFamily="2" charset="0"/>
                <a:cs typeface="NikoshBAN" pitchFamily="2" charset="0"/>
              </a:rPr>
              <a:t>শুধু গর্ভাশয় ফলে পরিণত হলে তাকে প্রকৃত ফল বলে, যেমন—আম, কাঁঠাল। গর্ভাশয় ছাড়া ফুলের অন্যান্য অংশ পুষ্ট হয়ে যখন ফলে পরিণত হয়, তখন তাকে অপ্রকৃত ফল বলে, যেমন—আপেল, চালতা ইত্যাদি। প্রকৃত ও অপ্রকৃত ফলকে আবার তিন ভাগে ভাগ করা যায়</a:t>
            </a:r>
            <a:r>
              <a:rPr lang="en-US" dirty="0" smtClean="0">
                <a:solidFill>
                  <a:schemeClr val="bg1"/>
                </a:solidFill>
                <a:latin typeface="NikoshBAN" pitchFamily="2" charset="0"/>
                <a:cs typeface="NikoshBAN" pitchFamily="2" charset="0"/>
              </a:rPr>
              <a:t>।</a:t>
            </a:r>
          </a:p>
          <a:p>
            <a:pPr algn="just" fontAlgn="base">
              <a:spcBef>
                <a:spcPct val="0"/>
              </a:spcBef>
              <a:spcAft>
                <a:spcPct val="0"/>
              </a:spcAft>
            </a:pPr>
            <a:r>
              <a:rPr lang="bn-BD" dirty="0" smtClean="0">
                <a:solidFill>
                  <a:schemeClr val="bg1"/>
                </a:solidFill>
                <a:latin typeface="NikoshBAN" pitchFamily="2" charset="0"/>
                <a:cs typeface="NikoshBAN" pitchFamily="2" charset="0"/>
              </a:rPr>
              <a:t> যেমন—</a:t>
            </a:r>
            <a:endParaRPr lang="en-US" dirty="0" smtClean="0">
              <a:solidFill>
                <a:schemeClr val="bg1"/>
              </a:solidFill>
              <a:latin typeface="NikoshBAN" pitchFamily="2" charset="0"/>
              <a:cs typeface="NikoshBAN" pitchFamily="2" charset="0"/>
            </a:endParaRPr>
          </a:p>
          <a:p>
            <a:pPr algn="just" fontAlgn="base">
              <a:spcBef>
                <a:spcPct val="0"/>
              </a:spcBef>
              <a:spcAft>
                <a:spcPct val="0"/>
              </a:spcAft>
            </a:pPr>
            <a:r>
              <a:rPr lang="en-US" dirty="0" smtClean="0">
                <a:solidFill>
                  <a:schemeClr val="bg1"/>
                </a:solidFill>
                <a:latin typeface="NikoshBAN" pitchFamily="2" charset="0"/>
                <a:cs typeface="NikoshBAN" pitchFamily="2" charset="0"/>
              </a:rPr>
              <a:t>১।</a:t>
            </a:r>
            <a:r>
              <a:rPr lang="bn-BD" dirty="0" smtClean="0">
                <a:solidFill>
                  <a:schemeClr val="bg1"/>
                </a:solidFill>
                <a:latin typeface="NikoshBAN" pitchFamily="2" charset="0"/>
                <a:cs typeface="NikoshBAN" pitchFamily="2" charset="0"/>
              </a:rPr>
              <a:t>সরল ফল</a:t>
            </a:r>
            <a:endParaRPr lang="en-US" dirty="0" smtClean="0">
              <a:solidFill>
                <a:schemeClr val="bg1"/>
              </a:solidFill>
              <a:latin typeface="NikoshBAN" pitchFamily="2" charset="0"/>
              <a:cs typeface="NikoshBAN" pitchFamily="2" charset="0"/>
            </a:endParaRPr>
          </a:p>
          <a:p>
            <a:pPr algn="just" fontAlgn="base">
              <a:spcBef>
                <a:spcPct val="0"/>
              </a:spcBef>
              <a:spcAft>
                <a:spcPct val="0"/>
              </a:spcAft>
            </a:pPr>
            <a:r>
              <a:rPr lang="en-US" dirty="0" smtClean="0">
                <a:solidFill>
                  <a:schemeClr val="bg1"/>
                </a:solidFill>
                <a:latin typeface="NikoshBAN" pitchFamily="2" charset="0"/>
                <a:cs typeface="NikoshBAN" pitchFamily="2" charset="0"/>
              </a:rPr>
              <a:t>২।</a:t>
            </a:r>
            <a:r>
              <a:rPr lang="bn-BD" dirty="0" smtClean="0">
                <a:solidFill>
                  <a:schemeClr val="bg1"/>
                </a:solidFill>
                <a:latin typeface="NikoshBAN" pitchFamily="2" charset="0"/>
                <a:cs typeface="NikoshBAN" pitchFamily="2" charset="0"/>
              </a:rPr>
              <a:t>গুচ্ছফল</a:t>
            </a:r>
            <a:endParaRPr lang="en-US" dirty="0" smtClean="0">
              <a:solidFill>
                <a:schemeClr val="bg1"/>
              </a:solidFill>
              <a:latin typeface="NikoshBAN" pitchFamily="2" charset="0"/>
              <a:cs typeface="NikoshBAN" pitchFamily="2" charset="0"/>
            </a:endParaRPr>
          </a:p>
          <a:p>
            <a:pPr algn="just" fontAlgn="base">
              <a:spcBef>
                <a:spcPct val="0"/>
              </a:spcBef>
              <a:spcAft>
                <a:spcPct val="0"/>
              </a:spcAft>
            </a:pPr>
            <a:r>
              <a:rPr lang="en-US" dirty="0" smtClean="0">
                <a:solidFill>
                  <a:schemeClr val="bg1"/>
                </a:solidFill>
                <a:latin typeface="NikoshBAN" pitchFamily="2" charset="0"/>
                <a:cs typeface="NikoshBAN" pitchFamily="2" charset="0"/>
              </a:rPr>
              <a:t>৩।</a:t>
            </a:r>
            <a:r>
              <a:rPr lang="bn-BD" dirty="0" smtClean="0">
                <a:solidFill>
                  <a:schemeClr val="bg1"/>
                </a:solidFill>
                <a:latin typeface="NikoshBAN" pitchFamily="2" charset="0"/>
                <a:cs typeface="NikoshBAN" pitchFamily="2" charset="0"/>
              </a:rPr>
              <a:t>যৌগিক ফল।  </a:t>
            </a:r>
            <a:endParaRPr lang="bn-BD" dirty="0">
              <a:solidFill>
                <a:schemeClr val="bg1"/>
              </a:solidFill>
              <a:latin typeface="NikoshBAN" pitchFamily="2" charset="0"/>
              <a:cs typeface="NikoshBAN" pitchFamily="2" charset="0"/>
            </a:endParaRPr>
          </a:p>
        </p:txBody>
      </p:sp>
      <p:sp>
        <p:nvSpPr>
          <p:cNvPr id="2" name="TextBox 1"/>
          <p:cNvSpPr txBox="1"/>
          <p:nvPr/>
        </p:nvSpPr>
        <p:spPr>
          <a:xfrm>
            <a:off x="3657600" y="36226"/>
            <a:ext cx="25908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BD" sz="3200" dirty="0" smtClean="0"/>
              <a:t>ফল গঠন</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34" y="708013"/>
            <a:ext cx="4014788" cy="2884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62001"/>
            <a:ext cx="4419600" cy="2830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25"/>
                                        </p:tgtEl>
                                        <p:attrNameLst>
                                          <p:attrName>style.visibility</p:attrName>
                                        </p:attrNameLst>
                                      </p:cBhvr>
                                      <p:to>
                                        <p:strVal val="visible"/>
                                      </p:to>
                                    </p:set>
                                    <p:animEffect transition="in" filter="randombar(horizontal)">
                                      <p:cBhvr>
                                        <p:cTn id="24"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kter\Downloads\13.jpg"/>
          <p:cNvPicPr>
            <a:picLocks noChangeAspect="1" noChangeArrowheads="1"/>
          </p:cNvPicPr>
          <p:nvPr/>
        </p:nvPicPr>
        <p:blipFill>
          <a:blip r:embed="rId2"/>
          <a:srcRect/>
          <a:stretch>
            <a:fillRect/>
          </a:stretch>
        </p:blipFill>
        <p:spPr bwMode="auto">
          <a:xfrm>
            <a:off x="2787682" y="3825033"/>
            <a:ext cx="3352800" cy="2743199"/>
          </a:xfrm>
          <a:prstGeom prst="rect">
            <a:avLst/>
          </a:prstGeom>
          <a:noFill/>
        </p:spPr>
      </p:pic>
      <p:pic>
        <p:nvPicPr>
          <p:cNvPr id="1028" name="Picture 4" descr="C:\Users\Akter\Downloads\14.jfif"/>
          <p:cNvPicPr>
            <a:picLocks noChangeAspect="1" noChangeArrowheads="1"/>
          </p:cNvPicPr>
          <p:nvPr/>
        </p:nvPicPr>
        <p:blipFill>
          <a:blip r:embed="rId3"/>
          <a:srcRect/>
          <a:stretch>
            <a:fillRect/>
          </a:stretch>
        </p:blipFill>
        <p:spPr bwMode="auto">
          <a:xfrm>
            <a:off x="6253843" y="3825032"/>
            <a:ext cx="2895600" cy="2743200"/>
          </a:xfrm>
          <a:prstGeom prst="rect">
            <a:avLst/>
          </a:prstGeom>
          <a:noFill/>
        </p:spPr>
      </p:pic>
      <p:sp>
        <p:nvSpPr>
          <p:cNvPr id="9" name="Rectangle 8"/>
          <p:cNvSpPr/>
          <p:nvPr/>
        </p:nvSpPr>
        <p:spPr>
          <a:xfrm>
            <a:off x="-10368" y="1138185"/>
            <a:ext cx="9144000" cy="2308324"/>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lvl="0" fontAlgn="base">
              <a:spcAft>
                <a:spcPct val="0"/>
              </a:spcAft>
            </a:pPr>
            <a:r>
              <a:rPr lang="bn-IN" sz="2400" dirty="0" smtClean="0">
                <a:solidFill>
                  <a:srgbClr val="003300"/>
                </a:solidFill>
                <a:latin typeface="NikoshBAN" pitchFamily="2" charset="0"/>
                <a:cs typeface="NikoshBAN" pitchFamily="2" charset="0"/>
              </a:rPr>
              <a:t>ফুলের একটি মাত্র গর্ভাশয় থেকে যে ফলের উৎপত্তি</a:t>
            </a:r>
            <a:r>
              <a:rPr lang="bn-BD" sz="2400" dirty="0" smtClean="0">
                <a:solidFill>
                  <a:srgbClr val="003300"/>
                </a:solidFill>
                <a:latin typeface="NikoshBAN" pitchFamily="2" charset="0"/>
                <a:cs typeface="NikoshBAN" pitchFamily="2" charset="0"/>
              </a:rPr>
              <a:t> </a:t>
            </a:r>
            <a:r>
              <a:rPr lang="bn-IN" sz="2400" dirty="0" smtClean="0">
                <a:solidFill>
                  <a:srgbClr val="003300"/>
                </a:solidFill>
                <a:latin typeface="NikoshBAN" pitchFamily="2" charset="0"/>
                <a:cs typeface="NikoshBAN" pitchFamily="2" charset="0"/>
              </a:rPr>
              <a:t>হয় তাকে</a:t>
            </a:r>
            <a:r>
              <a:rPr lang="bn-BD" sz="2400" dirty="0" smtClean="0">
                <a:solidFill>
                  <a:srgbClr val="003300"/>
                </a:solidFill>
                <a:latin typeface="NikoshBAN" pitchFamily="2" charset="0"/>
                <a:cs typeface="NikoshBAN" pitchFamily="2" charset="0"/>
              </a:rPr>
              <a:t> </a:t>
            </a:r>
          </a:p>
          <a:p>
            <a:pPr lvl="0" fontAlgn="base">
              <a:spcAft>
                <a:spcPct val="0"/>
              </a:spcAft>
            </a:pPr>
            <a:r>
              <a:rPr lang="bn-IN" sz="2400" dirty="0" smtClean="0">
                <a:solidFill>
                  <a:srgbClr val="003300"/>
                </a:solidFill>
                <a:latin typeface="NikoshBAN" pitchFamily="2" charset="0"/>
                <a:cs typeface="NikoshBAN" pitchFamily="2" charset="0"/>
              </a:rPr>
              <a:t>সরল ফল বলে।</a:t>
            </a:r>
            <a:r>
              <a:rPr lang="en-US" sz="2400" dirty="0" err="1" smtClean="0">
                <a:solidFill>
                  <a:srgbClr val="003300"/>
                </a:solidFill>
                <a:latin typeface="NikoshBAN" pitchFamily="2" charset="0"/>
                <a:cs typeface="NikoshBAN" pitchFamily="2" charset="0"/>
              </a:rPr>
              <a:t>অর্থা</a:t>
            </a:r>
            <a:r>
              <a:rPr lang="en-US" sz="2400" dirty="0" smtClean="0">
                <a:solidFill>
                  <a:srgbClr val="003300"/>
                </a:solidFill>
                <a:latin typeface="NikoshBAN" pitchFamily="2" charset="0"/>
                <a:cs typeface="NikoshBAN" pitchFamily="2" charset="0"/>
              </a:rPr>
              <a:t>ৎ, </a:t>
            </a:r>
            <a:r>
              <a:rPr lang="bn-IN" sz="2400" dirty="0" smtClean="0">
                <a:solidFill>
                  <a:srgbClr val="003300"/>
                </a:solidFill>
                <a:latin typeface="NikoshBAN" pitchFamily="2" charset="0"/>
                <a:cs typeface="NikoshBAN" pitchFamily="2" charset="0"/>
              </a:rPr>
              <a:t>একটি ফুল হতে একটি মাত্র ফল উৎপন্ন</a:t>
            </a:r>
            <a:r>
              <a:rPr lang="bn-BD" sz="2400" dirty="0" smtClean="0">
                <a:solidFill>
                  <a:srgbClr val="003300"/>
                </a:solidFill>
                <a:latin typeface="NikoshBAN" pitchFamily="2" charset="0"/>
                <a:cs typeface="NikoshBAN" pitchFamily="2" charset="0"/>
              </a:rPr>
              <a:t>    </a:t>
            </a:r>
          </a:p>
          <a:p>
            <a:pPr lvl="0" fontAlgn="base">
              <a:spcAft>
                <a:spcPct val="0"/>
              </a:spcAft>
            </a:pPr>
            <a:r>
              <a:rPr lang="bn-IN" sz="2400" dirty="0" smtClean="0">
                <a:solidFill>
                  <a:srgbClr val="003300"/>
                </a:solidFill>
                <a:latin typeface="NikoshBAN" pitchFamily="2" charset="0"/>
                <a:cs typeface="NikoshBAN" pitchFamily="2" charset="0"/>
              </a:rPr>
              <a:t>হয় তাকেই সরল ফল বলে</a:t>
            </a:r>
            <a:r>
              <a:rPr lang="en-US" sz="2400" dirty="0" smtClean="0">
                <a:solidFill>
                  <a:srgbClr val="003300"/>
                </a:solidFill>
                <a:latin typeface="NikoshBAN" pitchFamily="2" charset="0"/>
                <a:cs typeface="NikoshBAN" pitchFamily="2" charset="0"/>
              </a:rPr>
              <a:t>। </a:t>
            </a:r>
            <a:endParaRPr lang="bn-BD" sz="2400" b="1" dirty="0" smtClean="0">
              <a:solidFill>
                <a:srgbClr val="003300"/>
              </a:solidFill>
              <a:latin typeface="NikoshBAN" pitchFamily="2" charset="0"/>
              <a:cs typeface="NikoshBAN" pitchFamily="2" charset="0"/>
            </a:endParaRPr>
          </a:p>
          <a:p>
            <a:pPr lvl="0" fontAlgn="base">
              <a:spcAft>
                <a:spcPct val="0"/>
              </a:spcAft>
            </a:pPr>
            <a:r>
              <a:rPr lang="bn-IN" sz="2400" dirty="0" smtClean="0">
                <a:solidFill>
                  <a:srgbClr val="003300"/>
                </a:solidFill>
                <a:latin typeface="NikoshBAN" pitchFamily="2" charset="0"/>
                <a:cs typeface="NikoshBAN" pitchFamily="2" charset="0"/>
              </a:rPr>
              <a:t>সরল ফল দুই প্রকার</a:t>
            </a:r>
            <a:r>
              <a:rPr lang="en-US" sz="2400" dirty="0" smtClean="0">
                <a:solidFill>
                  <a:srgbClr val="003300"/>
                </a:solidFill>
                <a:latin typeface="NikoshBAN" pitchFamily="2" charset="0"/>
                <a:cs typeface="NikoshBAN" pitchFamily="2" charset="0"/>
              </a:rPr>
              <a:t>:</a:t>
            </a:r>
            <a:r>
              <a:rPr lang="en-US" sz="2400" b="1" dirty="0" smtClean="0">
                <a:solidFill>
                  <a:srgbClr val="003300"/>
                </a:solidFill>
                <a:latin typeface="NikoshBAN" pitchFamily="2" charset="0"/>
                <a:cs typeface="NikoshBAN" pitchFamily="2" charset="0"/>
              </a:rPr>
              <a:t> </a:t>
            </a:r>
            <a:r>
              <a:rPr lang="bn-IN" sz="2400" dirty="0" smtClean="0">
                <a:solidFill>
                  <a:srgbClr val="003300"/>
                </a:solidFill>
                <a:latin typeface="NikoshBAN" pitchFamily="2" charset="0"/>
                <a:cs typeface="NikoshBAN" pitchFamily="2" charset="0"/>
              </a:rPr>
              <a:t>রসাল ফল</a:t>
            </a:r>
            <a:r>
              <a:rPr lang="en-US" sz="2400" dirty="0" smtClean="0">
                <a:solidFill>
                  <a:srgbClr val="003300"/>
                </a:solidFill>
                <a:latin typeface="NikoshBAN" pitchFamily="2" charset="0"/>
                <a:cs typeface="NikoshBAN" pitchFamily="2" charset="0"/>
              </a:rPr>
              <a:t> </a:t>
            </a:r>
            <a:r>
              <a:rPr lang="bn-BD" sz="2400" dirty="0" smtClean="0">
                <a:solidFill>
                  <a:srgbClr val="003300"/>
                </a:solidFill>
                <a:latin typeface="NikoshBAN" pitchFamily="2" charset="0"/>
                <a:cs typeface="NikoshBAN" pitchFamily="2" charset="0"/>
              </a:rPr>
              <a:t> ও </a:t>
            </a:r>
            <a:r>
              <a:rPr lang="bn-IN" sz="2400" dirty="0" smtClean="0">
                <a:solidFill>
                  <a:srgbClr val="003300"/>
                </a:solidFill>
                <a:latin typeface="NikoshBAN" pitchFamily="2" charset="0"/>
                <a:cs typeface="NikoshBAN" pitchFamily="2" charset="0"/>
              </a:rPr>
              <a:t>নীরস ফল</a:t>
            </a:r>
            <a:r>
              <a:rPr lang="bn-BD" sz="2400" dirty="0" smtClean="0">
                <a:solidFill>
                  <a:srgbClr val="003300"/>
                </a:solidFill>
                <a:latin typeface="NikoshBAN" pitchFamily="2" charset="0"/>
                <a:cs typeface="NikoshBAN" pitchFamily="2" charset="0"/>
              </a:rPr>
              <a:t>।</a:t>
            </a:r>
          </a:p>
          <a:p>
            <a:pPr lvl="0" eaLnBrk="0" fontAlgn="base" hangingPunct="0">
              <a:spcAft>
                <a:spcPct val="0"/>
              </a:spcAft>
            </a:pPr>
            <a:r>
              <a:rPr lang="bn-BD" sz="2400" dirty="0" smtClean="0">
                <a:solidFill>
                  <a:srgbClr val="003300"/>
                </a:solidFill>
                <a:latin typeface="NikoshBAN" pitchFamily="2" charset="0"/>
                <a:cs typeface="NikoshBAN" pitchFamily="2" charset="0"/>
              </a:rPr>
              <a:t>রসালো ফল:যে ফলের ত্বক পুরু ও রসালো তাকে রসালো ফল বলে। এ ধরনের ফল পাকলে ফলত্বক ফেটে যায় না। যেমন</a:t>
            </a:r>
            <a:r>
              <a:rPr lang="en-US" sz="2400" dirty="0" smtClean="0">
                <a:solidFill>
                  <a:srgbClr val="003300"/>
                </a:solidFill>
                <a:latin typeface="NikoshBAN" pitchFamily="2" charset="0"/>
                <a:cs typeface="NikoshBAN" pitchFamily="2" charset="0"/>
              </a:rPr>
              <a:t> </a:t>
            </a:r>
            <a:r>
              <a:rPr lang="bn-BD" sz="2400" dirty="0" smtClean="0">
                <a:solidFill>
                  <a:srgbClr val="003300"/>
                </a:solidFill>
                <a:latin typeface="NikoshBAN" pitchFamily="2" charset="0"/>
                <a:cs typeface="NikoshBAN" pitchFamily="2" charset="0"/>
              </a:rPr>
              <a:t>- </a:t>
            </a:r>
          </a:p>
        </p:txBody>
      </p:sp>
      <p:sp>
        <p:nvSpPr>
          <p:cNvPr id="2" name="Oval 1"/>
          <p:cNvSpPr/>
          <p:nvPr/>
        </p:nvSpPr>
        <p:spPr>
          <a:xfrm>
            <a:off x="2499955" y="21771"/>
            <a:ext cx="3534490" cy="9636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514350" lvl="0" indent="-514350" algn="ctr" fontAlgn="base">
              <a:spcBef>
                <a:spcPct val="0"/>
              </a:spcBef>
              <a:spcAft>
                <a:spcPct val="0"/>
              </a:spcAft>
            </a:pPr>
            <a:r>
              <a:rPr lang="bn-BD" sz="3200" b="1" dirty="0">
                <a:solidFill>
                  <a:schemeClr val="bg1">
                    <a:lumMod val="50000"/>
                  </a:schemeClr>
                </a:solidFill>
                <a:latin typeface="NikoshBAN" pitchFamily="2" charset="0"/>
                <a:cs typeface="NikoshBAN" pitchFamily="2" charset="0"/>
              </a:rPr>
              <a:t>সরল ফল</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6" y="3825032"/>
            <a:ext cx="2581275"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1000"/>
                                        <p:tgtEl>
                                          <p:spTgt spid="1027"/>
                                        </p:tgtEl>
                                      </p:cBhvr>
                                    </p:animEffect>
                                    <p:anim calcmode="lin" valueType="num">
                                      <p:cBhvr>
                                        <p:cTn id="26" dur="1000" fill="hold"/>
                                        <p:tgtEl>
                                          <p:spTgt spid="1027"/>
                                        </p:tgtEl>
                                        <p:attrNameLst>
                                          <p:attrName>ppt_x</p:attrName>
                                        </p:attrNameLst>
                                      </p:cBhvr>
                                      <p:tavLst>
                                        <p:tav tm="0">
                                          <p:val>
                                            <p:strVal val="#ppt_x"/>
                                          </p:val>
                                        </p:tav>
                                        <p:tav tm="100000">
                                          <p:val>
                                            <p:strVal val="#ppt_x"/>
                                          </p:val>
                                        </p:tav>
                                      </p:tavLst>
                                    </p:anim>
                                    <p:anim calcmode="lin" valueType="num">
                                      <p:cBhvr>
                                        <p:cTn id="27"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85349"/>
            <a:ext cx="9067800"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r>
              <a:rPr lang="bn-BD" sz="3200" dirty="0" smtClean="0">
                <a:solidFill>
                  <a:srgbClr val="003300"/>
                </a:solidFill>
                <a:latin typeface="NikoshBAN" pitchFamily="2" charset="0"/>
                <a:cs typeface="NikoshBAN" pitchFamily="2" charset="0"/>
              </a:rPr>
              <a:t>যে ফলের ফলত্বক পাতলা ও পরিপক্ব হলে ত্বক শুকিয়ে ফেটে যায় তাকে নীরস ফল বলে। </a:t>
            </a:r>
          </a:p>
          <a:p>
            <a:pPr lvl="0"/>
            <a:r>
              <a:rPr lang="bn-BD" sz="3200" dirty="0" smtClean="0">
                <a:solidFill>
                  <a:srgbClr val="003300"/>
                </a:solidFill>
                <a:latin typeface="NikoshBAN" pitchFamily="2" charset="0"/>
                <a:cs typeface="NikoshBAN" pitchFamily="2" charset="0"/>
              </a:rPr>
              <a:t>যেমন—শিম, ঢেঁড়স, সরিষা ইত্যাদি।</a:t>
            </a:r>
          </a:p>
        </p:txBody>
      </p:sp>
      <p:pic>
        <p:nvPicPr>
          <p:cNvPr id="2050" name="Picture 2" descr="C:\Users\Akter\Downloads\16.jfif"/>
          <p:cNvPicPr>
            <a:picLocks noChangeAspect="1" noChangeArrowheads="1"/>
          </p:cNvPicPr>
          <p:nvPr/>
        </p:nvPicPr>
        <p:blipFill>
          <a:blip r:embed="rId2"/>
          <a:srcRect/>
          <a:stretch>
            <a:fillRect/>
          </a:stretch>
        </p:blipFill>
        <p:spPr bwMode="auto">
          <a:xfrm>
            <a:off x="3482703" y="2381516"/>
            <a:ext cx="2971800" cy="2292531"/>
          </a:xfrm>
          <a:prstGeom prst="rect">
            <a:avLst/>
          </a:prstGeom>
          <a:noFill/>
        </p:spPr>
      </p:pic>
      <p:pic>
        <p:nvPicPr>
          <p:cNvPr id="2051" name="Picture 3" descr="C:\Users\Akter\Downloads\15.jpg"/>
          <p:cNvPicPr>
            <a:picLocks noChangeAspect="1" noChangeArrowheads="1"/>
          </p:cNvPicPr>
          <p:nvPr/>
        </p:nvPicPr>
        <p:blipFill>
          <a:blip r:embed="rId3"/>
          <a:srcRect/>
          <a:stretch>
            <a:fillRect/>
          </a:stretch>
        </p:blipFill>
        <p:spPr bwMode="auto">
          <a:xfrm>
            <a:off x="76200" y="2364098"/>
            <a:ext cx="3175000" cy="2362200"/>
          </a:xfrm>
          <a:prstGeom prst="rect">
            <a:avLst/>
          </a:prstGeom>
          <a:noFill/>
        </p:spPr>
      </p:pic>
      <p:sp>
        <p:nvSpPr>
          <p:cNvPr id="3" name="Oval 2"/>
          <p:cNvSpPr/>
          <p:nvPr/>
        </p:nvSpPr>
        <p:spPr>
          <a:xfrm>
            <a:off x="2971800" y="0"/>
            <a:ext cx="30480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bn-BD" sz="3600" dirty="0">
                <a:solidFill>
                  <a:srgbClr val="FF0000"/>
                </a:solidFill>
                <a:latin typeface="NikoshBAN" pitchFamily="2" charset="0"/>
                <a:cs typeface="NikoshBAN" pitchFamily="2" charset="0"/>
              </a:rPr>
              <a:t>নীরস ফল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842313"/>
            <a:ext cx="2819400" cy="193141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1200" y="4800554"/>
            <a:ext cx="2997200" cy="197317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2381515"/>
            <a:ext cx="2362200" cy="232736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400" y="4926589"/>
            <a:ext cx="2362200" cy="1685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9" y="708176"/>
            <a:ext cx="91440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bn-BD" sz="2400" dirty="0" smtClean="0">
                <a:solidFill>
                  <a:srgbClr val="003300"/>
                </a:solidFill>
                <a:latin typeface="NikoshBAN" pitchFamily="2" charset="0"/>
                <a:cs typeface="NikoshBAN" pitchFamily="2" charset="0"/>
              </a:rPr>
              <a:t>একটি ফুলে যখন অনেক গর্ভাশয় থাকে এবং প্রতিটি গর্ভাশয় ফলে পরিণত হয়ে একটি বোঁটার ওপর গুচ্ছাকারে থাকে, তখন তাকে গুচ্ছ ফল বলে। যেমন—চম্পা, আকন্দ,</a:t>
            </a:r>
            <a:r>
              <a:rPr lang="en-US" sz="2400" dirty="0" err="1" smtClean="0">
                <a:solidFill>
                  <a:srgbClr val="003300"/>
                </a:solidFill>
                <a:latin typeface="NikoshBAN" pitchFamily="2" charset="0"/>
                <a:cs typeface="NikoshBAN" pitchFamily="2" charset="0"/>
              </a:rPr>
              <a:t>কেয়া</a:t>
            </a:r>
            <a:r>
              <a:rPr lang="en-US" sz="2400" dirty="0" smtClean="0">
                <a:solidFill>
                  <a:srgbClr val="003300"/>
                </a:solidFill>
                <a:latin typeface="NikoshBAN" pitchFamily="2" charset="0"/>
                <a:cs typeface="NikoshBAN" pitchFamily="2" charset="0"/>
              </a:rPr>
              <a:t>,</a:t>
            </a:r>
            <a:r>
              <a:rPr lang="bn-BD" sz="2400" dirty="0" smtClean="0">
                <a:solidFill>
                  <a:srgbClr val="003300"/>
                </a:solidFill>
                <a:latin typeface="NikoshBAN" pitchFamily="2" charset="0"/>
                <a:cs typeface="NikoshBAN" pitchFamily="2" charset="0"/>
              </a:rPr>
              <a:t> আতা, শরিফা </a:t>
            </a:r>
            <a:r>
              <a:rPr lang="en-US" sz="2400" dirty="0" smtClean="0">
                <a:solidFill>
                  <a:srgbClr val="003300"/>
                </a:solidFill>
                <a:latin typeface="NikoshBAN" pitchFamily="2" charset="0"/>
                <a:cs typeface="NikoshBAN" pitchFamily="2" charset="0"/>
              </a:rPr>
              <a:t> </a:t>
            </a:r>
            <a:r>
              <a:rPr lang="bn-BD" sz="2400" dirty="0" smtClean="0">
                <a:solidFill>
                  <a:srgbClr val="003300"/>
                </a:solidFill>
                <a:latin typeface="NikoshBAN" pitchFamily="2" charset="0"/>
                <a:cs typeface="NikoshBAN" pitchFamily="2" charset="0"/>
              </a:rPr>
              <a:t>ইত্যাদি।</a:t>
            </a:r>
          </a:p>
        </p:txBody>
      </p:sp>
      <p:sp>
        <p:nvSpPr>
          <p:cNvPr id="9218" name="AutoShape 2" descr="champa fruit n flower. | Fruit, Flowers, Sapl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champa fruit n flower. | Fruit, Flowers, Sapl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4" name="Picture 8" descr="বাংলার গুল্ম-তরু-লতা-৪ : আকন্দ ..."/>
          <p:cNvPicPr>
            <a:picLocks noChangeAspect="1" noChangeArrowheads="1"/>
          </p:cNvPicPr>
          <p:nvPr/>
        </p:nvPicPr>
        <p:blipFill>
          <a:blip r:embed="rId2"/>
          <a:srcRect/>
          <a:stretch>
            <a:fillRect/>
          </a:stretch>
        </p:blipFill>
        <p:spPr bwMode="auto">
          <a:xfrm>
            <a:off x="156712" y="1676400"/>
            <a:ext cx="3424688" cy="2667000"/>
          </a:xfrm>
          <a:prstGeom prst="rect">
            <a:avLst/>
          </a:prstGeom>
          <a:noFill/>
        </p:spPr>
      </p:pic>
      <p:pic>
        <p:nvPicPr>
          <p:cNvPr id="9226" name="Picture 10" descr="Bangladesh Nursery: শরিফা ফল থাই / sugar-pineapple"/>
          <p:cNvPicPr>
            <a:picLocks noChangeAspect="1" noChangeArrowheads="1"/>
          </p:cNvPicPr>
          <p:nvPr/>
        </p:nvPicPr>
        <p:blipFill>
          <a:blip r:embed="rId3"/>
          <a:srcRect/>
          <a:stretch>
            <a:fillRect/>
          </a:stretch>
        </p:blipFill>
        <p:spPr bwMode="auto">
          <a:xfrm>
            <a:off x="4680857" y="4508807"/>
            <a:ext cx="4114800" cy="2349193"/>
          </a:xfrm>
          <a:prstGeom prst="rect">
            <a:avLst/>
          </a:prstGeom>
          <a:noFill/>
        </p:spPr>
      </p:pic>
      <p:pic>
        <p:nvPicPr>
          <p:cNvPr id="9228" name="Picture 12" descr="ইফতারিতে রাখুন আতা ফল | 525800|| Bangladesh Pratidin"/>
          <p:cNvPicPr>
            <a:picLocks noChangeAspect="1" noChangeArrowheads="1"/>
          </p:cNvPicPr>
          <p:nvPr/>
        </p:nvPicPr>
        <p:blipFill>
          <a:blip r:embed="rId4"/>
          <a:srcRect/>
          <a:stretch>
            <a:fillRect/>
          </a:stretch>
        </p:blipFill>
        <p:spPr bwMode="auto">
          <a:xfrm>
            <a:off x="4323448" y="1722469"/>
            <a:ext cx="4668152" cy="2479857"/>
          </a:xfrm>
          <a:prstGeom prst="rect">
            <a:avLst/>
          </a:prstGeom>
          <a:noFill/>
        </p:spPr>
      </p:pic>
      <p:sp>
        <p:nvSpPr>
          <p:cNvPr id="3" name="Rectangle 2"/>
          <p:cNvSpPr/>
          <p:nvPr/>
        </p:nvSpPr>
        <p:spPr>
          <a:xfrm>
            <a:off x="3048000" y="68613"/>
            <a:ext cx="32004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BD" sz="3200" b="1" dirty="0" smtClean="0">
                <a:solidFill>
                  <a:srgbClr val="FF0066"/>
                </a:solidFill>
                <a:latin typeface="NikoshBAN" pitchFamily="2" charset="0"/>
                <a:cs typeface="NikoshBAN" pitchFamily="2" charset="0"/>
              </a:rPr>
              <a:t>গুচ্ছ </a:t>
            </a:r>
            <a:r>
              <a:rPr lang="bn-BD" sz="3200" b="1" dirty="0">
                <a:solidFill>
                  <a:srgbClr val="FF0066"/>
                </a:solidFill>
                <a:latin typeface="NikoshBAN" pitchFamily="2" charset="0"/>
                <a:cs typeface="NikoshBAN" pitchFamily="2" charset="0"/>
              </a:rPr>
              <a:t>ফল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346" y="4442527"/>
            <a:ext cx="3578225" cy="2337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224"/>
                                        </p:tgtEl>
                                        <p:attrNameLst>
                                          <p:attrName>style.visibility</p:attrName>
                                        </p:attrNameLst>
                                      </p:cBhvr>
                                      <p:to>
                                        <p:strVal val="visible"/>
                                      </p:to>
                                    </p:set>
                                    <p:animEffect transition="in" filter="fade">
                                      <p:cBhvr>
                                        <p:cTn id="25" dur="1000"/>
                                        <p:tgtEl>
                                          <p:spTgt spid="9224"/>
                                        </p:tgtEl>
                                      </p:cBhvr>
                                    </p:animEffect>
                                    <p:anim calcmode="lin" valueType="num">
                                      <p:cBhvr>
                                        <p:cTn id="26" dur="1000" fill="hold"/>
                                        <p:tgtEl>
                                          <p:spTgt spid="9224"/>
                                        </p:tgtEl>
                                        <p:attrNameLst>
                                          <p:attrName>ppt_x</p:attrName>
                                        </p:attrNameLst>
                                      </p:cBhvr>
                                      <p:tavLst>
                                        <p:tav tm="0">
                                          <p:val>
                                            <p:strVal val="#ppt_x"/>
                                          </p:val>
                                        </p:tav>
                                        <p:tav tm="100000">
                                          <p:val>
                                            <p:strVal val="#ppt_x"/>
                                          </p:val>
                                        </p:tav>
                                      </p:tavLst>
                                    </p:anim>
                                    <p:anim calcmode="lin" valueType="num">
                                      <p:cBhvr>
                                        <p:cTn id="27"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228"/>
                                        </p:tgtEl>
                                        <p:attrNameLst>
                                          <p:attrName>style.visibility</p:attrName>
                                        </p:attrNameLst>
                                      </p:cBhvr>
                                      <p:to>
                                        <p:strVal val="visible"/>
                                      </p:to>
                                    </p:set>
                                    <p:animEffect transition="in" filter="barn(inVertical)">
                                      <p:cBhvr>
                                        <p:cTn id="32" dur="500"/>
                                        <p:tgtEl>
                                          <p:spTgt spid="92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226"/>
                                        </p:tgtEl>
                                        <p:attrNameLst>
                                          <p:attrName>style.visibility</p:attrName>
                                        </p:attrNameLst>
                                      </p:cBhvr>
                                      <p:to>
                                        <p:strVal val="visible"/>
                                      </p:to>
                                    </p:set>
                                    <p:animEffect transition="in" filter="wipe(down)">
                                      <p:cBhvr>
                                        <p:cTn id="37"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52708"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bn-BD" sz="2400" dirty="0" smtClean="0">
                <a:solidFill>
                  <a:srgbClr val="003300"/>
                </a:solidFill>
                <a:latin typeface="NikoshBAN" pitchFamily="2" charset="0"/>
                <a:cs typeface="NikoshBAN" pitchFamily="2" charset="0"/>
              </a:rPr>
              <a:t>একটি মঞ্জরির সম্পূর্ণ অংশ যখন একটি ফলে পরিণত হয়, তখন তাকে যৌগিক ফল বলে। যেমন—আনারস, ডেউয়া , কাঁঠাল </a:t>
            </a:r>
          </a:p>
        </p:txBody>
      </p:sp>
      <p:sp>
        <p:nvSpPr>
          <p:cNvPr id="3" name="Rectangle 2"/>
          <p:cNvSpPr/>
          <p:nvPr/>
        </p:nvSpPr>
        <p:spPr>
          <a:xfrm>
            <a:off x="2514600" y="0"/>
            <a:ext cx="4114800" cy="685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bn-BD" sz="3600" b="1" dirty="0">
                <a:solidFill>
                  <a:srgbClr val="FF0066"/>
                </a:solidFill>
                <a:latin typeface="NikoshBAN" pitchFamily="2" charset="0"/>
                <a:cs typeface="NikoshBAN" pitchFamily="2" charset="0"/>
              </a:rPr>
              <a:t>যৌগিক ফল</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74" y="1821597"/>
            <a:ext cx="5582126" cy="266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74" y="4492280"/>
            <a:ext cx="5698468" cy="2209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119" y="1805268"/>
            <a:ext cx="2610667" cy="2057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636" y="4111280"/>
            <a:ext cx="2724150" cy="25908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69" y="1193760"/>
            <a:ext cx="9074331" cy="267765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800" dirty="0" err="1" smtClean="0">
                <a:solidFill>
                  <a:schemeClr val="bg1"/>
                </a:solidFill>
                <a:latin typeface="SutonnyMJ" pitchFamily="2" charset="0"/>
              </a:rPr>
              <a:t>civMvq‡bi</a:t>
            </a:r>
            <a:r>
              <a:rPr lang="en-US" sz="2800" dirty="0" smtClean="0">
                <a:solidFill>
                  <a:schemeClr val="bg1"/>
                </a:solidFill>
                <a:latin typeface="SutonnyMJ" pitchFamily="2" charset="0"/>
              </a:rPr>
              <a:t> ci </a:t>
            </a:r>
            <a:r>
              <a:rPr lang="en-US" sz="2800" dirty="0" err="1" smtClean="0">
                <a:solidFill>
                  <a:schemeClr val="bg1"/>
                </a:solidFill>
                <a:latin typeface="SutonnyMJ" pitchFamily="2" charset="0"/>
              </a:rPr>
              <a:t>ïµvYy</a:t>
            </a:r>
            <a:r>
              <a:rPr lang="en-US" sz="2800" dirty="0" smtClean="0">
                <a:solidFill>
                  <a:schemeClr val="bg1"/>
                </a:solidFill>
                <a:latin typeface="SutonnyMJ" pitchFamily="2" charset="0"/>
              </a:rPr>
              <a:t> I </a:t>
            </a:r>
            <a:r>
              <a:rPr lang="en-US" sz="2800" dirty="0" err="1" smtClean="0">
                <a:solidFill>
                  <a:schemeClr val="bg1"/>
                </a:solidFill>
                <a:latin typeface="SutonnyMJ" pitchFamily="2" charset="0"/>
              </a:rPr>
              <a:t>wW</a:t>
            </a:r>
            <a:r>
              <a:rPr lang="en-US" sz="2800" dirty="0" smtClean="0">
                <a:solidFill>
                  <a:schemeClr val="bg1"/>
                </a:solidFill>
                <a:latin typeface="SutonnyMJ" pitchFamily="2" charset="0"/>
              </a:rPr>
              <a:t>¤^</a:t>
            </a:r>
            <a:r>
              <a:rPr lang="en-US" sz="2800" dirty="0" err="1" smtClean="0">
                <a:solidFill>
                  <a:schemeClr val="bg1"/>
                </a:solidFill>
                <a:latin typeface="SutonnyMJ" pitchFamily="2" charset="0"/>
              </a:rPr>
              <a:t>vYyi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wgj‡bi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d‡j</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ex‡Ri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DrcwË</a:t>
            </a:r>
            <a:r>
              <a:rPr lang="en-US" sz="2800" dirty="0" smtClean="0">
                <a:solidFill>
                  <a:schemeClr val="bg1"/>
                </a:solidFill>
                <a:latin typeface="SutonnyMJ" pitchFamily="2" charset="0"/>
              </a:rPr>
              <a:t> N‡U| </a:t>
            </a:r>
            <a:r>
              <a:rPr lang="en-US" sz="2800" dirty="0" err="1" smtClean="0">
                <a:solidFill>
                  <a:schemeClr val="bg1"/>
                </a:solidFill>
                <a:latin typeface="SutonnyMJ" pitchFamily="2" charset="0"/>
              </a:rPr>
              <a:t>cwiewZ©Z</a:t>
            </a:r>
            <a:r>
              <a:rPr lang="en-US" sz="2800" dirty="0" smtClean="0">
                <a:solidFill>
                  <a:schemeClr val="bg1"/>
                </a:solidFill>
                <a:latin typeface="SutonnyMJ" pitchFamily="2" charset="0"/>
              </a:rPr>
              <a:t> I </a:t>
            </a:r>
            <a:r>
              <a:rPr lang="en-US" sz="2800" dirty="0" err="1" smtClean="0">
                <a:solidFill>
                  <a:schemeClr val="bg1"/>
                </a:solidFill>
                <a:latin typeface="SutonnyMJ" pitchFamily="2" charset="0"/>
              </a:rPr>
              <a:t>cwicyó</a:t>
            </a:r>
            <a:r>
              <a:rPr lang="en-US" sz="2800" dirty="0" smtClean="0">
                <a:solidFill>
                  <a:schemeClr val="bg1"/>
                </a:solidFill>
                <a:latin typeface="SutonnyMJ" pitchFamily="2" charset="0"/>
              </a:rPr>
              <a:t> wbwl³ </a:t>
            </a:r>
            <a:r>
              <a:rPr lang="en-US" sz="2800" dirty="0" err="1" smtClean="0">
                <a:solidFill>
                  <a:schemeClr val="bg1"/>
                </a:solidFill>
                <a:latin typeface="SutonnyMJ" pitchFamily="2" charset="0"/>
              </a:rPr>
              <a:t>wW</a:t>
            </a:r>
            <a:r>
              <a:rPr lang="en-US" sz="2800" dirty="0" smtClean="0">
                <a:solidFill>
                  <a:schemeClr val="bg1"/>
                </a:solidFill>
                <a:latin typeface="SutonnyMJ" pitchFamily="2" charset="0"/>
              </a:rPr>
              <a:t>¤^KB </a:t>
            </a:r>
            <a:r>
              <a:rPr lang="en-US" sz="2800" dirty="0" err="1" smtClean="0">
                <a:solidFill>
                  <a:schemeClr val="bg1"/>
                </a:solidFill>
                <a:latin typeface="SutonnyMJ" pitchFamily="2" charset="0"/>
              </a:rPr>
              <a:t>exR</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cÖwZwU</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ex‡Ri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Af¨šÍ‡i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åƒY</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myß</a:t>
            </a:r>
            <a:r>
              <a:rPr lang="en-US" sz="2800" dirty="0" smtClean="0">
                <a:solidFill>
                  <a:schemeClr val="bg1"/>
                </a:solidFill>
                <a:latin typeface="SutonnyMJ" pitchFamily="2" charset="0"/>
              </a:rPr>
              <a:t> Ae¯’</a:t>
            </a:r>
            <a:r>
              <a:rPr lang="en-US" sz="2800" dirty="0" err="1" smtClean="0">
                <a:solidFill>
                  <a:schemeClr val="bg1"/>
                </a:solidFill>
                <a:latin typeface="SutonnyMJ" pitchFamily="2" charset="0"/>
              </a:rPr>
              <a:t>vq</a:t>
            </a:r>
            <a:r>
              <a:rPr lang="en-US" sz="2800" dirty="0" smtClean="0">
                <a:solidFill>
                  <a:schemeClr val="bg1"/>
                </a:solidFill>
                <a:latin typeface="SutonnyMJ" pitchFamily="2" charset="0"/>
              </a:rPr>
              <a:t> _</a:t>
            </a:r>
            <a:r>
              <a:rPr lang="en-US" sz="2800" dirty="0" err="1" smtClean="0">
                <a:solidFill>
                  <a:schemeClr val="bg1"/>
                </a:solidFill>
                <a:latin typeface="SutonnyMJ" pitchFamily="2" charset="0"/>
              </a:rPr>
              <a:t>v‡K</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ex‡Ri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AvKvi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cÖKvi</a:t>
            </a:r>
            <a:r>
              <a:rPr lang="en-US" sz="2800" dirty="0" smtClean="0">
                <a:solidFill>
                  <a:schemeClr val="bg1"/>
                </a:solidFill>
                <a:latin typeface="SutonnyMJ" pitchFamily="2" charset="0"/>
              </a:rPr>
              <a:t> I </a:t>
            </a:r>
            <a:r>
              <a:rPr lang="en-US" sz="2800" dirty="0" err="1" smtClean="0">
                <a:solidFill>
                  <a:schemeClr val="bg1"/>
                </a:solidFill>
                <a:latin typeface="SutonnyMJ" pitchFamily="2" charset="0"/>
              </a:rPr>
              <a:t>eY</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wfbœ</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n‡q</a:t>
            </a:r>
            <a:r>
              <a:rPr lang="en-US" sz="2800" dirty="0" smtClean="0">
                <a:solidFill>
                  <a:schemeClr val="bg1"/>
                </a:solidFill>
                <a:latin typeface="SutonnyMJ" pitchFamily="2" charset="0"/>
              </a:rPr>
              <a:t> _</a:t>
            </a:r>
            <a:r>
              <a:rPr lang="en-US" sz="2800" dirty="0" err="1" smtClean="0">
                <a:solidFill>
                  <a:schemeClr val="bg1"/>
                </a:solidFill>
                <a:latin typeface="SutonnyMJ" pitchFamily="2" charset="0"/>
              </a:rPr>
              <a:t>v‡K</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ex‡Ri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A‡c¶vK</a:t>
            </a:r>
            <a:r>
              <a:rPr lang="en-US" sz="2800" dirty="0" smtClean="0">
                <a:solidFill>
                  <a:schemeClr val="bg1"/>
                </a:solidFill>
                <a:latin typeface="SutonnyMJ" pitchFamily="2" charset="0"/>
              </a:rPr>
              <a:t>…Z k³ </a:t>
            </a:r>
            <a:r>
              <a:rPr lang="en-US" sz="2800" dirty="0" err="1" smtClean="0">
                <a:solidFill>
                  <a:schemeClr val="bg1"/>
                </a:solidFill>
                <a:latin typeface="SutonnyMJ" pitchFamily="2" charset="0"/>
              </a:rPr>
              <a:t>exRveiY</a:t>
            </a:r>
            <a:r>
              <a:rPr lang="en-US" sz="2800" dirty="0" smtClean="0">
                <a:solidFill>
                  <a:schemeClr val="bg1"/>
                </a:solidFill>
                <a:latin typeface="SutonnyMJ" pitchFamily="2" charset="0"/>
              </a:rPr>
              <a:t> _</a:t>
            </a:r>
            <a:r>
              <a:rPr lang="en-US" sz="2800" dirty="0" err="1" smtClean="0">
                <a:solidFill>
                  <a:schemeClr val="bg1"/>
                </a:solidFill>
                <a:latin typeface="SutonnyMJ" pitchFamily="2" charset="0"/>
              </a:rPr>
              <a:t>v‡K</a:t>
            </a:r>
            <a:r>
              <a:rPr lang="en-US" sz="2800" dirty="0" smtClean="0">
                <a:solidFill>
                  <a:schemeClr val="bg1"/>
                </a:solidFill>
                <a:latin typeface="SutonnyMJ" pitchFamily="2" charset="0"/>
              </a:rPr>
              <a:t> I </a:t>
            </a:r>
            <a:r>
              <a:rPr lang="en-US" sz="2800" dirty="0" err="1" smtClean="0">
                <a:solidFill>
                  <a:schemeClr val="bg1"/>
                </a:solidFill>
                <a:latin typeface="SutonnyMJ" pitchFamily="2" charset="0"/>
              </a:rPr>
              <a:t>PjwZ</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fvlvq</a:t>
            </a:r>
            <a:r>
              <a:rPr lang="en-US" sz="2800" dirty="0" smtClean="0">
                <a:solidFill>
                  <a:schemeClr val="bg1"/>
                </a:solidFill>
                <a:latin typeface="SutonnyMJ" pitchFamily="2" charset="0"/>
              </a:rPr>
              <a:t> G‡K </a:t>
            </a:r>
            <a:r>
              <a:rPr lang="en-US" sz="2800" dirty="0" err="1" smtClean="0">
                <a:solidFill>
                  <a:schemeClr val="bg1"/>
                </a:solidFill>
                <a:latin typeface="SutonnyMJ" pitchFamily="2" charset="0"/>
              </a:rPr>
              <a:t>ex‡Ri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Lvmv</a:t>
            </a:r>
            <a:r>
              <a:rPr lang="en-US" sz="2800" dirty="0" smtClean="0">
                <a:solidFill>
                  <a:schemeClr val="bg1"/>
                </a:solidFill>
                <a:latin typeface="SutonnyMJ" pitchFamily="2" charset="0"/>
              </a:rPr>
              <a:t> </a:t>
            </a:r>
            <a:r>
              <a:rPr lang="bn-BD" sz="2800" dirty="0" smtClean="0">
                <a:solidFill>
                  <a:schemeClr val="bg1"/>
                </a:solidFill>
                <a:latin typeface="SutonnyMJ" pitchFamily="2" charset="0"/>
              </a:rPr>
              <a:t> </a:t>
            </a:r>
            <a:r>
              <a:rPr lang="en-US" sz="2800" dirty="0" err="1" smtClean="0">
                <a:solidFill>
                  <a:schemeClr val="bg1"/>
                </a:solidFill>
                <a:latin typeface="SutonnyMJ" pitchFamily="2" charset="0"/>
              </a:rPr>
              <a:t>ejv</a:t>
            </a:r>
            <a:r>
              <a:rPr lang="en-US" sz="2800" dirty="0" smtClean="0">
                <a:solidFill>
                  <a:schemeClr val="bg1"/>
                </a:solidFill>
                <a:latin typeface="SutonnyMJ" pitchFamily="2" charset="0"/>
              </a:rPr>
              <a:t> nq| </a:t>
            </a:r>
            <a:r>
              <a:rPr lang="en-US" sz="2800" dirty="0" err="1" smtClean="0">
                <a:solidFill>
                  <a:schemeClr val="bg1"/>
                </a:solidFill>
                <a:latin typeface="SutonnyMJ" pitchFamily="2" charset="0"/>
              </a:rPr>
              <a:t>exRvei‡Yi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ywU</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Íi</a:t>
            </a:r>
            <a:r>
              <a:rPr lang="en-US" sz="2800" dirty="0" smtClean="0">
                <a:solidFill>
                  <a:schemeClr val="bg1"/>
                </a:solidFill>
                <a:latin typeface="SutonnyMJ" pitchFamily="2" charset="0"/>
              </a:rPr>
              <a:t> _</a:t>
            </a:r>
            <a:r>
              <a:rPr lang="en-US" sz="2800" dirty="0" err="1" smtClean="0">
                <a:solidFill>
                  <a:schemeClr val="bg1"/>
                </a:solidFill>
                <a:latin typeface="SutonnyMJ" pitchFamily="2" charset="0"/>
              </a:rPr>
              <a:t>v‡K</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evwn‡ii</a:t>
            </a:r>
            <a:r>
              <a:rPr lang="en-US" sz="2800" dirty="0" smtClean="0">
                <a:solidFill>
                  <a:schemeClr val="bg1"/>
                </a:solidFill>
                <a:latin typeface="SutonnyMJ" pitchFamily="2" charset="0"/>
              </a:rPr>
              <a:t> k³ ¯</a:t>
            </a:r>
            <a:r>
              <a:rPr lang="en-US" sz="2800" dirty="0" err="1" smtClean="0">
                <a:solidFill>
                  <a:schemeClr val="bg1"/>
                </a:solidFill>
                <a:latin typeface="SutonnyMJ" pitchFamily="2" charset="0"/>
              </a:rPr>
              <a:t>Íi‡K</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exR</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ewntZ¡K</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Ges</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wfZ‡ii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cvZjv</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ÍiwU‡K</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exR</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AšÍtZ¡K</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e‡j</a:t>
            </a:r>
            <a:r>
              <a:rPr lang="en-US" sz="2800" dirty="0" smtClean="0">
                <a:solidFill>
                  <a:schemeClr val="bg1"/>
                </a:solidFill>
                <a:latin typeface="SutonnyMJ" pitchFamily="2" charset="0"/>
              </a:rPr>
              <a:t>|</a:t>
            </a:r>
          </a:p>
        </p:txBody>
      </p:sp>
      <p:pic>
        <p:nvPicPr>
          <p:cNvPr id="1026" name="Picture 2" descr="C:\Users\Akter\Downloads\19.JPG"/>
          <p:cNvPicPr>
            <a:picLocks noChangeAspect="1" noChangeArrowheads="1"/>
          </p:cNvPicPr>
          <p:nvPr/>
        </p:nvPicPr>
        <p:blipFill>
          <a:blip r:embed="rId2"/>
          <a:srcRect/>
          <a:stretch>
            <a:fillRect/>
          </a:stretch>
        </p:blipFill>
        <p:spPr bwMode="auto">
          <a:xfrm>
            <a:off x="34834" y="4114800"/>
            <a:ext cx="9144000" cy="2895600"/>
          </a:xfrm>
          <a:prstGeom prst="rect">
            <a:avLst/>
          </a:prstGeom>
          <a:noFill/>
        </p:spPr>
      </p:pic>
      <p:sp>
        <p:nvSpPr>
          <p:cNvPr id="2" name="Down Arrow 1"/>
          <p:cNvSpPr/>
          <p:nvPr/>
        </p:nvSpPr>
        <p:spPr>
          <a:xfrm>
            <a:off x="2971800" y="161161"/>
            <a:ext cx="3581400" cy="914400"/>
          </a:xfrm>
          <a:prstGeom prst="downArrow">
            <a:avLst>
              <a:gd name="adj1" fmla="val 50000"/>
              <a:gd name="adj2" fmla="val 44857"/>
            </a:avLst>
          </a:prstGeom>
          <a:solidFill>
            <a:schemeClr val="accent3">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err="1" smtClean="0"/>
              <a:t>বীজ</a:t>
            </a:r>
            <a:r>
              <a:rPr lang="en-US" sz="2400" dirty="0" smtClean="0"/>
              <a:t>(Seed)</a:t>
            </a:r>
            <a:endParaRPr 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35145"/>
            <a:ext cx="8686800" cy="923330"/>
          </a:xfrm>
          <a:prstGeom prst="rect">
            <a:avLst/>
          </a:prstGeom>
          <a:blipFill>
            <a:blip r:embed="rId2"/>
            <a:tile tx="0" ty="0" sx="100000" sy="100000" flip="none" algn="tl"/>
          </a:blipFill>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3600" dirty="0" err="1" smtClean="0">
                <a:solidFill>
                  <a:schemeClr val="tx1"/>
                </a:solidFill>
                <a:latin typeface="SutonnyMJ" pitchFamily="2" charset="0"/>
              </a:rPr>
              <a:t>ex‡Ri</a:t>
            </a:r>
            <a:r>
              <a:rPr lang="en-US" sz="3600" dirty="0" smtClean="0">
                <a:solidFill>
                  <a:schemeClr val="tx1"/>
                </a:solidFill>
                <a:latin typeface="SutonnyMJ" pitchFamily="2" charset="0"/>
              </a:rPr>
              <a:t> A¼z‡iv`Mg (</a:t>
            </a:r>
            <a:r>
              <a:rPr lang="en-US" sz="3600" dirty="0" smtClean="0">
                <a:solidFill>
                  <a:schemeClr val="tx1"/>
                </a:solidFill>
                <a:latin typeface="Times New Roman" pitchFamily="18" charset="0"/>
                <a:cs typeface="Times New Roman" pitchFamily="18" charset="0"/>
              </a:rPr>
              <a:t>Germination of seed</a:t>
            </a:r>
            <a:r>
              <a:rPr lang="en-US" sz="3600" dirty="0" smtClean="0">
                <a:solidFill>
                  <a:schemeClr val="tx1"/>
                </a:solidFill>
                <a:latin typeface="SutonnyMJ" pitchFamily="2" charset="0"/>
              </a:rPr>
              <a:t>) </a:t>
            </a:r>
            <a:endParaRPr lang="bn-BD" sz="3600" dirty="0" smtClean="0">
              <a:solidFill>
                <a:schemeClr val="tx1"/>
              </a:solidFill>
              <a:latin typeface="SutonnyMJ" pitchFamily="2" charset="0"/>
            </a:endParaRPr>
          </a:p>
          <a:p>
            <a:pPr algn="ctr"/>
            <a:endParaRPr lang="bn-BD" sz="900" dirty="0" smtClean="0">
              <a:solidFill>
                <a:srgbClr val="FF0066"/>
              </a:solidFill>
              <a:latin typeface="SutonnyMJ" pitchFamily="2" charset="0"/>
            </a:endParaRPr>
          </a:p>
          <a:p>
            <a:pPr algn="ctr"/>
            <a:endParaRPr lang="bn-BD" sz="900" dirty="0" smtClean="0">
              <a:solidFill>
                <a:srgbClr val="FF0066"/>
              </a:solidFill>
              <a:latin typeface="SutonnyMJ"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950" y="1212793"/>
            <a:ext cx="3868711" cy="27493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35" y="3890470"/>
            <a:ext cx="4288436" cy="29105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1192321"/>
            <a:ext cx="4267200" cy="2431755"/>
          </a:xfrm>
          <a:prstGeom prst="rect">
            <a:avLst/>
          </a:prstGeom>
        </p:spPr>
      </p:pic>
      <p:sp>
        <p:nvSpPr>
          <p:cNvPr id="8" name="Flowchart: Alternate Process 7"/>
          <p:cNvSpPr/>
          <p:nvPr/>
        </p:nvSpPr>
        <p:spPr>
          <a:xfrm>
            <a:off x="4648200" y="4186341"/>
            <a:ext cx="4038599" cy="2592948"/>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2400" dirty="0" smtClean="0">
                <a:latin typeface="NikoshBAN"/>
              </a:rPr>
              <a:t>বীজ থেকে শিশু উদ্ভিদ জন্মানোর</a:t>
            </a:r>
          </a:p>
          <a:p>
            <a:pPr algn="ctr"/>
            <a:r>
              <a:rPr lang="bn-BD" sz="2400" dirty="0" smtClean="0">
                <a:latin typeface="NikoshBAN"/>
              </a:rPr>
              <a:t>প্রক্রিয়াকে অংকুর</a:t>
            </a:r>
          </a:p>
          <a:p>
            <a:pPr algn="ctr"/>
            <a:r>
              <a:rPr lang="bn-BD" sz="2400" dirty="0" smtClean="0">
                <a:latin typeface="NikoshBAN"/>
              </a:rPr>
              <a:t>রোদ্গম বলে।</a:t>
            </a:r>
          </a:p>
          <a:p>
            <a:pPr algn="ctr"/>
            <a:endParaRPr lang="en-US" sz="2400" dirty="0">
              <a:latin typeface="NikoshBAN"/>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8" name="AutoShape 12"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0" name="AutoShape 14"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Bevel 8"/>
          <p:cNvSpPr/>
          <p:nvPr/>
        </p:nvSpPr>
        <p:spPr>
          <a:xfrm>
            <a:off x="433161" y="503239"/>
            <a:ext cx="7936865" cy="5867400"/>
          </a:xfrm>
          <a:prstGeom prst="bevel">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sz="5400" dirty="0" smtClean="0">
              <a:solidFill>
                <a:srgbClr val="002060"/>
              </a:solidFill>
              <a:latin typeface="NikoshBAN"/>
            </a:endParaRPr>
          </a:p>
          <a:p>
            <a:endParaRPr lang="en-US" sz="5400" dirty="0">
              <a:solidFill>
                <a:srgbClr val="002060"/>
              </a:solidFill>
              <a:latin typeface="NikoshBAN"/>
            </a:endParaRPr>
          </a:p>
          <a:p>
            <a:endParaRPr lang="en-US" sz="5400" dirty="0" smtClean="0">
              <a:solidFill>
                <a:srgbClr val="002060"/>
              </a:solidFill>
              <a:latin typeface="NikoshBAN"/>
            </a:endParaRPr>
          </a:p>
          <a:p>
            <a:endParaRPr lang="en-US" sz="5400" dirty="0">
              <a:solidFill>
                <a:srgbClr val="002060"/>
              </a:solidFill>
              <a:latin typeface="NikoshBAN"/>
            </a:endParaRPr>
          </a:p>
          <a:p>
            <a:r>
              <a:rPr lang="bn-BD" sz="4800" b="1" dirty="0" smtClean="0">
                <a:solidFill>
                  <a:srgbClr val="C00000"/>
                </a:solidFill>
                <a:latin typeface="NikoshBAN"/>
              </a:rPr>
              <a:t>রতন </a:t>
            </a:r>
            <a:r>
              <a:rPr lang="bn-BD" sz="4800" b="1" dirty="0">
                <a:solidFill>
                  <a:srgbClr val="C00000"/>
                </a:solidFill>
                <a:latin typeface="NikoshBAN"/>
              </a:rPr>
              <a:t>কুমার দেউরী</a:t>
            </a:r>
            <a:endParaRPr lang="en-US" sz="4800" b="1" dirty="0">
              <a:solidFill>
                <a:srgbClr val="C00000"/>
              </a:solidFill>
              <a:latin typeface="NikoshBAN"/>
            </a:endParaRPr>
          </a:p>
          <a:p>
            <a:pPr algn="just"/>
            <a:r>
              <a:rPr lang="bn-BD" b="1" i="1" dirty="0">
                <a:solidFill>
                  <a:srgbClr val="C00000"/>
                </a:solidFill>
                <a:latin typeface="NikoshBAN"/>
              </a:rPr>
              <a:t>বিএসসি,বিএড(১ম শ্রেনি),এমএসসি(রসায়ন)</a:t>
            </a:r>
          </a:p>
          <a:p>
            <a:pPr algn="just"/>
            <a:r>
              <a:rPr lang="bn-BD" b="1" i="1" dirty="0">
                <a:solidFill>
                  <a:srgbClr val="C00000"/>
                </a:solidFill>
                <a:latin typeface="NikoshBAN"/>
              </a:rPr>
              <a:t>সহকারি শিক্ষক(গণিত ও সাধারন বিজ্ঞান)</a:t>
            </a:r>
          </a:p>
          <a:p>
            <a:pPr algn="just"/>
            <a:r>
              <a:rPr lang="bn-BD" b="1" i="1" dirty="0">
                <a:solidFill>
                  <a:srgbClr val="C00000"/>
                </a:solidFill>
                <a:latin typeface="NikoshBAN"/>
              </a:rPr>
              <a:t>কালেঙ্গা আম্বিয়া খাতুন মাধ্যমিক বালিকা বিদ্যালয়</a:t>
            </a:r>
          </a:p>
          <a:p>
            <a:pPr algn="just"/>
            <a:r>
              <a:rPr lang="bn-BD" b="1" i="1" dirty="0">
                <a:solidFill>
                  <a:srgbClr val="C00000"/>
                </a:solidFill>
                <a:latin typeface="NikoshBAN"/>
              </a:rPr>
              <a:t>দাড়িয়াল,বাকেরগঞ্জ,বরিশাল।</a:t>
            </a:r>
          </a:p>
          <a:p>
            <a:pPr algn="just"/>
            <a:r>
              <a:rPr lang="bn-BD" b="1" i="1" dirty="0" smtClean="0">
                <a:solidFill>
                  <a:srgbClr val="C00000"/>
                </a:solidFill>
                <a:latin typeface="NikoshBAN"/>
              </a:rPr>
              <a:t>মোবাইলঃ01917-983967</a:t>
            </a:r>
          </a:p>
          <a:p>
            <a:pPr algn="just"/>
            <a:r>
              <a:rPr lang="bn-BD" b="1" i="1" dirty="0" smtClean="0">
                <a:solidFill>
                  <a:srgbClr val="C00000"/>
                </a:solidFill>
                <a:latin typeface="NikoshBAN"/>
              </a:rPr>
              <a:t>Email:ratankumer1989@gmail.com</a:t>
            </a:r>
            <a:endParaRPr lang="en-US" b="1" i="1" dirty="0">
              <a:solidFill>
                <a:srgbClr val="C00000"/>
              </a:solidFill>
              <a:latin typeface="NikoshBAN"/>
            </a:endParaRPr>
          </a:p>
        </p:txBody>
      </p:sp>
      <p:sp>
        <p:nvSpPr>
          <p:cNvPr id="2" name="Flowchart: Process 1"/>
          <p:cNvSpPr/>
          <p:nvPr/>
        </p:nvSpPr>
        <p:spPr>
          <a:xfrm>
            <a:off x="4116056" y="838200"/>
            <a:ext cx="838201" cy="2384901"/>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bn-BD" sz="3200" dirty="0" smtClean="0">
                <a:latin typeface="NikoshBAN"/>
              </a:rPr>
              <a:t>পরিচিতি</a:t>
            </a:r>
            <a:endParaRPr lang="en-US" sz="3200" dirty="0">
              <a:latin typeface="NikoshBAN"/>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725" y="838201"/>
            <a:ext cx="2973387" cy="25987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201" y="805544"/>
            <a:ext cx="3272117" cy="25987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152400" y="152400"/>
            <a:ext cx="8991600" cy="1447800"/>
          </a:xfrm>
          <a:prstGeom prst="flowChartTerminator">
            <a:avLst/>
          </a:prstGeom>
          <a:blipFill>
            <a:blip r:embed="rId3"/>
            <a:tile tx="0" ty="0" sx="100000" sy="100000" flip="none" algn="tl"/>
          </a:blip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dirty="0">
                <a:solidFill>
                  <a:schemeClr val="tx1"/>
                </a:solidFill>
                <a:latin typeface="SutonnyMJ" pitchFamily="2" charset="0"/>
              </a:rPr>
              <a:t>A¼z‡iv`M‡gi </a:t>
            </a:r>
            <a:r>
              <a:rPr lang="en-US" sz="4000" dirty="0" err="1">
                <a:solidFill>
                  <a:schemeClr val="tx1"/>
                </a:solidFill>
                <a:latin typeface="SutonnyMJ" pitchFamily="2" charset="0"/>
              </a:rPr>
              <a:t>cÖKvi‡f</a:t>
            </a:r>
            <a:r>
              <a:rPr lang="en-US" sz="4000" dirty="0">
                <a:solidFill>
                  <a:schemeClr val="tx1"/>
                </a:solidFill>
                <a:latin typeface="SutonnyMJ" pitchFamily="2" charset="0"/>
              </a:rPr>
              <a:t>` (</a:t>
            </a:r>
            <a:r>
              <a:rPr lang="en-US" sz="4000" dirty="0">
                <a:solidFill>
                  <a:schemeClr val="tx1"/>
                </a:solidFill>
                <a:latin typeface="Times New Roman" pitchFamily="18" charset="0"/>
                <a:cs typeface="Times New Roman" pitchFamily="18" charset="0"/>
              </a:rPr>
              <a:t>Kinds of Germination</a:t>
            </a:r>
            <a:r>
              <a:rPr lang="en-US" dirty="0">
                <a:solidFill>
                  <a:schemeClr val="tx1"/>
                </a:solidFill>
                <a:latin typeface="SutonnyMJ" pitchFamily="2" charset="0"/>
              </a:rPr>
              <a:t>)</a:t>
            </a:r>
            <a:endParaRPr lang="bn-BD" dirty="0">
              <a:solidFill>
                <a:schemeClr val="tx1"/>
              </a:solidFill>
              <a:latin typeface="SutonnyMJ" pitchFamily="2" charset="0"/>
            </a:endParaRPr>
          </a:p>
        </p:txBody>
      </p:sp>
      <p:sp>
        <p:nvSpPr>
          <p:cNvPr id="2" name="Flowchart: Internal Storage 1"/>
          <p:cNvSpPr/>
          <p:nvPr/>
        </p:nvSpPr>
        <p:spPr>
          <a:xfrm>
            <a:off x="157843" y="2438400"/>
            <a:ext cx="8986157" cy="3886200"/>
          </a:xfrm>
          <a:prstGeom prst="flowChartInternalStorag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4800" dirty="0">
                <a:solidFill>
                  <a:schemeClr val="bg1"/>
                </a:solidFill>
                <a:latin typeface="RinkiyMJ" pitchFamily="2" charset="0"/>
              </a:rPr>
              <a:t>A¼z‡iv`Mg </a:t>
            </a:r>
            <a:r>
              <a:rPr lang="en-US" sz="4800" dirty="0" err="1">
                <a:solidFill>
                  <a:schemeClr val="bg1"/>
                </a:solidFill>
                <a:latin typeface="RinkiyMJ" pitchFamily="2" charset="0"/>
              </a:rPr>
              <a:t>cÖKvi</a:t>
            </a:r>
            <a:r>
              <a:rPr lang="en-US" sz="4800" dirty="0" smtClean="0">
                <a:solidFill>
                  <a:schemeClr val="bg1"/>
                </a:solidFill>
                <a:latin typeface="RinkiyMJ" pitchFamily="2" charset="0"/>
              </a:rPr>
              <a:t>|</a:t>
            </a:r>
            <a:endParaRPr lang="bn-BD" sz="4800" dirty="0" smtClean="0">
              <a:solidFill>
                <a:schemeClr val="bg1"/>
              </a:solidFill>
              <a:latin typeface="RinkiyMJ" pitchFamily="2" charset="0"/>
            </a:endParaRPr>
          </a:p>
          <a:p>
            <a:r>
              <a:rPr lang="en-US" sz="4800" dirty="0" smtClean="0">
                <a:solidFill>
                  <a:schemeClr val="bg1"/>
                </a:solidFill>
                <a:latin typeface="RinkiyMJ" pitchFamily="2" charset="0"/>
              </a:rPr>
              <a:t> </a:t>
            </a:r>
            <a:r>
              <a:rPr lang="en-US" sz="4800" dirty="0" err="1" smtClean="0">
                <a:solidFill>
                  <a:schemeClr val="bg1"/>
                </a:solidFill>
                <a:latin typeface="RinkiyMJ" pitchFamily="2" charset="0"/>
              </a:rPr>
              <a:t>h_v</a:t>
            </a:r>
            <a:r>
              <a:rPr lang="en-US" sz="4800" dirty="0" smtClean="0">
                <a:solidFill>
                  <a:schemeClr val="bg1"/>
                </a:solidFill>
                <a:latin typeface="RinkiyMJ" pitchFamily="2" charset="0"/>
              </a:rPr>
              <a:t>- </a:t>
            </a:r>
            <a:r>
              <a:rPr lang="en-US" sz="4800" dirty="0">
                <a:solidFill>
                  <a:schemeClr val="bg1"/>
                </a:solidFill>
                <a:latin typeface="RinkiyMJ" pitchFamily="2" charset="0"/>
              </a:rPr>
              <a:t>1. </a:t>
            </a:r>
            <a:r>
              <a:rPr lang="en-US" sz="4800" dirty="0" smtClean="0">
                <a:solidFill>
                  <a:schemeClr val="bg1"/>
                </a:solidFill>
                <a:latin typeface="RinkiyMJ" pitchFamily="2" charset="0"/>
              </a:rPr>
              <a:t>g„</a:t>
            </a:r>
            <a:r>
              <a:rPr lang="bn-BD" sz="3600" dirty="0" smtClean="0">
                <a:solidFill>
                  <a:schemeClr val="bg1"/>
                </a:solidFill>
                <a:latin typeface="RinkiyMJ" pitchFamily="2" charset="0"/>
              </a:rPr>
              <a:t>দ</a:t>
            </a:r>
            <a:r>
              <a:rPr lang="en-US" sz="4800" dirty="0" smtClean="0">
                <a:solidFill>
                  <a:schemeClr val="bg1"/>
                </a:solidFill>
                <a:latin typeface="RinkiyMJ" pitchFamily="2" charset="0"/>
              </a:rPr>
              <a:t>MZ </a:t>
            </a:r>
            <a:r>
              <a:rPr lang="en-US" sz="4800" dirty="0">
                <a:solidFill>
                  <a:schemeClr val="bg1"/>
                </a:solidFill>
                <a:latin typeface="RinkiyMJ" pitchFamily="2" charset="0"/>
              </a:rPr>
              <a:t>I </a:t>
            </a:r>
            <a:endParaRPr lang="bn-BD" sz="4800" dirty="0" smtClean="0">
              <a:solidFill>
                <a:schemeClr val="bg1"/>
              </a:solidFill>
              <a:latin typeface="RinkiyMJ" pitchFamily="2" charset="0"/>
            </a:endParaRPr>
          </a:p>
          <a:p>
            <a:r>
              <a:rPr lang="en-US" sz="4800" dirty="0" smtClean="0">
                <a:solidFill>
                  <a:schemeClr val="bg1"/>
                </a:solidFill>
                <a:latin typeface="RinkiyMJ" pitchFamily="2" charset="0"/>
              </a:rPr>
              <a:t>2</a:t>
            </a:r>
            <a:r>
              <a:rPr lang="en-US" sz="4800" dirty="0">
                <a:solidFill>
                  <a:schemeClr val="bg1"/>
                </a:solidFill>
                <a:latin typeface="RinkiyMJ" pitchFamily="2" charset="0"/>
              </a:rPr>
              <a:t>. </a:t>
            </a:r>
            <a:r>
              <a:rPr lang="en-US" sz="4800" dirty="0" smtClean="0">
                <a:solidFill>
                  <a:schemeClr val="bg1"/>
                </a:solidFill>
                <a:latin typeface="RinkiyMJ" pitchFamily="2" charset="0"/>
              </a:rPr>
              <a:t>g„</a:t>
            </a:r>
            <a:r>
              <a:rPr lang="bn-BD" sz="3600" dirty="0" smtClean="0">
                <a:solidFill>
                  <a:schemeClr val="bg1"/>
                </a:solidFill>
                <a:latin typeface="RinkiyMJ" pitchFamily="2" charset="0"/>
              </a:rPr>
              <a:t>দ</a:t>
            </a:r>
            <a:r>
              <a:rPr lang="en-US" sz="4800" dirty="0" smtClean="0">
                <a:solidFill>
                  <a:schemeClr val="bg1"/>
                </a:solidFill>
                <a:latin typeface="RinkiyMJ" pitchFamily="2" charset="0"/>
              </a:rPr>
              <a:t>‡</a:t>
            </a:r>
            <a:r>
              <a:rPr lang="en-US" sz="4800" dirty="0" err="1" smtClean="0">
                <a:solidFill>
                  <a:schemeClr val="bg1"/>
                </a:solidFill>
                <a:latin typeface="RinkiyMJ" pitchFamily="2" charset="0"/>
              </a:rPr>
              <a:t>f`x</a:t>
            </a:r>
            <a:endParaRPr lang="bn-BD" sz="4800" dirty="0">
              <a:solidFill>
                <a:schemeClr val="bg1"/>
              </a:solidFill>
              <a:latin typeface="Rinki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Akter\Downloads\2 - Copy.png"/>
          <p:cNvPicPr>
            <a:picLocks noChangeAspect="1" noChangeArrowheads="1"/>
          </p:cNvPicPr>
          <p:nvPr/>
        </p:nvPicPr>
        <p:blipFill>
          <a:blip r:embed="rId2"/>
          <a:srcRect/>
          <a:stretch>
            <a:fillRect/>
          </a:stretch>
        </p:blipFill>
        <p:spPr bwMode="auto">
          <a:xfrm>
            <a:off x="4724400" y="4038600"/>
            <a:ext cx="4419600" cy="2781300"/>
          </a:xfrm>
          <a:prstGeom prst="rect">
            <a:avLst/>
          </a:prstGeom>
          <a:noFill/>
        </p:spPr>
      </p:pic>
      <p:sp>
        <p:nvSpPr>
          <p:cNvPr id="5" name="Rectangle 4"/>
          <p:cNvSpPr/>
          <p:nvPr/>
        </p:nvSpPr>
        <p:spPr>
          <a:xfrm>
            <a:off x="152400" y="152400"/>
            <a:ext cx="8991600" cy="310854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endParaRPr lang="en-US" sz="2800" dirty="0" smtClean="0">
              <a:solidFill>
                <a:schemeClr val="tx1"/>
              </a:solidFill>
              <a:latin typeface="SutonnyMJ" pitchFamily="2" charset="0"/>
            </a:endParaRPr>
          </a:p>
          <a:p>
            <a:r>
              <a:rPr lang="en-US" sz="2800" dirty="0" smtClean="0">
                <a:solidFill>
                  <a:schemeClr val="tx1"/>
                </a:solidFill>
                <a:latin typeface="SutonnyMJ" pitchFamily="2" charset="0"/>
              </a:rPr>
              <a:t>g„</a:t>
            </a:r>
            <a:r>
              <a:rPr lang="bn-BD" sz="2800" dirty="0" smtClean="0">
                <a:solidFill>
                  <a:schemeClr val="tx1"/>
                </a:solidFill>
                <a:latin typeface="SutonnyMJ" pitchFamily="2" charset="0"/>
              </a:rPr>
              <a:t>দ</a:t>
            </a:r>
            <a:r>
              <a:rPr lang="en-US" sz="2800" dirty="0" err="1" smtClean="0">
                <a:solidFill>
                  <a:schemeClr val="tx1"/>
                </a:solidFill>
                <a:latin typeface="SutonnyMJ" pitchFamily="2" charset="0"/>
              </a:rPr>
              <a:t>M</a:t>
            </a:r>
            <a:r>
              <a:rPr lang="en-US" sz="2800" dirty="0" err="1" smtClean="0">
                <a:solidFill>
                  <a:schemeClr val="tx1"/>
                </a:solidFill>
                <a:latin typeface="NikoshBAN" pitchFamily="2" charset="0"/>
                <a:cs typeface="NikoshBAN" pitchFamily="2" charset="0"/>
              </a:rPr>
              <a:t>তঃ</a:t>
            </a:r>
            <a:r>
              <a:rPr lang="en-US" sz="2800" dirty="0" smtClean="0">
                <a:solidFill>
                  <a:schemeClr val="tx1"/>
                </a:solidFill>
                <a:latin typeface="NikoshBAN" pitchFamily="2" charset="0"/>
                <a:cs typeface="NikoshBAN" pitchFamily="2" charset="0"/>
              </a:rPr>
              <a:t> </a:t>
            </a:r>
            <a:r>
              <a:rPr lang="en-US" sz="2800" dirty="0" smtClean="0">
                <a:solidFill>
                  <a:srgbClr val="FF0000"/>
                </a:solidFill>
                <a:latin typeface="SutonnyMJ" pitchFamily="2" charset="0"/>
              </a:rPr>
              <a:t>G</a:t>
            </a:r>
            <a:r>
              <a:rPr lang="en-US" sz="2800" dirty="0" smtClean="0">
                <a:solidFill>
                  <a:schemeClr val="tx1"/>
                </a:solidFill>
                <a:latin typeface="SutonnyMJ" pitchFamily="2" charset="0"/>
              </a:rPr>
              <a:t> </a:t>
            </a:r>
            <a:r>
              <a:rPr lang="en-US" sz="2800" dirty="0" err="1" smtClean="0">
                <a:solidFill>
                  <a:srgbClr val="FF0066"/>
                </a:solidFill>
                <a:latin typeface="SutonnyMJ" pitchFamily="2" charset="0"/>
              </a:rPr>
              <a:t>cÖKvi</a:t>
            </a:r>
            <a:r>
              <a:rPr lang="en-US" sz="2800" dirty="0" smtClean="0">
                <a:solidFill>
                  <a:srgbClr val="FF0066"/>
                </a:solidFill>
                <a:latin typeface="SutonnyMJ" pitchFamily="2" charset="0"/>
              </a:rPr>
              <a:t> A¼z‡iv`M‡gi </a:t>
            </a:r>
            <a:r>
              <a:rPr lang="en-US" sz="2800" dirty="0" err="1" smtClean="0">
                <a:solidFill>
                  <a:srgbClr val="FF0066"/>
                </a:solidFill>
                <a:latin typeface="SutonnyMJ" pitchFamily="2" charset="0"/>
              </a:rPr>
              <a:t>mgq</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exRcÎ</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exRZ</a:t>
            </a:r>
            <a:r>
              <a:rPr lang="en-US" sz="2800" dirty="0" smtClean="0">
                <a:solidFill>
                  <a:srgbClr val="FF0066"/>
                </a:solidFill>
                <a:latin typeface="SutonnyMJ" pitchFamily="2" charset="0"/>
              </a:rPr>
              <a:t>¡‡Ki </a:t>
            </a:r>
            <a:r>
              <a:rPr lang="en-US" sz="2800" dirty="0" err="1" smtClean="0">
                <a:solidFill>
                  <a:srgbClr val="FF0066"/>
                </a:solidFill>
                <a:latin typeface="SutonnyMJ" pitchFamily="2" charset="0"/>
              </a:rPr>
              <a:t>g‡a¨B</a:t>
            </a:r>
            <a:r>
              <a:rPr lang="en-US" sz="2800" dirty="0" smtClean="0">
                <a:solidFill>
                  <a:srgbClr val="FF0066"/>
                </a:solidFill>
                <a:latin typeface="SutonnyMJ" pitchFamily="2" charset="0"/>
              </a:rPr>
              <a:t> _</a:t>
            </a:r>
            <a:r>
              <a:rPr lang="en-US" sz="2800" dirty="0" err="1" smtClean="0">
                <a:solidFill>
                  <a:srgbClr val="FF0066"/>
                </a:solidFill>
                <a:latin typeface="SutonnyMJ" pitchFamily="2" charset="0"/>
              </a:rPr>
              <a:t>v‡K</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Ges</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KLbI</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f‚wg</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ev</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gvwUi</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Dc‡i</a:t>
            </a:r>
            <a:r>
              <a:rPr lang="en-US" sz="2800" dirty="0" smtClean="0">
                <a:solidFill>
                  <a:srgbClr val="FF0066"/>
                </a:solidFill>
                <a:latin typeface="SutonnyMJ" pitchFamily="2" charset="0"/>
              </a:rPr>
              <a:t> D‡V </a:t>
            </a:r>
            <a:r>
              <a:rPr lang="en-US" sz="2800" dirty="0" err="1" smtClean="0">
                <a:solidFill>
                  <a:srgbClr val="FF0066"/>
                </a:solidFill>
                <a:latin typeface="SutonnyMJ" pitchFamily="2" charset="0"/>
              </a:rPr>
              <a:t>Av‡m</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bv</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eis</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gvwUi</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wb‡P</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A_ev</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gvwUi</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c„ô</a:t>
            </a:r>
            <a:r>
              <a:rPr lang="en-US" sz="2800" dirty="0" smtClean="0">
                <a:solidFill>
                  <a:srgbClr val="FF0066"/>
                </a:solidFill>
                <a:latin typeface="SutonnyMJ" pitchFamily="2" charset="0"/>
              </a:rPr>
              <a:t>‡`‡k †_‡K </a:t>
            </a:r>
            <a:r>
              <a:rPr lang="en-US" sz="2800" dirty="0" err="1" smtClean="0">
                <a:solidFill>
                  <a:srgbClr val="FF0066"/>
                </a:solidFill>
                <a:latin typeface="SutonnyMJ" pitchFamily="2" charset="0"/>
              </a:rPr>
              <a:t>hvq|G</a:t>
            </a:r>
            <a:r>
              <a:rPr lang="en-US" sz="2800" dirty="0" smtClean="0">
                <a:solidFill>
                  <a:srgbClr val="FF0066"/>
                </a:solidFill>
                <a:latin typeface="SutonnyMJ" pitchFamily="2" charset="0"/>
              </a:rPr>
              <a:t> †¶‡Î </a:t>
            </a:r>
            <a:r>
              <a:rPr lang="en-US" sz="2800" dirty="0" err="1" smtClean="0">
                <a:solidFill>
                  <a:srgbClr val="FF0066"/>
                </a:solidFill>
                <a:latin typeface="SutonnyMJ" pitchFamily="2" charset="0"/>
              </a:rPr>
              <a:t>exRcÎvwaKvÛ</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AwZ</a:t>
            </a:r>
            <a:r>
              <a:rPr lang="en-US" sz="2800" dirty="0" smtClean="0">
                <a:solidFill>
                  <a:srgbClr val="FF0066"/>
                </a:solidFill>
                <a:latin typeface="SutonnyMJ" pitchFamily="2" charset="0"/>
              </a:rPr>
              <a:t> `ª</a:t>
            </a:r>
            <a:r>
              <a:rPr lang="en-US" sz="2800" dirty="0" err="1" smtClean="0">
                <a:solidFill>
                  <a:srgbClr val="FF0066"/>
                </a:solidFill>
                <a:latin typeface="SutonnyMJ" pitchFamily="2" charset="0"/>
              </a:rPr>
              <a:t>æZ</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e„w×cÖvß</a:t>
            </a:r>
            <a:r>
              <a:rPr lang="en-US" sz="2800" dirty="0" smtClean="0">
                <a:solidFill>
                  <a:srgbClr val="FF0066"/>
                </a:solidFill>
                <a:latin typeface="SutonnyMJ" pitchFamily="2" charset="0"/>
              </a:rPr>
              <a:t> nq </a:t>
            </a:r>
            <a:r>
              <a:rPr lang="en-US" sz="2800" dirty="0" err="1" smtClean="0">
                <a:solidFill>
                  <a:srgbClr val="FF0066"/>
                </a:solidFill>
                <a:latin typeface="SutonnyMJ" pitchFamily="2" charset="0"/>
              </a:rPr>
              <a:t>e‡j</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åƒYgyKzj</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gvwUi</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Dc‡i</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P‡j</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Av‡m</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Ges</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exRcÎ</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gvwUi</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wb‡PB</a:t>
            </a:r>
            <a:r>
              <a:rPr lang="en-US" sz="2800" dirty="0" smtClean="0">
                <a:solidFill>
                  <a:srgbClr val="FF0066"/>
                </a:solidFill>
                <a:latin typeface="SutonnyMJ" pitchFamily="2" charset="0"/>
              </a:rPr>
              <a:t> †_‡K </a:t>
            </a:r>
            <a:r>
              <a:rPr lang="en-US" sz="2800" dirty="0" err="1" smtClean="0">
                <a:solidFill>
                  <a:srgbClr val="FF0066"/>
                </a:solidFill>
                <a:latin typeface="SutonnyMJ" pitchFamily="2" charset="0"/>
              </a:rPr>
              <a:t>hvq</a:t>
            </a:r>
            <a:r>
              <a:rPr lang="en-US" sz="2800" dirty="0" smtClean="0">
                <a:solidFill>
                  <a:srgbClr val="FF0066"/>
                </a:solidFill>
                <a:latin typeface="SutonnyMJ" pitchFamily="2" charset="0"/>
              </a:rPr>
              <a:t>|</a:t>
            </a:r>
            <a:endParaRPr lang="bn-BD" sz="2800" dirty="0" smtClean="0">
              <a:solidFill>
                <a:srgbClr val="FF0066"/>
              </a:solidFill>
              <a:latin typeface="SutonnyMJ" pitchFamily="2" charset="0"/>
            </a:endParaRPr>
          </a:p>
          <a:p>
            <a:r>
              <a:rPr lang="en-US" sz="2800" dirty="0" smtClean="0">
                <a:solidFill>
                  <a:srgbClr val="FF0066"/>
                </a:solidFill>
                <a:latin typeface="SutonnyMJ" pitchFamily="2" charset="0"/>
              </a:rPr>
              <a:t> †h A¼z‡iv`M‡g </a:t>
            </a:r>
            <a:r>
              <a:rPr lang="en-US" sz="2800" dirty="0" err="1" smtClean="0">
                <a:solidFill>
                  <a:srgbClr val="FF0066"/>
                </a:solidFill>
                <a:latin typeface="SutonnyMJ" pitchFamily="2" charset="0"/>
              </a:rPr>
              <a:t>exRcÎvwaKv‡Ûi</a:t>
            </a:r>
            <a:r>
              <a:rPr lang="en-US" sz="2800" dirty="0" smtClean="0">
                <a:solidFill>
                  <a:srgbClr val="FF0066"/>
                </a:solidFill>
                <a:latin typeface="SutonnyMJ" pitchFamily="2" charset="0"/>
              </a:rPr>
              <a:t> `ª</a:t>
            </a:r>
            <a:r>
              <a:rPr lang="en-US" sz="2800" dirty="0" err="1" smtClean="0">
                <a:solidFill>
                  <a:srgbClr val="FF0066"/>
                </a:solidFill>
                <a:latin typeface="SutonnyMJ" pitchFamily="2" charset="0"/>
              </a:rPr>
              <a:t>æZ</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e„w×i</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d‡j</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åƒYgyKzj</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gvwUi</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Dc‡i</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P‡j</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Av‡m</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wKšÍz</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exRcÎ</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gvwUi</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wb‡P</a:t>
            </a:r>
            <a:r>
              <a:rPr lang="en-US" sz="2800" dirty="0" smtClean="0">
                <a:solidFill>
                  <a:srgbClr val="FF0066"/>
                </a:solidFill>
                <a:latin typeface="SutonnyMJ" pitchFamily="2" charset="0"/>
              </a:rPr>
              <a:t> †_‡K </a:t>
            </a:r>
            <a:r>
              <a:rPr lang="en-US" sz="2800" dirty="0" err="1" smtClean="0">
                <a:solidFill>
                  <a:srgbClr val="FF0066"/>
                </a:solidFill>
                <a:latin typeface="SutonnyMJ" pitchFamily="2" charset="0"/>
              </a:rPr>
              <a:t>hvq</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Zv‡K</a:t>
            </a:r>
            <a:r>
              <a:rPr lang="en-US" sz="2800" dirty="0" smtClean="0">
                <a:solidFill>
                  <a:srgbClr val="FF0066"/>
                </a:solidFill>
                <a:latin typeface="SutonnyMJ" pitchFamily="2" charset="0"/>
              </a:rPr>
              <a:t> </a:t>
            </a:r>
            <a:r>
              <a:rPr lang="en-US" sz="2800" dirty="0" err="1" smtClean="0">
                <a:solidFill>
                  <a:srgbClr val="FF0066"/>
                </a:solidFill>
                <a:latin typeface="SutonnyMJ" pitchFamily="2" charset="0"/>
              </a:rPr>
              <a:t>g„rMZ</a:t>
            </a:r>
            <a:r>
              <a:rPr lang="bn-BD" sz="2800" dirty="0" smtClean="0">
                <a:solidFill>
                  <a:srgbClr val="FF0066"/>
                </a:solidFill>
                <a:latin typeface="SutonnyMJ" pitchFamily="2" charset="0"/>
              </a:rPr>
              <a:t> </a:t>
            </a:r>
            <a:r>
              <a:rPr lang="en-US" sz="2800" dirty="0" smtClean="0">
                <a:solidFill>
                  <a:srgbClr val="FF0066"/>
                </a:solidFill>
                <a:latin typeface="SutonnyMJ" pitchFamily="2" charset="0"/>
              </a:rPr>
              <a:t>A¼z‡iv`Mg </a:t>
            </a:r>
            <a:r>
              <a:rPr lang="en-US" sz="2800" dirty="0" err="1" smtClean="0">
                <a:solidFill>
                  <a:srgbClr val="FF0066"/>
                </a:solidFill>
                <a:latin typeface="SutonnyMJ" pitchFamily="2" charset="0"/>
              </a:rPr>
              <a:t>e‡j</a:t>
            </a:r>
            <a:r>
              <a:rPr lang="bn-BD" sz="2800" dirty="0" smtClean="0">
                <a:solidFill>
                  <a:srgbClr val="FF0066"/>
                </a:solidFill>
                <a:latin typeface="SutonnyMJ" pitchFamily="2" charset="0"/>
              </a:rPr>
              <a:t> </a:t>
            </a:r>
            <a:endParaRPr lang="en-US" sz="2800" dirty="0" smtClean="0">
              <a:solidFill>
                <a:srgbClr val="FF0066"/>
              </a:solidFill>
              <a:latin typeface="SutonnyMJ"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3810000"/>
            <a:ext cx="3962400" cy="2915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 y="28731"/>
            <a:ext cx="8956766" cy="224676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800" dirty="0" smtClean="0">
                <a:solidFill>
                  <a:srgbClr val="003300"/>
                </a:solidFill>
                <a:latin typeface="SutonnyMJ" pitchFamily="2" charset="0"/>
              </a:rPr>
              <a:t>g„</a:t>
            </a:r>
            <a:r>
              <a:rPr lang="bn-BD" sz="2800" dirty="0" smtClean="0">
                <a:solidFill>
                  <a:srgbClr val="003300"/>
                </a:solidFill>
                <a:latin typeface="SutonnyMJ" pitchFamily="2" charset="0"/>
              </a:rPr>
              <a:t>দ</a:t>
            </a:r>
            <a:r>
              <a:rPr lang="en-US" sz="2800" dirty="0" smtClean="0">
                <a:solidFill>
                  <a:schemeClr val="bg1"/>
                </a:solidFill>
                <a:latin typeface="SutonnyMJ" pitchFamily="2" charset="0"/>
              </a:rPr>
              <a:t>‡</a:t>
            </a:r>
            <a:r>
              <a:rPr lang="en-US" sz="2800" dirty="0" err="1" smtClean="0">
                <a:solidFill>
                  <a:schemeClr val="bg1"/>
                </a:solidFill>
                <a:latin typeface="SutonnyMJ" pitchFamily="2" charset="0"/>
              </a:rPr>
              <a:t>f`x</a:t>
            </a:r>
            <a:r>
              <a:rPr lang="en-US" sz="2800" dirty="0" err="1" smtClean="0">
                <a:solidFill>
                  <a:schemeClr val="bg1"/>
                </a:solidFill>
                <a:latin typeface="Times New Roman" pitchFamily="18" charset="0"/>
                <a:cs typeface="Times New Roman" pitchFamily="18" charset="0"/>
              </a:rPr>
              <a:t>:</a:t>
            </a:r>
            <a:r>
              <a:rPr lang="en-US" sz="2800" dirty="0" err="1" smtClean="0">
                <a:solidFill>
                  <a:schemeClr val="bg1"/>
                </a:solidFill>
                <a:latin typeface="SutonnyMJ" pitchFamily="2" charset="0"/>
              </a:rPr>
              <a:t>G</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cÖKvi</a:t>
            </a:r>
            <a:r>
              <a:rPr lang="en-US" sz="2800" dirty="0" smtClean="0">
                <a:solidFill>
                  <a:schemeClr val="bg1"/>
                </a:solidFill>
                <a:latin typeface="SutonnyMJ" pitchFamily="2" charset="0"/>
              </a:rPr>
              <a:t> A¼z‡iv`M‡gi </a:t>
            </a:r>
            <a:r>
              <a:rPr lang="en-US" sz="2800" dirty="0" err="1" smtClean="0">
                <a:solidFill>
                  <a:schemeClr val="bg1"/>
                </a:solidFill>
                <a:latin typeface="SutonnyMJ" pitchFamily="2" charset="0"/>
              </a:rPr>
              <a:t>mgq</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exRcÎ</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exRZ¡K</a:t>
            </a:r>
            <a:r>
              <a:rPr lang="en-US" sz="2800" dirty="0" smtClean="0">
                <a:solidFill>
                  <a:schemeClr val="bg1"/>
                </a:solidFill>
                <a:latin typeface="SutonnyMJ" pitchFamily="2" charset="0"/>
              </a:rPr>
              <a:t> †f` </a:t>
            </a:r>
            <a:r>
              <a:rPr lang="en-US" sz="2800" dirty="0" err="1" smtClean="0">
                <a:solidFill>
                  <a:schemeClr val="bg1"/>
                </a:solidFill>
                <a:latin typeface="SutonnyMJ" pitchFamily="2" charset="0"/>
              </a:rPr>
              <a:t>K‡i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gvwUi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Dc‡i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P‡j</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Av‡m</a:t>
            </a:r>
            <a:r>
              <a:rPr lang="en-US" sz="2800" dirty="0" smtClean="0">
                <a:solidFill>
                  <a:schemeClr val="bg1"/>
                </a:solidFill>
                <a:latin typeface="SutonnyMJ" pitchFamily="2" charset="0"/>
              </a:rPr>
              <a:t>| G‡¶‡Î </a:t>
            </a:r>
            <a:r>
              <a:rPr lang="en-US" sz="2800" dirty="0" err="1" smtClean="0">
                <a:solidFill>
                  <a:schemeClr val="bg1"/>
                </a:solidFill>
                <a:latin typeface="SutonnyMJ" pitchFamily="2" charset="0"/>
              </a:rPr>
              <a:t>exRcÎveKvÛ</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AwZ</a:t>
            </a:r>
            <a:r>
              <a:rPr lang="en-US" sz="2800" dirty="0" smtClean="0">
                <a:solidFill>
                  <a:schemeClr val="bg1"/>
                </a:solidFill>
                <a:latin typeface="SutonnyMJ" pitchFamily="2" charset="0"/>
              </a:rPr>
              <a:t> `ª</a:t>
            </a:r>
            <a:r>
              <a:rPr lang="en-US" sz="2800" dirty="0" err="1" smtClean="0">
                <a:solidFill>
                  <a:schemeClr val="bg1"/>
                </a:solidFill>
                <a:latin typeface="SutonnyMJ" pitchFamily="2" charset="0"/>
              </a:rPr>
              <a:t>æZ</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e„w×cÖvß</a:t>
            </a:r>
            <a:r>
              <a:rPr lang="en-US" sz="2800" dirty="0" smtClean="0">
                <a:solidFill>
                  <a:schemeClr val="bg1"/>
                </a:solidFill>
                <a:latin typeface="SutonnyMJ" pitchFamily="2" charset="0"/>
              </a:rPr>
              <a:t> nq </a:t>
            </a:r>
            <a:r>
              <a:rPr lang="en-US" sz="2800" dirty="0" err="1" smtClean="0">
                <a:solidFill>
                  <a:schemeClr val="bg1"/>
                </a:solidFill>
                <a:latin typeface="SutonnyMJ" pitchFamily="2" charset="0"/>
              </a:rPr>
              <a:t>e‡j</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exRcÎ</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åƒYgyKzjmn</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gvwUi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Dc‡i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P‡j</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Av‡m</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Kv‡RB</a:t>
            </a:r>
            <a:r>
              <a:rPr lang="en-US" sz="2800" dirty="0" smtClean="0">
                <a:solidFill>
                  <a:schemeClr val="bg1"/>
                </a:solidFill>
                <a:latin typeface="SutonnyMJ" pitchFamily="2" charset="0"/>
              </a:rPr>
              <a:t>, †h A¼z‡iv`M‡g </a:t>
            </a:r>
            <a:r>
              <a:rPr lang="en-US" sz="2800" dirty="0" err="1" smtClean="0">
                <a:solidFill>
                  <a:schemeClr val="bg1"/>
                </a:solidFill>
                <a:latin typeface="SutonnyMJ" pitchFamily="2" charset="0"/>
              </a:rPr>
              <a:t>exRcÎveKv‡Ûi</a:t>
            </a:r>
            <a:r>
              <a:rPr lang="en-US" sz="2800" dirty="0" smtClean="0">
                <a:solidFill>
                  <a:schemeClr val="bg1"/>
                </a:solidFill>
                <a:latin typeface="SutonnyMJ" pitchFamily="2" charset="0"/>
              </a:rPr>
              <a:t> `ª</a:t>
            </a:r>
            <a:r>
              <a:rPr lang="en-US" sz="2800" dirty="0" err="1" smtClean="0">
                <a:solidFill>
                  <a:schemeClr val="bg1"/>
                </a:solidFill>
                <a:latin typeface="SutonnyMJ" pitchFamily="2" charset="0"/>
              </a:rPr>
              <a:t>æZ</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e„w×i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d‡j</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åƒYgyKzj</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exRcÎmn</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gvwUi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Dci</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P‡j</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Av‡m</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Zv‡K</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g„r‡f`x</a:t>
            </a:r>
            <a:r>
              <a:rPr lang="en-US" sz="2800" dirty="0" smtClean="0">
                <a:solidFill>
                  <a:schemeClr val="bg1"/>
                </a:solidFill>
                <a:latin typeface="SutonnyMJ" pitchFamily="2" charset="0"/>
              </a:rPr>
              <a:t>  A¼z‡iv`Mg </a:t>
            </a:r>
            <a:r>
              <a:rPr lang="en-US" sz="2800" dirty="0" err="1" smtClean="0">
                <a:solidFill>
                  <a:schemeClr val="bg1"/>
                </a:solidFill>
                <a:latin typeface="SutonnyMJ" pitchFamily="2" charset="0"/>
              </a:rPr>
              <a:t>e‡j</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hgb</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wkg</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jvD</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Kzgov</a:t>
            </a:r>
            <a:r>
              <a:rPr lang="en-US" sz="2800" dirty="0" smtClean="0">
                <a:solidFill>
                  <a:schemeClr val="bg1"/>
                </a:solidFill>
                <a:latin typeface="SutonnyMJ" pitchFamily="2" charset="0"/>
              </a:rPr>
              <a:t>  </a:t>
            </a:r>
            <a:r>
              <a:rPr lang="en-US" sz="2800" dirty="0" err="1" smtClean="0">
                <a:solidFill>
                  <a:schemeClr val="bg1"/>
                </a:solidFill>
                <a:latin typeface="SutonnyMJ" pitchFamily="2" charset="0"/>
              </a:rPr>
              <a:t>BZ¨vw</a:t>
            </a:r>
            <a:r>
              <a:rPr lang="en-US" sz="2800" dirty="0" smtClean="0">
                <a:solidFill>
                  <a:schemeClr val="bg1"/>
                </a:solidFill>
                <a:latin typeface="SutonnyMJ" pitchFamily="2" charset="0"/>
              </a:rPr>
              <a:t>`|</a:t>
            </a:r>
            <a:endParaRPr lang="en-US" sz="2800" dirty="0">
              <a:solidFill>
                <a:schemeClr val="bg1"/>
              </a:solidFill>
              <a:latin typeface="SutonnyMJ" pitchFamily="2" charset="0"/>
            </a:endParaRPr>
          </a:p>
        </p:txBody>
      </p:sp>
      <p:pic>
        <p:nvPicPr>
          <p:cNvPr id="3" name="Picture 6" descr="C:\Users\Akter\Downloads\1 - Copy.png"/>
          <p:cNvPicPr>
            <a:picLocks noChangeAspect="1" noChangeArrowheads="1"/>
          </p:cNvPicPr>
          <p:nvPr/>
        </p:nvPicPr>
        <p:blipFill>
          <a:blip r:embed="rId2"/>
          <a:srcRect/>
          <a:stretch>
            <a:fillRect/>
          </a:stretch>
        </p:blipFill>
        <p:spPr bwMode="auto">
          <a:xfrm>
            <a:off x="4343400" y="2567353"/>
            <a:ext cx="4478383" cy="4290647"/>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3" y="2567354"/>
            <a:ext cx="4084320" cy="42906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333"/>
            <a:ext cx="5791200" cy="92333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US" sz="5400" b="1" spc="50" dirty="0" smtClean="0">
                <a:ln w="11430"/>
                <a:solidFill>
                  <a:schemeClr val="tx1">
                    <a:lumMod val="95000"/>
                    <a:lumOff val="5000"/>
                  </a:schemeClr>
                </a:solidFill>
                <a:latin typeface="NikoshBAN" pitchFamily="2" charset="0"/>
                <a:cs typeface="NikoshBAN" pitchFamily="2" charset="0"/>
              </a:rPr>
              <a:t>বাড়ির কাজ </a:t>
            </a:r>
            <a:endParaRPr lang="en-US" sz="5400" b="1" dirty="0">
              <a:solidFill>
                <a:schemeClr val="tx1">
                  <a:lumMod val="95000"/>
                  <a:lumOff val="5000"/>
                </a:schemeClr>
              </a:solidFill>
            </a:endParaRPr>
          </a:p>
        </p:txBody>
      </p:sp>
      <p:pic>
        <p:nvPicPr>
          <p:cNvPr id="62467" name="Picture 3" descr="C:\Users\Akter\Downloads\23 - Copy.jpg"/>
          <p:cNvPicPr>
            <a:picLocks noChangeAspect="1" noChangeArrowheads="1"/>
          </p:cNvPicPr>
          <p:nvPr/>
        </p:nvPicPr>
        <p:blipFill>
          <a:blip r:embed="rId2"/>
          <a:srcRect/>
          <a:stretch>
            <a:fillRect/>
          </a:stretch>
        </p:blipFill>
        <p:spPr bwMode="auto">
          <a:xfrm>
            <a:off x="264520" y="1306806"/>
            <a:ext cx="2516780" cy="2302744"/>
          </a:xfrm>
          <a:prstGeom prst="rect">
            <a:avLst/>
          </a:prstGeom>
          <a:noFill/>
        </p:spPr>
      </p:pic>
      <p:pic>
        <p:nvPicPr>
          <p:cNvPr id="62468" name="Picture 4" descr="C:\Users\Akter\Downloads\22 - Copy.jpg"/>
          <p:cNvPicPr>
            <a:picLocks noChangeAspect="1" noChangeArrowheads="1"/>
          </p:cNvPicPr>
          <p:nvPr/>
        </p:nvPicPr>
        <p:blipFill>
          <a:blip r:embed="rId3"/>
          <a:srcRect/>
          <a:stretch>
            <a:fillRect/>
          </a:stretch>
        </p:blipFill>
        <p:spPr bwMode="auto">
          <a:xfrm>
            <a:off x="3844025" y="1591710"/>
            <a:ext cx="2438400" cy="2133600"/>
          </a:xfrm>
          <a:prstGeom prst="rect">
            <a:avLst/>
          </a:prstGeom>
          <a:noFill/>
        </p:spPr>
      </p:pic>
      <p:sp>
        <p:nvSpPr>
          <p:cNvPr id="6" name="Rectangle 5"/>
          <p:cNvSpPr/>
          <p:nvPr/>
        </p:nvSpPr>
        <p:spPr>
          <a:xfrm>
            <a:off x="1295400" y="2996785"/>
            <a:ext cx="685799" cy="646331"/>
          </a:xfrm>
          <a:prstGeom prst="rect">
            <a:avLst/>
          </a:prstGeom>
        </p:spPr>
        <p:txBody>
          <a:bodyPr wrap="square">
            <a:spAutoFit/>
          </a:bodyPr>
          <a:lstStyle/>
          <a:p>
            <a:r>
              <a:rPr lang="en-US" sz="3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A</a:t>
            </a:r>
            <a:r>
              <a:rPr lang="en-US" sz="3600" b="1" dirty="0" smtClean="0">
                <a:solidFill>
                  <a:schemeClr val="bg1"/>
                </a:solidFill>
                <a:effectLst>
                  <a:outerShdw blurRad="38100" dist="38100" dir="2700000" algn="tl">
                    <a:srgbClr val="000000">
                      <a:alpha val="43137"/>
                    </a:srgbClr>
                  </a:outerShdw>
                </a:effectLst>
                <a:latin typeface="SutonnyMJ" pitchFamily="2" charset="0"/>
              </a:rPr>
              <a:t> </a:t>
            </a:r>
            <a:endParaRPr lang="en-US" dirty="0"/>
          </a:p>
        </p:txBody>
      </p:sp>
      <p:sp>
        <p:nvSpPr>
          <p:cNvPr id="7" name="Rectangle 6"/>
          <p:cNvSpPr/>
          <p:nvPr/>
        </p:nvSpPr>
        <p:spPr>
          <a:xfrm>
            <a:off x="3962400" y="3229611"/>
            <a:ext cx="914399" cy="646331"/>
          </a:xfrm>
          <a:prstGeom prst="rect">
            <a:avLst/>
          </a:prstGeom>
        </p:spPr>
        <p:txBody>
          <a:bodyPr wrap="square">
            <a:spAutoFit/>
          </a:bodyPr>
          <a:lstStyle/>
          <a:p>
            <a:pPr algn="ctr"/>
            <a:r>
              <a:rPr lang="en-US" sz="3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B</a:t>
            </a:r>
            <a:r>
              <a:rPr lang="en-US" sz="3600" b="1" dirty="0" smtClean="0">
                <a:solidFill>
                  <a:schemeClr val="bg1"/>
                </a:solidFill>
                <a:effectLst>
                  <a:outerShdw blurRad="38100" dist="38100" dir="2700000" algn="tl">
                    <a:srgbClr val="000000">
                      <a:alpha val="43137"/>
                    </a:srgbClr>
                  </a:outerShdw>
                </a:effectLst>
                <a:latin typeface="SutonnyMJ" pitchFamily="2" charset="0"/>
              </a:rPr>
              <a:t> </a:t>
            </a:r>
            <a:endParaRPr lang="en-US" dirty="0"/>
          </a:p>
        </p:txBody>
      </p:sp>
      <p:sp>
        <p:nvSpPr>
          <p:cNvPr id="8" name="Rectangle 7"/>
          <p:cNvSpPr/>
          <p:nvPr/>
        </p:nvSpPr>
        <p:spPr>
          <a:xfrm>
            <a:off x="381000" y="4125596"/>
            <a:ext cx="8458200" cy="224676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2800" dirty="0" smtClean="0">
                <a:latin typeface="NikoshBAN" pitchFamily="2" charset="0"/>
                <a:cs typeface="NikoshBAN" pitchFamily="2" charset="0"/>
              </a:rPr>
              <a:t>(ক) </a:t>
            </a:r>
            <a:r>
              <a:rPr lang="en-US" sz="2800" dirty="0" err="1" smtClean="0">
                <a:latin typeface="SutonnyMJ" pitchFamily="2" charset="0"/>
                <a:cs typeface="NikoshBAN" pitchFamily="2" charset="0"/>
              </a:rPr>
              <a:t>প্রজনন</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কাকে</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বলে</a:t>
            </a:r>
            <a:r>
              <a:rPr lang="en-US" sz="2800" dirty="0" smtClean="0">
                <a:latin typeface="SutonnyMJ" pitchFamily="2" charset="0"/>
                <a:cs typeface="NikoshBAN" pitchFamily="2" charset="0"/>
              </a:rPr>
              <a:t> ? </a:t>
            </a:r>
          </a:p>
          <a:p>
            <a:r>
              <a:rPr lang="en-US" sz="2800" dirty="0" smtClean="0">
                <a:latin typeface="SutonnyMJ" pitchFamily="2" charset="0"/>
                <a:cs typeface="NikoshBAN" pitchFamily="2" charset="0"/>
              </a:rPr>
              <a:t>(খ) </a:t>
            </a:r>
            <a:r>
              <a:rPr lang="en-US" sz="2800" dirty="0" err="1" smtClean="0">
                <a:latin typeface="SutonnyMJ" pitchFamily="2" charset="0"/>
                <a:cs typeface="NikoshBAN" pitchFamily="2" charset="0"/>
              </a:rPr>
              <a:t>পরাগায়ন</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বলতে</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কি</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বোঝায়</a:t>
            </a:r>
            <a:r>
              <a:rPr lang="en-US" sz="2800" dirty="0" smtClean="0">
                <a:latin typeface="SutonnyMJ" pitchFamily="2" charset="0"/>
                <a:cs typeface="NikoshBAN" pitchFamily="2" charset="0"/>
              </a:rPr>
              <a:t> ?</a:t>
            </a:r>
          </a:p>
          <a:p>
            <a:r>
              <a:rPr lang="en-US" sz="2800" dirty="0" smtClean="0">
                <a:latin typeface="SutonnyMJ" pitchFamily="2" charset="0"/>
                <a:cs typeface="NikoshBAN" pitchFamily="2" charset="0"/>
              </a:rPr>
              <a:t>(গ) </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A</a:t>
            </a:r>
            <a:r>
              <a:rPr lang="en-US" sz="2800" dirty="0" smtClean="0">
                <a:latin typeface="SutonnyMJ" pitchFamily="2" charset="0"/>
                <a:cs typeface="NikoshBAN" pitchFamily="2" charset="0"/>
              </a:rPr>
              <a:t> ও </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B</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ফুলের</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মধ্যে</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পরাগায়ন</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ব্যাখ্যা</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কর</a:t>
            </a:r>
            <a:r>
              <a:rPr lang="en-US" sz="2800" dirty="0" smtClean="0">
                <a:latin typeface="SutonnyMJ" pitchFamily="2" charset="0"/>
                <a:cs typeface="NikoshBAN" pitchFamily="2" charset="0"/>
              </a:rPr>
              <a:t>। </a:t>
            </a:r>
          </a:p>
          <a:p>
            <a:r>
              <a:rPr lang="en-US" sz="2800" dirty="0" smtClean="0">
                <a:latin typeface="SutonnyMJ" pitchFamily="2" charset="0"/>
                <a:cs typeface="NikoshBAN" pitchFamily="2" charset="0"/>
              </a:rPr>
              <a:t>(ঘ) </a:t>
            </a:r>
            <a:r>
              <a:rPr lang="en-US" sz="2800" dirty="0" err="1" smtClean="0">
                <a:latin typeface="SutonnyMJ" pitchFamily="2" charset="0"/>
                <a:cs typeface="NikoshBAN" pitchFamily="2" charset="0"/>
              </a:rPr>
              <a:t>চিত্রে</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কোন</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পরাগায়নটি</a:t>
            </a:r>
            <a:r>
              <a:rPr lang="en-US" sz="2800" dirty="0" smtClean="0">
                <a:latin typeface="SutonnyMJ" pitchFamily="2" charset="0"/>
                <a:cs typeface="NikoshBAN" pitchFamily="2" charset="0"/>
              </a:rPr>
              <a:t> </a:t>
            </a:r>
            <a:r>
              <a:rPr lang="en-US" sz="2800" dirty="0" err="1" smtClean="0">
                <a:latin typeface="SutonnyMJ" pitchFamily="2" charset="0"/>
                <a:cs typeface="NikoshBAN" pitchFamily="2" charset="0"/>
              </a:rPr>
              <a:t>নতুন</a:t>
            </a:r>
            <a:r>
              <a:rPr lang="en-US" sz="2800" dirty="0" smtClean="0">
                <a:latin typeface="SutonnyMJ" pitchFamily="2" charset="0"/>
                <a:cs typeface="NikoshBAN" pitchFamily="2" charset="0"/>
              </a:rPr>
              <a:t> </a:t>
            </a:r>
            <a:r>
              <a:rPr lang="bn-BD" sz="2800" dirty="0" smtClean="0">
                <a:latin typeface="SutonnyMJ" pitchFamily="2" charset="0"/>
                <a:cs typeface="NikoshBAN" pitchFamily="2" charset="0"/>
              </a:rPr>
              <a:t>বৈশিষ্ট্য সৃষ্টিতে ভূমিকা পালন করে।  </a:t>
            </a:r>
          </a:p>
          <a:p>
            <a:r>
              <a:rPr lang="bn-BD" sz="2800" dirty="0" smtClean="0">
                <a:latin typeface="SutonnyMJ" pitchFamily="2" charset="0"/>
                <a:cs typeface="NikoshBAN" pitchFamily="2" charset="0"/>
              </a:rPr>
              <a:t>      তুলনামূলক বিশ্লেষণের মাধ্যমে মতামত দাও। </a:t>
            </a:r>
            <a:r>
              <a:rPr lang="en-US" sz="2800" dirty="0" smtClean="0">
                <a:latin typeface="SutonnyMJ" pitchFamily="2" charset="0"/>
                <a:cs typeface="NikoshBAN" pitchFamily="2" charset="0"/>
              </a:rPr>
              <a:t> </a:t>
            </a:r>
            <a:r>
              <a:rPr lang="en-US" sz="2800" dirty="0" smtClean="0">
                <a:latin typeface="SutonnyMJ" pitchFamily="2" charset="0"/>
              </a:rPr>
              <a:t> </a:t>
            </a:r>
            <a:endParaRPr lang="bn-BD" sz="2800" dirty="0" smtClean="0">
              <a:latin typeface="SutonnyMJ"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106" y="919081"/>
            <a:ext cx="2740479"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2467"/>
                                        </p:tgtEl>
                                        <p:attrNameLst>
                                          <p:attrName>style.visibility</p:attrName>
                                        </p:attrNameLst>
                                      </p:cBhvr>
                                      <p:to>
                                        <p:strVal val="visible"/>
                                      </p:to>
                                    </p:set>
                                    <p:anim calcmode="lin" valueType="num">
                                      <p:cBhvr additive="base">
                                        <p:cTn id="18" dur="500" fill="hold"/>
                                        <p:tgtEl>
                                          <p:spTgt spid="62467"/>
                                        </p:tgtEl>
                                        <p:attrNameLst>
                                          <p:attrName>ppt_x</p:attrName>
                                        </p:attrNameLst>
                                      </p:cBhvr>
                                      <p:tavLst>
                                        <p:tav tm="0">
                                          <p:val>
                                            <p:strVal val="#ppt_x"/>
                                          </p:val>
                                        </p:tav>
                                        <p:tav tm="100000">
                                          <p:val>
                                            <p:strVal val="#ppt_x"/>
                                          </p:val>
                                        </p:tav>
                                      </p:tavLst>
                                    </p:anim>
                                    <p:anim calcmode="lin" valueType="num">
                                      <p:cBhvr additive="base">
                                        <p:cTn id="19"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468"/>
                                        </p:tgtEl>
                                        <p:attrNameLst>
                                          <p:attrName>style.visibility</p:attrName>
                                        </p:attrNameLst>
                                      </p:cBhvr>
                                      <p:to>
                                        <p:strVal val="visible"/>
                                      </p:to>
                                    </p:set>
                                    <p:animEffect transition="in" filter="fade">
                                      <p:cBhvr>
                                        <p:cTn id="28" dur="1000"/>
                                        <p:tgtEl>
                                          <p:spTgt spid="62468"/>
                                        </p:tgtEl>
                                      </p:cBhvr>
                                    </p:animEffect>
                                    <p:anim calcmode="lin" valueType="num">
                                      <p:cBhvr>
                                        <p:cTn id="29" dur="1000" fill="hold"/>
                                        <p:tgtEl>
                                          <p:spTgt spid="62468"/>
                                        </p:tgtEl>
                                        <p:attrNameLst>
                                          <p:attrName>ppt_x</p:attrName>
                                        </p:attrNameLst>
                                      </p:cBhvr>
                                      <p:tavLst>
                                        <p:tav tm="0">
                                          <p:val>
                                            <p:strVal val="#ppt_x"/>
                                          </p:val>
                                        </p:tav>
                                        <p:tav tm="100000">
                                          <p:val>
                                            <p:strVal val="#ppt_x"/>
                                          </p:val>
                                        </p:tav>
                                      </p:tavLst>
                                    </p:anim>
                                    <p:anim calcmode="lin" valueType="num">
                                      <p:cBhvr>
                                        <p:cTn id="30" dur="1000" fill="hold"/>
                                        <p:tgtEl>
                                          <p:spTgt spid="6246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8"/>
                                        </p:tgtEl>
                                        <p:attrNameLst>
                                          <p:attrName>ppt_x</p:attrName>
                                          <p:attrName>ppt_y</p:attrName>
                                        </p:attrNameLst>
                                      </p:cBhvr>
                                    </p:animMotion>
                                    <p:animRot by="1500000">
                                      <p:cBhvr>
                                        <p:cTn id="39" dur="125" fill="hold">
                                          <p:stCondLst>
                                            <p:cond delay="0"/>
                                          </p:stCondLst>
                                        </p:cTn>
                                        <p:tgtEl>
                                          <p:spTgt spid="8"/>
                                        </p:tgtEl>
                                        <p:attrNameLst>
                                          <p:attrName>r</p:attrName>
                                        </p:attrNameLst>
                                      </p:cBhvr>
                                    </p:animRot>
                                    <p:animRot by="-1500000">
                                      <p:cBhvr>
                                        <p:cTn id="40" dur="125" fill="hold">
                                          <p:stCondLst>
                                            <p:cond delay="125"/>
                                          </p:stCondLst>
                                        </p:cTn>
                                        <p:tgtEl>
                                          <p:spTgt spid="8"/>
                                        </p:tgtEl>
                                        <p:attrNameLst>
                                          <p:attrName>r</p:attrName>
                                        </p:attrNameLst>
                                      </p:cBhvr>
                                    </p:animRot>
                                    <p:animRot by="-1500000">
                                      <p:cBhvr>
                                        <p:cTn id="41" dur="125" fill="hold">
                                          <p:stCondLst>
                                            <p:cond delay="250"/>
                                          </p:stCondLst>
                                        </p:cTn>
                                        <p:tgtEl>
                                          <p:spTgt spid="8"/>
                                        </p:tgtEl>
                                        <p:attrNameLst>
                                          <p:attrName>r</p:attrName>
                                        </p:attrNameLst>
                                      </p:cBhvr>
                                    </p:animRot>
                                    <p:animRot by="1500000">
                                      <p:cBhvr>
                                        <p:cTn id="42"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5" descr="C:\Users\Akter\Downloads\%E0%A6%A8%E0%A7%9F%E0%A6%A8%E0%A6%A4%E0%A6%BE%E0%A6%B0%E0%A6%BE %E0%A6%AB%E0%A7%81%E0%A6%B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55575" y="914400"/>
            <a:ext cx="9144000" cy="186204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115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Flowchart: Alternate Process 2"/>
          <p:cNvSpPr/>
          <p:nvPr/>
        </p:nvSpPr>
        <p:spPr>
          <a:xfrm>
            <a:off x="0" y="3733800"/>
            <a:ext cx="9144000" cy="2857795"/>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bn-BD" sz="4400" dirty="0" smtClean="0">
                <a:latin typeface="NikoshBAN"/>
              </a:rPr>
              <a:t>সেশনে অংশগ্রহনকারী সবাইকে আন্তরিক ধন্যবাদ</a:t>
            </a:r>
            <a:endParaRPr lang="en-US" sz="4400" dirty="0">
              <a:latin typeface="NikoshBAN"/>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587" y="417470"/>
            <a:ext cx="2028825" cy="2819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299516"/>
            <a:ext cx="3076574" cy="303483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850" y="309752"/>
            <a:ext cx="2857500" cy="31547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p:nvPr/>
        </p:nvSpPr>
        <p:spPr>
          <a:xfrm>
            <a:off x="2286000" y="304800"/>
            <a:ext cx="4388386" cy="91440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bn-BD" sz="5400" kern="1200" dirty="0" smtClean="0">
                <a:solidFill>
                  <a:schemeClr val="tx1">
                    <a:lumMod val="95000"/>
                    <a:lumOff val="5000"/>
                  </a:schemeClr>
                </a:solidFill>
                <a:latin typeface="NikoshBAN" pitchFamily="2" charset="0"/>
                <a:cs typeface="NikoshBAN" pitchFamily="2" charset="0"/>
              </a:rPr>
              <a:t>পাঠ পরিচিতি </a:t>
            </a:r>
            <a:endParaRPr lang="en-US" sz="5400" kern="1200" dirty="0">
              <a:solidFill>
                <a:schemeClr val="tx1">
                  <a:lumMod val="95000"/>
                  <a:lumOff val="5000"/>
                </a:schemeClr>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00200"/>
            <a:ext cx="3429000" cy="4114800"/>
          </a:xfrm>
          <a:prstGeom prst="rect">
            <a:avLst/>
          </a:prstGeom>
        </p:spPr>
      </p:pic>
      <p:sp>
        <p:nvSpPr>
          <p:cNvPr id="5" name="Vertical Scroll 4"/>
          <p:cNvSpPr/>
          <p:nvPr/>
        </p:nvSpPr>
        <p:spPr>
          <a:xfrm>
            <a:off x="4007386" y="1524000"/>
            <a:ext cx="4876800" cy="4419600"/>
          </a:xfrm>
          <a:prstGeom prst="verticalScroll">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শ্রেনিঃ৮ম</a:t>
            </a:r>
          </a:p>
          <a:p>
            <a:pPr algn="ctr"/>
            <a:r>
              <a:rPr lang="bn-BD" sz="2800" dirty="0" smtClean="0">
                <a:latin typeface="NikoshBAN" panose="02000000000000000000" pitchFamily="2" charset="0"/>
                <a:cs typeface="NikoshBAN" panose="02000000000000000000" pitchFamily="2" charset="0"/>
              </a:rPr>
              <a:t>বিষয়ঃবিজ্ঞান</a:t>
            </a:r>
          </a:p>
          <a:p>
            <a:pPr algn="ctr"/>
            <a:r>
              <a:rPr lang="bn-BD" sz="2800" dirty="0" smtClean="0">
                <a:latin typeface="NikoshBAN" panose="02000000000000000000" pitchFamily="2" charset="0"/>
                <a:cs typeface="NikoshBAN" panose="02000000000000000000" pitchFamily="2" charset="0"/>
              </a:rPr>
              <a:t>পাঠ শিরোনামঃউদ্ভিদের বংশবৃদ্ধি</a:t>
            </a:r>
          </a:p>
          <a:p>
            <a:pPr algn="ctr"/>
            <a:r>
              <a:rPr lang="bn-BD" sz="2800" dirty="0" smtClean="0">
                <a:latin typeface="NikoshBAN" panose="02000000000000000000" pitchFamily="2" charset="0"/>
                <a:cs typeface="NikoshBAN" panose="02000000000000000000" pitchFamily="2" charset="0"/>
              </a:rPr>
              <a:t>আজকের পাঠঃপাঠ(৪-১০)</a:t>
            </a:r>
          </a:p>
          <a:p>
            <a:pPr algn="ctr"/>
            <a:r>
              <a:rPr lang="bn-BD" sz="2800" smtClean="0">
                <a:latin typeface="NikoshBAN" panose="02000000000000000000" pitchFamily="2" charset="0"/>
                <a:cs typeface="NikoshBAN" panose="02000000000000000000" pitchFamily="2" charset="0"/>
              </a:rPr>
              <a:t>তারিখঃ26/০৮/২০২০ইং</a:t>
            </a:r>
            <a:endParaRPr lang="en-US" sz="28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40230"/>
          </a:xfrm>
          <a:prstGeom prst="rect">
            <a:avLst/>
          </a:prstGeom>
        </p:spPr>
        <p:style>
          <a:lnRef idx="3">
            <a:schemeClr val="lt1"/>
          </a:lnRef>
          <a:fillRef idx="1">
            <a:schemeClr val="accent3"/>
          </a:fillRef>
          <a:effectRef idx="1">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778000">
              <a:lnSpc>
                <a:spcPct val="90000"/>
              </a:lnSpc>
              <a:spcBef>
                <a:spcPct val="0"/>
              </a:spcBef>
              <a:spcAft>
                <a:spcPct val="35000"/>
              </a:spcAft>
            </a:pPr>
            <a:r>
              <a:rPr lang="bn-BD" sz="54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পাঠ </a:t>
            </a:r>
            <a:r>
              <a:rPr lang="bn-BD" sz="54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আলোচনায় যা থাকছে</a:t>
            </a:r>
            <a:r>
              <a:rPr lang="en-US" sz="54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 </a:t>
            </a:r>
            <a:r>
              <a:rPr lang="bn-BD" sz="54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 </a:t>
            </a:r>
            <a:endParaRPr lang="en-US" sz="54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Down Ribbon 2"/>
          <p:cNvSpPr/>
          <p:nvPr/>
        </p:nvSpPr>
        <p:spPr>
          <a:xfrm>
            <a:off x="152400" y="1219200"/>
            <a:ext cx="8991600" cy="4493770"/>
          </a:xfrm>
          <a:prstGeom prst="ribbon">
            <a:avLst>
              <a:gd name="adj1" fmla="val 0"/>
              <a:gd name="adj2" fmla="val 71263"/>
            </a:avLst>
          </a:prstGeom>
          <a:ln/>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3600" b="1" spc="50" dirty="0" smtClean="0">
                <a:ln w="11430"/>
                <a:solidFill>
                  <a:schemeClr val="tx1"/>
                </a:solidFill>
                <a:effectLst>
                  <a:outerShdw blurRad="76200" dist="50800" dir="5400000" algn="tl" rotWithShape="0">
                    <a:srgbClr val="000000">
                      <a:alpha val="65000"/>
                    </a:srgbClr>
                  </a:outerShdw>
                </a:effectLst>
                <a:latin typeface="NikoshBAN"/>
                <a:cs typeface="NikoshBAN" pitchFamily="2" charset="0"/>
              </a:rPr>
              <a:t>১।যৌন জনন ও একটি আদর্শ ফুলের বিভিন্ন অংশ</a:t>
            </a:r>
          </a:p>
          <a:p>
            <a:r>
              <a:rPr lang="bn-BD" sz="3600" b="1" spc="50" dirty="0" smtClean="0">
                <a:ln w="11430"/>
                <a:solidFill>
                  <a:schemeClr val="tx1"/>
                </a:solidFill>
                <a:effectLst>
                  <a:outerShdw blurRad="76200" dist="50800" dir="5400000" algn="tl" rotWithShape="0">
                    <a:srgbClr val="000000">
                      <a:alpha val="65000"/>
                    </a:srgbClr>
                  </a:outerShdw>
                </a:effectLst>
                <a:latin typeface="NikoshBAN"/>
                <a:cs typeface="NikoshBAN" pitchFamily="2" charset="0"/>
              </a:rPr>
              <a:t>২।পরাগায়ন </a:t>
            </a:r>
          </a:p>
          <a:p>
            <a:r>
              <a:rPr lang="bn-BD" sz="3600" b="1" spc="50" dirty="0" smtClean="0">
                <a:ln w="11430"/>
                <a:solidFill>
                  <a:schemeClr val="tx1"/>
                </a:solidFill>
                <a:effectLst>
                  <a:outerShdw blurRad="76200" dist="50800" dir="5400000" algn="tl" rotWithShape="0">
                    <a:srgbClr val="000000">
                      <a:alpha val="65000"/>
                    </a:srgbClr>
                  </a:outerShdw>
                </a:effectLst>
                <a:latin typeface="NikoshBAN"/>
                <a:cs typeface="NikoshBAN" pitchFamily="2" charset="0"/>
              </a:rPr>
              <a:t>৩।নিষিক্তকরন ও ফলের উতপত্তি</a:t>
            </a:r>
          </a:p>
          <a:p>
            <a:r>
              <a:rPr lang="bn-BD" sz="3600" b="1" spc="50" dirty="0" smtClean="0">
                <a:ln w="11430"/>
                <a:solidFill>
                  <a:schemeClr val="tx1"/>
                </a:solidFill>
                <a:effectLst>
                  <a:outerShdw blurRad="76200" dist="50800" dir="5400000" algn="tl" rotWithShape="0">
                    <a:srgbClr val="000000">
                      <a:alpha val="65000"/>
                    </a:srgbClr>
                  </a:outerShdw>
                </a:effectLst>
                <a:latin typeface="NikoshBAN"/>
                <a:cs typeface="NikoshBAN" pitchFamily="2" charset="0"/>
              </a:rPr>
              <a:t>৪।বীজের গঠন ও অঙ্কুরোদ্গম</a:t>
            </a:r>
          </a:p>
          <a:p>
            <a:endParaRPr lang="en-US" sz="3600" b="1" spc="50" dirty="0">
              <a:ln w="11430"/>
              <a:solidFill>
                <a:schemeClr val="bg1">
                  <a:lumMod val="95000"/>
                  <a:lumOff val="5000"/>
                </a:schemeClr>
              </a:solidFill>
              <a:effectLst>
                <a:outerShdw blurRad="76200" dist="50800" dir="5400000" algn="tl" rotWithShape="0">
                  <a:srgbClr val="000000">
                    <a:alpha val="65000"/>
                  </a:srgbClr>
                </a:outerShdw>
              </a:effectLst>
              <a:latin typeface="NikoshBAN"/>
              <a:cs typeface="NikoshBAN" pitchFamily="2"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221673"/>
            <a:ext cx="7467600" cy="1149927"/>
          </a:xfrm>
          <a:prstGeom prst="roundRect">
            <a:avLst>
              <a:gd name="adj" fmla="val 28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MJ" pitchFamily="2" charset="0"/>
              </a:rPr>
              <a:t>শিখনফল </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MJ" pitchFamily="2" charset="0"/>
              </a:rPr>
              <a:t> </a:t>
            </a:r>
            <a:endPar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MJ" pitchFamily="2" charset="0"/>
            </a:endParaRPr>
          </a:p>
        </p:txBody>
      </p:sp>
      <p:sp>
        <p:nvSpPr>
          <p:cNvPr id="4" name="Horizontal Scroll 3"/>
          <p:cNvSpPr/>
          <p:nvPr/>
        </p:nvSpPr>
        <p:spPr>
          <a:xfrm>
            <a:off x="152400" y="1143000"/>
            <a:ext cx="8763000" cy="5340927"/>
          </a:xfrm>
          <a:prstGeom prst="horizontalScroll">
            <a:avLst/>
          </a:prstGeom>
          <a:blipFill>
            <a:blip r:embed="rId2"/>
            <a:tile tx="0" ty="0" sx="100000" sy="100000" flip="none" algn="tl"/>
          </a:blipFill>
        </p:spPr>
        <p:style>
          <a:lnRef idx="3">
            <a:schemeClr val="lt1"/>
          </a:lnRef>
          <a:fillRef idx="1">
            <a:schemeClr val="dk1"/>
          </a:fillRef>
          <a:effectRef idx="1">
            <a:schemeClr val="dk1"/>
          </a:effectRef>
          <a:fontRef idx="minor">
            <a:schemeClr val="lt1"/>
          </a:fontRef>
        </p:style>
        <p:txBody>
          <a:bodyPr rtlCol="0" anchor="ctr"/>
          <a:lstStyle/>
          <a:p>
            <a:r>
              <a:rPr lang="bn-BD" sz="2800" dirty="0" smtClean="0">
                <a:solidFill>
                  <a:schemeClr val="accent2">
                    <a:lumMod val="75000"/>
                  </a:schemeClr>
                </a:solidFill>
                <a:latin typeface="NikoshBAN"/>
              </a:rPr>
              <a:t>১।যৌন জননের মাধ্যম হিসেবে ফুলের বিভিন্ন অংশ শনাক্তকরণ করতে পারবে।</a:t>
            </a:r>
          </a:p>
          <a:p>
            <a:r>
              <a:rPr lang="bn-BD" sz="2800" dirty="0" smtClean="0">
                <a:solidFill>
                  <a:schemeClr val="accent2">
                    <a:lumMod val="75000"/>
                  </a:schemeClr>
                </a:solidFill>
                <a:latin typeface="NikoshBAN"/>
              </a:rPr>
              <a:t>২।পরাগায়ন কী তা ব্যাখ্যা করতে পারবে এবং বিভিন্ন প্রকার পরাগায়ন চিহ্নিত করে কারন ব্যাখ্যা করতে পারবে।</a:t>
            </a:r>
          </a:p>
          <a:p>
            <a:r>
              <a:rPr lang="bn-BD" sz="2800" dirty="0" smtClean="0">
                <a:solidFill>
                  <a:schemeClr val="accent2">
                    <a:lumMod val="75000"/>
                  </a:schemeClr>
                </a:solidFill>
                <a:latin typeface="NikoshBAN"/>
              </a:rPr>
              <a:t>৩।নিষিক্তকরন ব্যাখ্যা করতে পারবে।</a:t>
            </a:r>
          </a:p>
          <a:p>
            <a:r>
              <a:rPr lang="bn-BD" sz="2800" dirty="0" smtClean="0">
                <a:solidFill>
                  <a:schemeClr val="accent2">
                    <a:lumMod val="75000"/>
                  </a:schemeClr>
                </a:solidFill>
                <a:latin typeface="NikoshBAN"/>
              </a:rPr>
              <a:t>৪।বীজের গঠন ও অঙ্করোদ্গম ব্যাখ্যা করতে পারবে।</a:t>
            </a:r>
            <a:endParaRPr lang="en-US" sz="2800" dirty="0">
              <a:solidFill>
                <a:schemeClr val="accent2">
                  <a:lumMod val="75000"/>
                </a:schemeClr>
              </a:solidFill>
              <a:latin typeface="NikoshBAN"/>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209811"/>
            <a:ext cx="5943600"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3200" dirty="0" err="1" smtClean="0">
                <a:latin typeface="NikoshBAN"/>
              </a:rPr>
              <a:t>যৌন</a:t>
            </a:r>
            <a:r>
              <a:rPr lang="en-US" sz="3200" dirty="0" smtClean="0">
                <a:latin typeface="NikoshBAN"/>
              </a:rPr>
              <a:t> </a:t>
            </a:r>
            <a:r>
              <a:rPr lang="en-US" sz="3200" dirty="0" err="1" smtClean="0">
                <a:latin typeface="NikoshBAN"/>
              </a:rPr>
              <a:t>জনন</a:t>
            </a:r>
            <a:r>
              <a:rPr lang="en-US" sz="3200" dirty="0" smtClean="0">
                <a:latin typeface="NikoshBAN"/>
              </a:rPr>
              <a:t> ও </a:t>
            </a:r>
            <a:r>
              <a:rPr lang="en-US" sz="3200" dirty="0" err="1" smtClean="0">
                <a:latin typeface="NikoshBAN"/>
              </a:rPr>
              <a:t>ফুলের</a:t>
            </a:r>
            <a:r>
              <a:rPr lang="en-US" sz="3200" dirty="0" smtClean="0">
                <a:latin typeface="NikoshBAN"/>
              </a:rPr>
              <a:t> </a:t>
            </a:r>
            <a:r>
              <a:rPr lang="en-US" sz="3200" dirty="0" err="1" smtClean="0">
                <a:latin typeface="NikoshBAN"/>
              </a:rPr>
              <a:t>বিভিন্ন</a:t>
            </a:r>
            <a:r>
              <a:rPr lang="en-US" sz="3200" dirty="0" smtClean="0">
                <a:latin typeface="NikoshBAN"/>
              </a:rPr>
              <a:t> </a:t>
            </a:r>
            <a:r>
              <a:rPr lang="en-US" sz="3200" dirty="0" err="1" smtClean="0">
                <a:latin typeface="NikoshBAN"/>
              </a:rPr>
              <a:t>অংশ</a:t>
            </a:r>
            <a:endParaRPr lang="en-US" sz="3200" dirty="0">
              <a:latin typeface="NikoshBAN"/>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38" y="990600"/>
            <a:ext cx="4654062" cy="29870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123334"/>
            <a:ext cx="4343400" cy="298704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899" y="990600"/>
            <a:ext cx="4114799" cy="297653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4900" y="4144355"/>
            <a:ext cx="4114798" cy="2773680"/>
          </a:xfrm>
          <a:prstGeom prst="rect">
            <a:avLst/>
          </a:prstGeom>
        </p:spPr>
      </p:pic>
    </p:spTree>
    <p:extLst>
      <p:ext uri="{BB962C8B-B14F-4D97-AF65-F5344CB8AC3E}">
        <p14:creationId xmlns:p14="http://schemas.microsoft.com/office/powerpoint/2010/main" val="4008261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7156" y="22860"/>
            <a:ext cx="8503444" cy="6629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n-BD" dirty="0" smtClean="0"/>
              <a:t>ফুলের বিভিন্ন অংশ</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6" y="842010"/>
            <a:ext cx="4510087" cy="300125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220" y="838200"/>
            <a:ext cx="4210050" cy="30050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56" y="3999478"/>
            <a:ext cx="4510087" cy="2619847"/>
          </a:xfrm>
          <a:prstGeom prst="rect">
            <a:avLst/>
          </a:prstGeom>
        </p:spPr>
      </p:pic>
      <p:sp>
        <p:nvSpPr>
          <p:cNvPr id="9" name="TextBox 8"/>
          <p:cNvSpPr txBox="1"/>
          <p:nvPr/>
        </p:nvSpPr>
        <p:spPr>
          <a:xfrm>
            <a:off x="4808220" y="4018528"/>
            <a:ext cx="4210050" cy="236988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bn-BD" sz="2400" dirty="0" smtClean="0">
                <a:latin typeface="NikoshBAN"/>
              </a:rPr>
              <a:t>সম্পূর্ন ফুলের মোট ৫টি অংশ থাকে-</a:t>
            </a:r>
          </a:p>
          <a:p>
            <a:r>
              <a:rPr lang="bn-BD" sz="2000" dirty="0" smtClean="0">
                <a:latin typeface="NikoshBAN"/>
              </a:rPr>
              <a:t>১।পুস্পাক্ষ</a:t>
            </a:r>
          </a:p>
          <a:p>
            <a:r>
              <a:rPr lang="bn-BD" sz="2000" dirty="0" smtClean="0">
                <a:latin typeface="NikoshBAN"/>
              </a:rPr>
              <a:t>২।বৃত্তি</a:t>
            </a:r>
          </a:p>
          <a:p>
            <a:r>
              <a:rPr lang="bn-BD" sz="2000" dirty="0" smtClean="0">
                <a:latin typeface="NikoshBAN"/>
              </a:rPr>
              <a:t>৩।দল বা পাপড়ি</a:t>
            </a:r>
          </a:p>
          <a:p>
            <a:r>
              <a:rPr lang="bn-BD" sz="2000" dirty="0" smtClean="0">
                <a:latin typeface="NikoshBAN"/>
              </a:rPr>
              <a:t>৪।পুংকেশর</a:t>
            </a:r>
          </a:p>
          <a:p>
            <a:r>
              <a:rPr lang="bn-BD" sz="2000" dirty="0" smtClean="0">
                <a:latin typeface="NikoshBAN"/>
              </a:rPr>
              <a:t>৫।গর্ভকেশর</a:t>
            </a:r>
          </a:p>
        </p:txBody>
      </p:sp>
    </p:spTree>
    <p:extLst>
      <p:ext uri="{BB962C8B-B14F-4D97-AF65-F5344CB8AC3E}">
        <p14:creationId xmlns:p14="http://schemas.microsoft.com/office/powerpoint/2010/main" val="4027124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mph" presetSubtype="0" fill="hold" nodeType="clickEffect">
                                  <p:stCondLst>
                                    <p:cond delay="0"/>
                                  </p:stCondLst>
                                  <p:childTnLst>
                                    <p:animClr clrSpc="hsl" dir="cw">
                                      <p:cBhvr override="childStyle">
                                        <p:cTn id="18" dur="500" fill="hold"/>
                                        <p:tgtEl>
                                          <p:spTgt spid="7"/>
                                        </p:tgtEl>
                                        <p:attrNameLst>
                                          <p:attrName>style.color</p:attrName>
                                        </p:attrNameLst>
                                      </p:cBhvr>
                                      <p:by>
                                        <p:hsl h="0" s="-12549" l="-25098"/>
                                      </p:by>
                                    </p:animClr>
                                    <p:animClr clrSpc="hsl" dir="cw">
                                      <p:cBhvr>
                                        <p:cTn id="19" dur="500" fill="hold"/>
                                        <p:tgtEl>
                                          <p:spTgt spid="7"/>
                                        </p:tgtEl>
                                        <p:attrNameLst>
                                          <p:attrName>fillcolor</p:attrName>
                                        </p:attrNameLst>
                                      </p:cBhvr>
                                      <p:by>
                                        <p:hsl h="0" s="-12549" l="-25098"/>
                                      </p:by>
                                    </p:animClr>
                                    <p:animClr clrSpc="hsl" dir="cw">
                                      <p:cBhvr>
                                        <p:cTn id="20" dur="500" fill="hold"/>
                                        <p:tgtEl>
                                          <p:spTgt spid="7"/>
                                        </p:tgtEl>
                                        <p:attrNameLst>
                                          <p:attrName>stroke.color</p:attrName>
                                        </p:attrNameLst>
                                      </p:cBhvr>
                                      <p:by>
                                        <p:hsl h="0" s="-12549" l="-25098"/>
                                      </p:by>
                                    </p:animClr>
                                    <p:set>
                                      <p:cBhvr>
                                        <p:cTn id="21"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24122" cy="1200329"/>
          </a:xfrm>
          <a:prstGeom prst="rect">
            <a:avLst/>
          </a:prstGeom>
          <a:solidFill>
            <a:schemeClr val="accent2"/>
          </a:solidFill>
          <a:ln>
            <a:solidFill>
              <a:srgbClr val="C00000"/>
            </a:solidFill>
          </a:ln>
        </p:spPr>
        <p:txBody>
          <a:bodyPr wrap="square">
            <a:spAutoFit/>
          </a:bodyPr>
          <a:lstStyle/>
          <a:p>
            <a:pPr algn="just"/>
            <a:r>
              <a:rPr lang="bn-BD" sz="2400" dirty="0" smtClean="0">
                <a:solidFill>
                  <a:schemeClr val="bg1"/>
                </a:solidFill>
                <a:latin typeface="NikoshBAN"/>
                <a:cs typeface="NikoshBAN" pitchFamily="2" charset="0"/>
              </a:rPr>
              <a:t>যে পদ্ধতিতে ফুলের পরাগধানী থেকে পরাগরেণু সেই ফুল বা অন্য ফুলের অথবা সমপ্রজাতির অন্যকোন উদ্ভিদের ফুলের গর্ভমুন্ডে স্থানান্তরিত হ</a:t>
            </a:r>
            <a:r>
              <a:rPr lang="en-US" sz="2400" dirty="0" smtClean="0">
                <a:solidFill>
                  <a:schemeClr val="bg1"/>
                </a:solidFill>
                <a:latin typeface="NikoshBAN"/>
                <a:cs typeface="NikoshBAN" pitchFamily="2" charset="0"/>
              </a:rPr>
              <a:t>য় ,</a:t>
            </a:r>
            <a:r>
              <a:rPr lang="bn-BD" sz="2400" dirty="0" smtClean="0">
                <a:solidFill>
                  <a:schemeClr val="bg1"/>
                </a:solidFill>
                <a:latin typeface="NikoshBAN"/>
                <a:cs typeface="NikoshBAN" pitchFamily="2" charset="0"/>
              </a:rPr>
              <a:t> তাকে পরা</a:t>
            </a:r>
            <a:r>
              <a:rPr lang="en-US" sz="2400" dirty="0" err="1" smtClean="0">
                <a:solidFill>
                  <a:schemeClr val="bg1"/>
                </a:solidFill>
                <a:latin typeface="NikoshBAN"/>
                <a:cs typeface="NikoshBAN" pitchFamily="2" charset="0"/>
              </a:rPr>
              <a:t>গায়ন</a:t>
            </a:r>
            <a:r>
              <a:rPr lang="bn-BD" sz="2400" dirty="0" smtClean="0">
                <a:solidFill>
                  <a:schemeClr val="bg1"/>
                </a:solidFill>
                <a:latin typeface="NikoshBAN"/>
                <a:cs typeface="NikoshBAN" pitchFamily="2" charset="0"/>
              </a:rPr>
              <a:t> বলে। </a:t>
            </a:r>
            <a:r>
              <a:rPr lang="en-US" sz="2400" dirty="0" smtClean="0">
                <a:solidFill>
                  <a:schemeClr val="bg1"/>
                </a:solidFill>
                <a:latin typeface="NikoshBAN"/>
                <a:cs typeface="NikoshBAN" pitchFamily="2" charset="0"/>
              </a:rPr>
              <a:t>  </a:t>
            </a:r>
            <a:endParaRPr lang="bn-BD" sz="2400" dirty="0" smtClean="0">
              <a:solidFill>
                <a:schemeClr val="bg1"/>
              </a:solidFill>
              <a:latin typeface="NikoshBAN"/>
              <a:cs typeface="NikoshBAN" pitchFamily="2" charset="0"/>
            </a:endParaRPr>
          </a:p>
        </p:txBody>
      </p:sp>
      <p:sp>
        <p:nvSpPr>
          <p:cNvPr id="6" name="Oval 5"/>
          <p:cNvSpPr/>
          <p:nvPr/>
        </p:nvSpPr>
        <p:spPr>
          <a:xfrm>
            <a:off x="1219200" y="76200"/>
            <a:ext cx="7162800" cy="5334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bn-BD" sz="3600" dirty="0">
                <a:solidFill>
                  <a:srgbClr val="003300"/>
                </a:solidFill>
                <a:effectLst>
                  <a:outerShdw blurRad="38100" dist="38100" dir="2700000" algn="tl">
                    <a:srgbClr val="000000">
                      <a:alpha val="43137"/>
                    </a:srgbClr>
                  </a:outerShdw>
                </a:effectLst>
                <a:latin typeface="NikoshBAN" pitchFamily="2" charset="0"/>
                <a:cs typeface="NikoshBAN" pitchFamily="2" charset="0"/>
              </a:rPr>
              <a:t>পরাগায়ন (</a:t>
            </a:r>
            <a:r>
              <a:rPr lang="bn-BD" sz="3600" dirty="0" smtClean="0">
                <a:solidFill>
                  <a:srgbClr val="003300"/>
                </a:solidFill>
                <a:effectLst>
                  <a:outerShdw blurRad="38100" dist="38100" dir="2700000" algn="tl">
                    <a:srgbClr val="000000">
                      <a:alpha val="43137"/>
                    </a:srgbClr>
                  </a:outerShdw>
                </a:effectLst>
                <a:latin typeface="Times New Roman" pitchFamily="18" charset="0"/>
                <a:cs typeface="NikoshBAN" pitchFamily="2" charset="0"/>
              </a:rPr>
              <a:t>P</a:t>
            </a:r>
            <a:r>
              <a:rPr lang="en-US" sz="36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ollination</a:t>
            </a:r>
            <a:r>
              <a:rPr lang="en-US" sz="36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endParaRPr lang="en-US" sz="3600"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1969949"/>
            <a:ext cx="4358639" cy="23048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 y="4419600"/>
            <a:ext cx="4396739" cy="23660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2000429"/>
            <a:ext cx="3733800" cy="19925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4111079"/>
            <a:ext cx="3733800" cy="26745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wrap="square">
            <a:spAutoFit/>
          </a:bodyPr>
          <a:lstStyle/>
          <a:p>
            <a:endParaRPr lang="bn-BD" sz="3200" dirty="0" smtClean="0">
              <a:solidFill>
                <a:srgbClr val="002060"/>
              </a:solidFill>
              <a:latin typeface="NikoshBAN" pitchFamily="2" charset="0"/>
              <a:cs typeface="NikoshBAN" pitchFamily="2" charset="0"/>
            </a:endParaRPr>
          </a:p>
          <a:p>
            <a:endParaRPr lang="bn-BD" sz="3200" dirty="0" smtClean="0">
              <a:solidFill>
                <a:srgbClr val="002060"/>
              </a:solidFill>
              <a:latin typeface="NikoshBAN" pitchFamily="2" charset="0"/>
              <a:cs typeface="NikoshBAN" pitchFamily="2" charset="0"/>
            </a:endParaRPr>
          </a:p>
          <a:p>
            <a:endParaRPr lang="bn-BD" sz="3200" dirty="0" smtClean="0">
              <a:solidFill>
                <a:srgbClr val="002060"/>
              </a:solidFill>
              <a:latin typeface="NikoshBAN" pitchFamily="2" charset="0"/>
              <a:cs typeface="NikoshBAN" pitchFamily="2" charset="0"/>
            </a:endParaRPr>
          </a:p>
        </p:txBody>
      </p:sp>
      <p:sp>
        <p:nvSpPr>
          <p:cNvPr id="7" name="Rectangle 6"/>
          <p:cNvSpPr/>
          <p:nvPr/>
        </p:nvSpPr>
        <p:spPr>
          <a:xfrm>
            <a:off x="216217" y="2634138"/>
            <a:ext cx="299656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bn-BD" sz="3200" dirty="0" smtClean="0">
                <a:solidFill>
                  <a:schemeClr val="bg1"/>
                </a:solidFill>
                <a:latin typeface="NikoshBAN" pitchFamily="2" charset="0"/>
                <a:cs typeface="NikoshBAN" pitchFamily="2" charset="0"/>
              </a:rPr>
              <a:t>স্ব-পরাগায়ন</a:t>
            </a:r>
          </a:p>
        </p:txBody>
      </p:sp>
      <p:sp>
        <p:nvSpPr>
          <p:cNvPr id="3" name="Rounded Rectangle 2"/>
          <p:cNvSpPr/>
          <p:nvPr/>
        </p:nvSpPr>
        <p:spPr>
          <a:xfrm>
            <a:off x="38100" y="3429000"/>
            <a:ext cx="3352800" cy="3206605"/>
          </a:xfrm>
          <a:prstGeom prst="roundRect">
            <a:avLst/>
          </a:prstGeom>
          <a:blipFill>
            <a:blip r:embed="rId2"/>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0" anchor="ctr"/>
          <a:lstStyle/>
          <a:p>
            <a:pPr algn="just"/>
            <a:r>
              <a:rPr lang="bn-BD" sz="2400" dirty="0" smtClean="0">
                <a:solidFill>
                  <a:srgbClr val="FF0000"/>
                </a:solidFill>
                <a:latin typeface="NikoshBAN" pitchFamily="2" charset="0"/>
                <a:cs typeface="NikoshBAN" pitchFamily="2" charset="0"/>
              </a:rPr>
              <a:t>একই ফুলে বা  </a:t>
            </a:r>
            <a:r>
              <a:rPr lang="bn-BD" sz="2400" dirty="0">
                <a:solidFill>
                  <a:srgbClr val="FF0000"/>
                </a:solidFill>
                <a:latin typeface="NikoshBAN" pitchFamily="2" charset="0"/>
                <a:cs typeface="NikoshBAN" pitchFamily="2" charset="0"/>
              </a:rPr>
              <a:t>একই </a:t>
            </a:r>
            <a:r>
              <a:rPr lang="bn-BD" sz="2400" dirty="0" smtClean="0">
                <a:solidFill>
                  <a:srgbClr val="FF0000"/>
                </a:solidFill>
                <a:latin typeface="NikoshBAN" pitchFamily="2" charset="0"/>
                <a:cs typeface="NikoshBAN" pitchFamily="2" charset="0"/>
              </a:rPr>
              <a:t>গাছের ভিন্ন দুটি </a:t>
            </a:r>
            <a:r>
              <a:rPr lang="bn-BD" sz="2400" dirty="0">
                <a:solidFill>
                  <a:srgbClr val="FF0000"/>
                </a:solidFill>
                <a:latin typeface="NikoshBAN" pitchFamily="2" charset="0"/>
                <a:cs typeface="NikoshBAN" pitchFamily="2" charset="0"/>
              </a:rPr>
              <a:t>অন্য ফুলের </a:t>
            </a:r>
            <a:r>
              <a:rPr lang="bn-BD" sz="2400" dirty="0" smtClean="0">
                <a:solidFill>
                  <a:srgbClr val="FF0000"/>
                </a:solidFill>
                <a:latin typeface="NikoshBAN" pitchFamily="2" charset="0"/>
                <a:cs typeface="NikoshBAN" pitchFamily="2" charset="0"/>
              </a:rPr>
              <a:t>মধ্যে যখন পরাগায়ন ঘটে তখন তাকে  </a:t>
            </a:r>
            <a:r>
              <a:rPr lang="bn-BD" sz="2400" dirty="0">
                <a:solidFill>
                  <a:srgbClr val="FF0000"/>
                </a:solidFill>
                <a:latin typeface="NikoshBAN" pitchFamily="2" charset="0"/>
                <a:cs typeface="NikoshBAN" pitchFamily="2" charset="0"/>
              </a:rPr>
              <a:t>তাকে স্ব-পরাগা</a:t>
            </a:r>
            <a:r>
              <a:rPr lang="en-US" sz="2400" dirty="0">
                <a:solidFill>
                  <a:srgbClr val="FF0000"/>
                </a:solidFill>
                <a:latin typeface="NikoshBAN" pitchFamily="2" charset="0"/>
                <a:cs typeface="NikoshBAN" pitchFamily="2" charset="0"/>
              </a:rPr>
              <a:t>য়</a:t>
            </a:r>
            <a:r>
              <a:rPr lang="bn-BD" sz="2400" dirty="0">
                <a:solidFill>
                  <a:srgbClr val="FF0000"/>
                </a:solidFill>
                <a:latin typeface="NikoshBAN" pitchFamily="2" charset="0"/>
                <a:cs typeface="NikoshBAN" pitchFamily="2" charset="0"/>
              </a:rPr>
              <a:t>ন বলে । </a:t>
            </a:r>
            <a:endParaRPr lang="en-US" sz="2400" dirty="0">
              <a:solidFill>
                <a:srgbClr val="FF0000"/>
              </a:solidFill>
              <a:latin typeface="NikoshBAN" pitchFamily="2" charset="0"/>
              <a:cs typeface="NikoshBAN" pitchFamily="2" charset="0"/>
            </a:endParaRPr>
          </a:p>
          <a:p>
            <a:pPr algn="just"/>
            <a:r>
              <a:rPr lang="bn-BD" sz="2400" dirty="0">
                <a:solidFill>
                  <a:srgbClr val="FF0000"/>
                </a:solidFill>
                <a:latin typeface="NikoshBAN" pitchFamily="2" charset="0"/>
                <a:cs typeface="NikoshBAN" pitchFamily="2" charset="0"/>
              </a:rPr>
              <a:t>যথা- সরিষা , কুমড়া , ধুতুরা </a:t>
            </a:r>
            <a:r>
              <a:rPr lang="bn-BD" sz="2400" dirty="0" smtClean="0">
                <a:solidFill>
                  <a:srgbClr val="FF0000"/>
                </a:solidFill>
                <a:latin typeface="NikoshBAN" pitchFamily="2" charset="0"/>
                <a:cs typeface="NikoshBAN" pitchFamily="2" charset="0"/>
              </a:rPr>
              <a:t>ইত্যাদি উদ্ভিদে স্ব-পরাগায়ন ঘটে। </a:t>
            </a:r>
            <a:endParaRPr lang="bn-BD" sz="2400" dirty="0">
              <a:solidFill>
                <a:srgbClr val="FF0000"/>
              </a:solidFill>
              <a:latin typeface="NikoshBAN" pitchFamily="2" charset="0"/>
              <a:cs typeface="NikoshBAN" pitchFamily="2" charset="0"/>
            </a:endParaRPr>
          </a:p>
        </p:txBody>
      </p:sp>
      <p:sp>
        <p:nvSpPr>
          <p:cNvPr id="4" name="TextBox 3"/>
          <p:cNvSpPr txBox="1"/>
          <p:nvPr/>
        </p:nvSpPr>
        <p:spPr>
          <a:xfrm>
            <a:off x="0" y="796527"/>
            <a:ext cx="9016365" cy="138499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bn-BD" sz="2800" dirty="0">
                <a:solidFill>
                  <a:srgbClr val="FFFF00"/>
                </a:solidFill>
                <a:latin typeface="NikoshBAN" pitchFamily="2" charset="0"/>
                <a:cs typeface="NikoshBAN" pitchFamily="2" charset="0"/>
              </a:rPr>
              <a:t>উদ্ভিদে পরাগা</a:t>
            </a:r>
            <a:r>
              <a:rPr lang="en-US" sz="2800" dirty="0">
                <a:solidFill>
                  <a:srgbClr val="FFFF00"/>
                </a:solidFill>
                <a:latin typeface="NikoshBAN" pitchFamily="2" charset="0"/>
                <a:cs typeface="NikoshBAN" pitchFamily="2" charset="0"/>
              </a:rPr>
              <a:t>য়</a:t>
            </a:r>
            <a:r>
              <a:rPr lang="bn-BD" sz="2800" dirty="0">
                <a:solidFill>
                  <a:srgbClr val="FFFF00"/>
                </a:solidFill>
                <a:latin typeface="NikoshBAN" pitchFamily="2" charset="0"/>
                <a:cs typeface="NikoshBAN" pitchFamily="2" charset="0"/>
              </a:rPr>
              <a:t>ন প্রধানত দু</a:t>
            </a:r>
            <a:r>
              <a:rPr lang="en-US" sz="2800" dirty="0">
                <a:solidFill>
                  <a:srgbClr val="FFFF00"/>
                </a:solidFill>
                <a:latin typeface="NikoshBAN" pitchFamily="2" charset="0"/>
                <a:cs typeface="NikoshBAN" pitchFamily="2" charset="0"/>
              </a:rPr>
              <a:t>ই </a:t>
            </a:r>
            <a:r>
              <a:rPr lang="en-US" sz="2800" dirty="0" err="1">
                <a:solidFill>
                  <a:srgbClr val="FFFF00"/>
                </a:solidFill>
                <a:latin typeface="NikoshBAN" pitchFamily="2" charset="0"/>
                <a:cs typeface="NikoshBAN" pitchFamily="2" charset="0"/>
              </a:rPr>
              <a:t>প্রকা</a:t>
            </a:r>
            <a:r>
              <a:rPr lang="bn-BD" sz="2800" dirty="0">
                <a:solidFill>
                  <a:srgbClr val="FFFF00"/>
                </a:solidFill>
                <a:latin typeface="NikoshBAN" pitchFamily="2" charset="0"/>
                <a:cs typeface="NikoshBAN" pitchFamily="2" charset="0"/>
              </a:rPr>
              <a:t>র হ</a:t>
            </a:r>
            <a:r>
              <a:rPr lang="en-US" sz="2800" dirty="0" err="1">
                <a:solidFill>
                  <a:srgbClr val="FFFF00"/>
                </a:solidFill>
                <a:latin typeface="NikoshBAN" pitchFamily="2" charset="0"/>
                <a:cs typeface="NikoshBAN" pitchFamily="2" charset="0"/>
              </a:rPr>
              <a:t>য়ে</a:t>
            </a:r>
            <a:r>
              <a:rPr lang="en-US" sz="2800" dirty="0">
                <a:solidFill>
                  <a:srgbClr val="FFFF00"/>
                </a:solidFill>
                <a:latin typeface="NikoshBAN" pitchFamily="2" charset="0"/>
                <a:cs typeface="NikoshBAN" pitchFamily="2" charset="0"/>
              </a:rPr>
              <a:t> </a:t>
            </a:r>
            <a:r>
              <a:rPr lang="bn-BD" sz="2800" dirty="0">
                <a:solidFill>
                  <a:srgbClr val="FFFF00"/>
                </a:solidFill>
                <a:latin typeface="NikoshBAN" pitchFamily="2" charset="0"/>
                <a:cs typeface="NikoshBAN" pitchFamily="2" charset="0"/>
              </a:rPr>
              <a:t>থাকে। </a:t>
            </a:r>
            <a:r>
              <a:rPr lang="en-US" sz="2800" dirty="0">
                <a:solidFill>
                  <a:srgbClr val="FFFF00"/>
                </a:solidFill>
                <a:latin typeface="NikoshBAN" pitchFamily="2" charset="0"/>
                <a:cs typeface="NikoshBAN" pitchFamily="2" charset="0"/>
              </a:rPr>
              <a:t> </a:t>
            </a:r>
            <a:r>
              <a:rPr lang="bn-BD" sz="2800" dirty="0" smtClean="0">
                <a:solidFill>
                  <a:srgbClr val="FFFF00"/>
                </a:solidFill>
                <a:latin typeface="NikoshBAN" pitchFamily="2" charset="0"/>
                <a:cs typeface="NikoshBAN" pitchFamily="2" charset="0"/>
              </a:rPr>
              <a:t>যথা</a:t>
            </a:r>
            <a:r>
              <a:rPr lang="bn-BD" sz="2800" dirty="0">
                <a:solidFill>
                  <a:srgbClr val="FFFF00"/>
                </a:solidFill>
                <a:latin typeface="NikoshBAN" pitchFamily="2" charset="0"/>
                <a:cs typeface="NikoshBAN" pitchFamily="2" charset="0"/>
              </a:rPr>
              <a:t>:</a:t>
            </a:r>
          </a:p>
          <a:p>
            <a:r>
              <a:rPr lang="bn-BD" sz="2800" dirty="0">
                <a:solidFill>
                  <a:srgbClr val="FFFF00"/>
                </a:solidFill>
                <a:latin typeface="NikoshBAN" pitchFamily="2" charset="0"/>
                <a:cs typeface="NikoshBAN" pitchFamily="2" charset="0"/>
              </a:rPr>
              <a:t>১।স্ব-পরাগা</a:t>
            </a:r>
            <a:r>
              <a:rPr lang="en-US" sz="2800" dirty="0">
                <a:solidFill>
                  <a:srgbClr val="FFFF00"/>
                </a:solidFill>
                <a:latin typeface="NikoshBAN" pitchFamily="2" charset="0"/>
                <a:cs typeface="NikoshBAN" pitchFamily="2" charset="0"/>
              </a:rPr>
              <a:t>য়</a:t>
            </a:r>
            <a:r>
              <a:rPr lang="bn-BD" sz="2800" dirty="0">
                <a:solidFill>
                  <a:srgbClr val="FFFF00"/>
                </a:solidFill>
                <a:latin typeface="NikoshBAN" pitchFamily="2" charset="0"/>
                <a:cs typeface="NikoshBAN" pitchFamily="2" charset="0"/>
              </a:rPr>
              <a:t>ন এবং </a:t>
            </a:r>
          </a:p>
          <a:p>
            <a:r>
              <a:rPr lang="bn-BD" sz="2800" dirty="0">
                <a:solidFill>
                  <a:srgbClr val="FFFF00"/>
                </a:solidFill>
                <a:latin typeface="NikoshBAN" pitchFamily="2" charset="0"/>
                <a:cs typeface="NikoshBAN" pitchFamily="2" charset="0"/>
              </a:rPr>
              <a:t>২।পর-পরাগা</a:t>
            </a:r>
            <a:r>
              <a:rPr lang="en-US" sz="2800" dirty="0">
                <a:solidFill>
                  <a:srgbClr val="FFFF00"/>
                </a:solidFill>
                <a:latin typeface="NikoshBAN" pitchFamily="2" charset="0"/>
                <a:cs typeface="NikoshBAN" pitchFamily="2" charset="0"/>
              </a:rPr>
              <a:t>য়</a:t>
            </a:r>
            <a:r>
              <a:rPr lang="bn-BD" sz="2800" dirty="0">
                <a:solidFill>
                  <a:srgbClr val="FFFF00"/>
                </a:solidFill>
                <a:latin typeface="NikoshBAN" pitchFamily="2" charset="0"/>
                <a:cs typeface="NikoshBAN" pitchFamily="2" charset="0"/>
              </a:rPr>
              <a:t>ন । </a:t>
            </a:r>
            <a:endParaRPr lang="en-US" sz="2800" dirty="0">
              <a:solidFill>
                <a:srgbClr val="FFFF00"/>
              </a:solidFill>
              <a:latin typeface="NikoshBAN" pitchFamily="2" charset="0"/>
              <a:cs typeface="NikoshBAN" pitchFamily="2" charset="0"/>
            </a:endParaRPr>
          </a:p>
        </p:txBody>
      </p:sp>
      <p:sp>
        <p:nvSpPr>
          <p:cNvPr id="5" name="TextBox 4"/>
          <p:cNvSpPr txBox="1"/>
          <p:nvPr/>
        </p:nvSpPr>
        <p:spPr>
          <a:xfrm>
            <a:off x="2145982" y="23820"/>
            <a:ext cx="4724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BD" sz="3200" dirty="0" smtClean="0">
                <a:latin typeface="NikoshBAN"/>
              </a:rPr>
              <a:t>পরাগায়নের প্রকারভেদ</a:t>
            </a:r>
            <a:endParaRPr lang="en-US" sz="3200" dirty="0">
              <a:latin typeface="NikoshBAN"/>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565" y="2366187"/>
            <a:ext cx="5257800" cy="43998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1171</TotalTime>
  <Words>1055</Words>
  <Application>Microsoft Office PowerPoint</Application>
  <PresentationFormat>On-screen Show (4:3)</PresentationFormat>
  <Paragraphs>106</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NikoshBAN</vt:lpstr>
      <vt:lpstr>RinkiyMJ</vt:lpstr>
      <vt:lpstr>SutonnyMJ</vt:lpstr>
      <vt:lpstr>Times New Roman</vt:lpstr>
      <vt:lpstr>Trebuchet MS</vt:lpstr>
      <vt:lpstr>Tw Cen MT</vt:lpstr>
      <vt:lpstr>Vrinda</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Akter</dc:creator>
  <cp:lastModifiedBy>Ideal</cp:lastModifiedBy>
  <cp:revision>219</cp:revision>
  <dcterms:created xsi:type="dcterms:W3CDTF">2020-08-07T18:32:10Z</dcterms:created>
  <dcterms:modified xsi:type="dcterms:W3CDTF">2020-08-28T17:52:01Z</dcterms:modified>
</cp:coreProperties>
</file>