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9" r:id="rId4"/>
    <p:sldId id="281" r:id="rId5"/>
    <p:sldId id="264" r:id="rId6"/>
    <p:sldId id="265" r:id="rId7"/>
    <p:sldId id="266" r:id="rId8"/>
    <p:sldId id="257" r:id="rId9"/>
    <p:sldId id="260" r:id="rId10"/>
    <p:sldId id="268" r:id="rId11"/>
    <p:sldId id="279" r:id="rId12"/>
    <p:sldId id="261" r:id="rId13"/>
    <p:sldId id="269" r:id="rId14"/>
    <p:sldId id="262" r:id="rId15"/>
    <p:sldId id="271" r:id="rId16"/>
    <p:sldId id="263" r:id="rId17"/>
    <p:sldId id="274" r:id="rId18"/>
    <p:sldId id="275" r:id="rId19"/>
    <p:sldId id="280" r:id="rId20"/>
    <p:sldId id="273" r:id="rId21"/>
    <p:sldId id="276" r:id="rId22"/>
    <p:sldId id="27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0713-61D7-443E-A625-E8DC95F5EAC5}" type="datetimeFigureOut">
              <a:rPr lang="en-SG" smtClean="0"/>
              <a:t>29/8/2020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D7F4-7020-4750-A1C6-D37640F4CEB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74005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0713-61D7-443E-A625-E8DC95F5EAC5}" type="datetimeFigureOut">
              <a:rPr lang="en-SG" smtClean="0"/>
              <a:t>29/8/2020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D7F4-7020-4750-A1C6-D37640F4CEB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14506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0713-61D7-443E-A625-E8DC95F5EAC5}" type="datetimeFigureOut">
              <a:rPr lang="en-SG" smtClean="0"/>
              <a:t>29/8/2020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D7F4-7020-4750-A1C6-D37640F4CEB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40064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0713-61D7-443E-A625-E8DC95F5EAC5}" type="datetimeFigureOut">
              <a:rPr lang="en-SG" smtClean="0"/>
              <a:t>29/8/2020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D7F4-7020-4750-A1C6-D37640F4CEB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22664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0713-61D7-443E-A625-E8DC95F5EAC5}" type="datetimeFigureOut">
              <a:rPr lang="en-SG" smtClean="0"/>
              <a:t>29/8/2020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D7F4-7020-4750-A1C6-D37640F4CEB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85696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0713-61D7-443E-A625-E8DC95F5EAC5}" type="datetimeFigureOut">
              <a:rPr lang="en-SG" smtClean="0"/>
              <a:t>29/8/2020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D7F4-7020-4750-A1C6-D37640F4CEB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13717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0713-61D7-443E-A625-E8DC95F5EAC5}" type="datetimeFigureOut">
              <a:rPr lang="en-SG" smtClean="0"/>
              <a:t>29/8/2020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D7F4-7020-4750-A1C6-D37640F4CEB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19064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0713-61D7-443E-A625-E8DC95F5EAC5}" type="datetimeFigureOut">
              <a:rPr lang="en-SG" smtClean="0"/>
              <a:t>29/8/2020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D7F4-7020-4750-A1C6-D37640F4CEB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74921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0713-61D7-443E-A625-E8DC95F5EAC5}" type="datetimeFigureOut">
              <a:rPr lang="en-SG" smtClean="0"/>
              <a:t>29/8/2020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D7F4-7020-4750-A1C6-D37640F4CEB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12452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0713-61D7-443E-A625-E8DC95F5EAC5}" type="datetimeFigureOut">
              <a:rPr lang="en-SG" smtClean="0"/>
              <a:t>29/8/2020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D7F4-7020-4750-A1C6-D37640F4CEB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85605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0713-61D7-443E-A625-E8DC95F5EAC5}" type="datetimeFigureOut">
              <a:rPr lang="en-SG" smtClean="0"/>
              <a:t>29/8/2020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8D7F4-7020-4750-A1C6-D37640F4CEB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41184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10713-61D7-443E-A625-E8DC95F5EAC5}" type="datetimeFigureOut">
              <a:rPr lang="en-SG" smtClean="0"/>
              <a:t>29/8/2020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8D7F4-7020-4750-A1C6-D37640F4CEB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16681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শুভেচ্ছা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/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স্বাগতম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endParaRPr lang="en-SG" sz="32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209800"/>
            <a:ext cx="3105150" cy="3528219"/>
          </a:xfrm>
        </p:spPr>
      </p:pic>
    </p:spTree>
    <p:extLst>
      <p:ext uri="{BB962C8B-B14F-4D97-AF65-F5344CB8AC3E}">
        <p14:creationId xmlns:p14="http://schemas.microsoft.com/office/powerpoint/2010/main" val="3889809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নিচের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ছবিগুলি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লক্ষ্য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করি</a:t>
            </a:r>
            <a:endParaRPr lang="en-S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" y="1767681"/>
            <a:ext cx="7658100" cy="4191000"/>
          </a:xfrm>
        </p:spPr>
      </p:pic>
    </p:spTree>
    <p:extLst>
      <p:ext uri="{BB962C8B-B14F-4D97-AF65-F5344CB8AC3E}">
        <p14:creationId xmlns:p14="http://schemas.microsoft.com/office/powerpoint/2010/main" val="2960709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নিচের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ছবিগুলি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লক্ষ্য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করি</a:t>
            </a:r>
            <a:endParaRPr lang="en-S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05781"/>
            <a:ext cx="8229600" cy="4114800"/>
          </a:xfrm>
        </p:spPr>
      </p:pic>
    </p:spTree>
    <p:extLst>
      <p:ext uri="{BB962C8B-B14F-4D97-AF65-F5344CB8AC3E}">
        <p14:creationId xmlns:p14="http://schemas.microsoft.com/office/powerpoint/2010/main" val="2877180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জোড়ায়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কাজ</a:t>
            </a:r>
            <a:r>
              <a:rPr lang="en-US" dirty="0" smtClean="0"/>
              <a:t> 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800" dirty="0" err="1">
                <a:latin typeface="Nikosh" pitchFamily="2" charset="0"/>
                <a:cs typeface="Nikosh" pitchFamily="2" charset="0"/>
              </a:rPr>
              <a:t>পর্তুগীজরা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কিভাবে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উপমহাদেশে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আসার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পথ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সন্ধান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করেন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? </a:t>
            </a:r>
          </a:p>
          <a:p>
            <a:pPr marL="0" indent="0">
              <a:buNone/>
            </a:pPr>
            <a:r>
              <a:rPr lang="en-US" dirty="0" err="1" smtClean="0">
                <a:latin typeface="Nikosh" pitchFamily="2" charset="0"/>
                <a:cs typeface="Nikosh" pitchFamily="2" charset="0"/>
              </a:rPr>
              <a:t>উত্তরঃ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পর্তুগিজ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নাবিক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প্রিন্স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হেনরির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নেতৃত্বে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পর্তুগিজগণ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আফ্রিকা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হয়ে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উপমহাদেশে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আসার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পথ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সন্ধান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করতে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থাকেন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এবং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ফলশ্রুতিতে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নাবিক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বার্থলামিউ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দিয়াজ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উত্তমাশা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অন্তরীপ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পর্যন্ত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ঘুরে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আসেন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  <a:endParaRPr lang="en-SG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784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নিচের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ছবিগুলি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লক্ষ্য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করি</a:t>
            </a:r>
            <a:endParaRPr lang="en-S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50" y="1767681"/>
            <a:ext cx="7632700" cy="4191000"/>
          </a:xfrm>
        </p:spPr>
      </p:pic>
    </p:spTree>
    <p:extLst>
      <p:ext uri="{BB962C8B-B14F-4D97-AF65-F5344CB8AC3E}">
        <p14:creationId xmlns:p14="http://schemas.microsoft.com/office/powerpoint/2010/main" val="2960709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দলীয়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কাজ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endParaRPr lang="en-SG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Nikosh" pitchFamily="2" charset="0"/>
                <a:cs typeface="Nikosh" pitchFamily="2" charset="0"/>
              </a:rPr>
              <a:t>ভাস্কো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দা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গামা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কালিকট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বন্দরে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অবতরনের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সময়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সেখানকার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রাজা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কে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ছিলেন</a:t>
            </a:r>
            <a:r>
              <a:rPr lang="en-US" dirty="0">
                <a:latin typeface="Nikosh" pitchFamily="2" charset="0"/>
                <a:cs typeface="Nikosh" pitchFamily="2" charset="0"/>
              </a:rPr>
              <a:t> ?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Nikosh" pitchFamily="2" charset="0"/>
                <a:cs typeface="Nikosh" pitchFamily="2" charset="0"/>
              </a:rPr>
              <a:t>উত্তরঃ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দুঃসাহসিক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পর্তুগিজ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নাবিক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ভাস্কো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দা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গামার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দীর্ঘ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সমুদ্রযাত্রার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পর</a:t>
            </a:r>
            <a:r>
              <a:rPr lang="en-US" dirty="0">
                <a:latin typeface="Nikosh" pitchFamily="2" charset="0"/>
                <a:cs typeface="Nikosh" pitchFamily="2" charset="0"/>
              </a:rPr>
              <a:t>  ১৪৯৮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খ্রীস্টাব্দের</a:t>
            </a:r>
            <a:r>
              <a:rPr lang="en-US" dirty="0">
                <a:latin typeface="Nikosh" pitchFamily="2" charset="0"/>
                <a:cs typeface="Nikosh" pitchFamily="2" charset="0"/>
              </a:rPr>
              <a:t> ২০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মে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উপমহাদেশের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কালিকট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বন্দরে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অবতরন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করেন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এবং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সেখানকার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স্থানীয়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রাজা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জামোরিক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তাঁকে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আতিথেয়তা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প্রদান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করেন</a:t>
            </a:r>
            <a:r>
              <a:rPr lang="en-US" dirty="0">
                <a:latin typeface="Nikosh" pitchFamily="2" charset="0"/>
                <a:cs typeface="Nikosh" pitchFamily="2" charset="0"/>
              </a:rPr>
              <a:t>।  </a:t>
            </a:r>
            <a:endParaRPr lang="en-SG" dirty="0">
              <a:latin typeface="Nikosh" pitchFamily="2" charset="0"/>
              <a:cs typeface="Nikosh" pitchFamily="2" charset="0"/>
            </a:endParaRPr>
          </a:p>
          <a:p>
            <a:pPr marL="0" indent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36568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নিচের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ছবিগুলি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লক্ষ্য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করি</a:t>
            </a:r>
            <a:endParaRPr lang="en-S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50" y="1767681"/>
            <a:ext cx="7632700" cy="4191000"/>
          </a:xfrm>
        </p:spPr>
      </p:pic>
    </p:spTree>
    <p:extLst>
      <p:ext uri="{BB962C8B-B14F-4D97-AF65-F5344CB8AC3E}">
        <p14:creationId xmlns:p14="http://schemas.microsoft.com/office/powerpoint/2010/main" val="160817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বহু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নির্বাচনী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প্রশ্ন</a:t>
            </a:r>
            <a:endParaRPr lang="en-SG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১ 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ভাস্কো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-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দা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–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গামা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জাতিতে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ছিলেন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? </a:t>
            </a:r>
          </a:p>
          <a:p>
            <a:pPr marL="0" indent="0">
              <a:buNone/>
            </a:pP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পর্তগিজ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(খ)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ওলন্দাজ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(গ)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ডাস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  (ঘ )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দিনেমার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২ 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ভাস্কো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–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দা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–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গামা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কতবার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ভারত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উপমহাদেশে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আগমন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করেন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? </a:t>
            </a:r>
          </a:p>
          <a:p>
            <a:pPr marL="0" indent="0">
              <a:buNone/>
            </a:pP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(ক)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একবার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দু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’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 (গ)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তিনবার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 (ঘ)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চারবার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৩। 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ভাস্কো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–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দা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–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গামা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প্রথম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ভারত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উপমহাদেশে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আগমন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মাস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অবস্থান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করেছিলেন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? </a:t>
            </a:r>
          </a:p>
          <a:p>
            <a:pPr marL="0" indent="0"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(ক) ১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মাস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(খ) ২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মাস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৩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মাস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(ঘ) ৪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মাস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endParaRPr lang="en-US" dirty="0">
              <a:latin typeface="Nikosh" pitchFamily="2" charset="0"/>
              <a:cs typeface="Nikosh" pitchFamily="2" charset="0"/>
            </a:endParaRPr>
          </a:p>
          <a:p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endParaRPr lang="en-US" dirty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804117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Nikosh" pitchFamily="2" charset="0"/>
                <a:cs typeface="Nikosh" pitchFamily="2" charset="0"/>
              </a:rPr>
              <a:t>বহু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নির্বাচনী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প্রশ্ন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৪ 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আল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বুকার্ক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উপমহাদেশে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পর্তুগিজ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সাম্রাজ্য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প্রতিষ্টার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স্বপ্ন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বাস্তবায়িত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কী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পদক্ষেপ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নিয়ে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ছিলেন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? </a:t>
            </a:r>
          </a:p>
          <a:p>
            <a:pPr marL="0" indent="0"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(i)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বাণিজ্য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ঘাঁটি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গড়ে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তুলেছিলেন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?  (ii)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ভারতীয়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জনগনের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উপর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পর্তুগিজদের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অত্যাচার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?  (iii)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ভারতীয়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মহিলাদের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বিয়ে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নির্দেশ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দেন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? </a:t>
            </a:r>
          </a:p>
          <a:p>
            <a:pPr marL="0" indent="0"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নীচের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কোনটি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সঠিক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?</a:t>
            </a:r>
          </a:p>
          <a:p>
            <a:pPr marL="0" indent="0">
              <a:buNone/>
            </a:pP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   (ক) i  ( খ) ii   (গ ) i ও ii  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i, ii ও iii </a:t>
            </a:r>
            <a:endParaRPr lang="en-SG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41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Nikosh" pitchFamily="2" charset="0"/>
                <a:cs typeface="Nikosh" pitchFamily="2" charset="0"/>
              </a:rPr>
              <a:t>বহু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নির্বাচনী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প্রশ্ন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৫।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ইউরোপীয়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বণিক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পর্তুগিজদের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পতনের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কারন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ছিল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–</a:t>
            </a:r>
          </a:p>
          <a:p>
            <a:pPr marL="0" indent="0"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 i-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দুর্ব্যবহার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এবং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উৎপীড়ন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   ii-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ধর্মীয়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অসহিষ্ণুতা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  iii-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গভর্নরদের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অদুরদর্শিতা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 marL="0" indent="0">
              <a:buNone/>
            </a:pPr>
            <a:r>
              <a:rPr lang="en-US" dirty="0">
                <a:latin typeface="Nikosh" pitchFamily="2" charset="0"/>
                <a:cs typeface="Nikosh" pitchFamily="2" charset="0"/>
              </a:rPr>
              <a:t>(ক) i  ( খ) ii   (গ ) i ও ii  </a:t>
            </a:r>
            <a:r>
              <a:rPr lang="en-US" b="1" dirty="0">
                <a:latin typeface="Nikosh" pitchFamily="2" charset="0"/>
                <a:cs typeface="Nikosh" pitchFamily="2" charset="0"/>
              </a:rPr>
              <a:t>(ঘ)</a:t>
            </a:r>
            <a:r>
              <a:rPr lang="en-US" dirty="0">
                <a:latin typeface="Nikosh" pitchFamily="2" charset="0"/>
                <a:cs typeface="Nikosh" pitchFamily="2" charset="0"/>
              </a:rPr>
              <a:t> i, ii ও 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iii</a:t>
            </a:r>
          </a:p>
          <a:p>
            <a:pPr marL="0" indent="0"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৬।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কোন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মুঘল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সম্রাটের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কঠোর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নিয়ন্ত্রণে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পর্তুগিজদের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অগ্রগতি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ব্যাহত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হয়</a:t>
            </a:r>
            <a:r>
              <a:rPr lang="en-US" dirty="0">
                <a:latin typeface="Nikosh" pitchFamily="2" charset="0"/>
                <a:cs typeface="Nikosh" pitchFamily="2" charset="0"/>
              </a:rPr>
              <a:t> ? </a:t>
            </a:r>
          </a:p>
          <a:p>
            <a:pPr marL="0" indent="0">
              <a:buNone/>
            </a:pPr>
            <a:r>
              <a:rPr lang="en-US" dirty="0">
                <a:latin typeface="Nikosh" pitchFamily="2" charset="0"/>
                <a:cs typeface="Nikosh" pitchFamily="2" charset="0"/>
              </a:rPr>
              <a:t>(ক)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বাবর</a:t>
            </a:r>
            <a:r>
              <a:rPr lang="en-US" dirty="0">
                <a:latin typeface="Nikosh" pitchFamily="2" charset="0"/>
                <a:cs typeface="Nikosh" pitchFamily="2" charset="0"/>
              </a:rPr>
              <a:t> (খ)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হুমায়ন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>
                <a:latin typeface="Nikosh" pitchFamily="2" charset="0"/>
                <a:cs typeface="Nikosh" pitchFamily="2" charset="0"/>
              </a:rPr>
              <a:t>(গ)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আকবর</a:t>
            </a:r>
            <a:r>
              <a:rPr lang="en-US" dirty="0">
                <a:latin typeface="Nikosh" pitchFamily="2" charset="0"/>
                <a:cs typeface="Nikosh" pitchFamily="2" charset="0"/>
              </a:rPr>
              <a:t> (ঘ)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জাহাঙ্গীর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endParaRPr lang="en-SG" dirty="0">
              <a:latin typeface="Nikosh" pitchFamily="2" charset="0"/>
              <a:cs typeface="Nikosh" pitchFamily="2" charset="0"/>
            </a:endParaRPr>
          </a:p>
          <a:p>
            <a:endParaRPr lang="en-SG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04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Nikosh" pitchFamily="2" charset="0"/>
                <a:cs typeface="Nikosh" pitchFamily="2" charset="0"/>
              </a:rPr>
              <a:t>বহু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নির্বাচনী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প্রশ্ন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৭।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ইউরোপীয়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বণিকদের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মধ্যে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কারা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সর্বপ্রথম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উপমহাদেশে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আগমন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করে</a:t>
            </a:r>
            <a:r>
              <a:rPr lang="en-US" dirty="0">
                <a:latin typeface="Nikosh" pitchFamily="2" charset="0"/>
                <a:cs typeface="Nikosh" pitchFamily="2" charset="0"/>
              </a:rPr>
              <a:t> ? </a:t>
            </a:r>
          </a:p>
          <a:p>
            <a:pPr marL="0" indent="0">
              <a:buNone/>
            </a:pPr>
            <a:r>
              <a:rPr lang="en-US" dirty="0">
                <a:latin typeface="Nikosh" pitchFamily="2" charset="0"/>
                <a:cs typeface="Nikosh" pitchFamily="2" charset="0"/>
              </a:rPr>
              <a:t>(ক)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ওলন্দাজ</a:t>
            </a:r>
            <a:r>
              <a:rPr lang="en-US" dirty="0">
                <a:latin typeface="Nikosh" pitchFamily="2" charset="0"/>
                <a:cs typeface="Nikosh" pitchFamily="2" charset="0"/>
              </a:rPr>
              <a:t> , </a:t>
            </a:r>
            <a:r>
              <a:rPr lang="en-US" b="1" dirty="0">
                <a:latin typeface="Nikosh" pitchFamily="2" charset="0"/>
                <a:cs typeface="Nikosh" pitchFamily="2" charset="0"/>
              </a:rPr>
              <a:t>(খ)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পর্তুগিজ</a:t>
            </a:r>
            <a:r>
              <a:rPr lang="en-US" dirty="0">
                <a:latin typeface="Nikosh" pitchFamily="2" charset="0"/>
                <a:cs typeface="Nikosh" pitchFamily="2" charset="0"/>
              </a:rPr>
              <a:t> (গ)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ডাচ</a:t>
            </a:r>
            <a:r>
              <a:rPr lang="en-US" dirty="0">
                <a:latin typeface="Nikosh" pitchFamily="2" charset="0"/>
                <a:cs typeface="Nikosh" pitchFamily="2" charset="0"/>
              </a:rPr>
              <a:t> (ঘ)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ফরাসি</a:t>
            </a:r>
            <a:r>
              <a:rPr lang="en-US" dirty="0">
                <a:latin typeface="Nikosh" pitchFamily="2" charset="0"/>
                <a:cs typeface="Nikosh" pitchFamily="2" charset="0"/>
              </a:rPr>
              <a:t> ।</a:t>
            </a:r>
          </a:p>
          <a:p>
            <a:pPr marL="0" indent="0"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৮। 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পর্তুগিজদের</a:t>
            </a:r>
            <a:r>
              <a:rPr lang="en-US">
                <a:latin typeface="Nikosh" pitchFamily="2" charset="0"/>
                <a:cs typeface="Nikosh" pitchFamily="2" charset="0"/>
              </a:rPr>
              <a:t> </a:t>
            </a:r>
            <a:r>
              <a:rPr lang="en-US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পতনের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কারণ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ছিল</a:t>
            </a:r>
            <a:r>
              <a:rPr lang="en-US" dirty="0">
                <a:latin typeface="Nikosh" pitchFamily="2" charset="0"/>
                <a:cs typeface="Nikosh" pitchFamily="2" charset="0"/>
              </a:rPr>
              <a:t> –</a:t>
            </a:r>
          </a:p>
          <a:p>
            <a:pPr marL="571500" indent="-571500">
              <a:buAutoNum type="romanLcPeriod"/>
            </a:pPr>
            <a:r>
              <a:rPr lang="en-US" dirty="0" err="1">
                <a:latin typeface="Nikosh" pitchFamily="2" charset="0"/>
                <a:cs typeface="Nikosh" pitchFamily="2" charset="0"/>
              </a:rPr>
              <a:t>ভারতীয়দের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প্রতি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দুর্ব্যবহার</a:t>
            </a:r>
            <a:r>
              <a:rPr lang="en-US" dirty="0">
                <a:latin typeface="Nikosh" pitchFamily="2" charset="0"/>
                <a:cs typeface="Nikosh" pitchFamily="2" charset="0"/>
              </a:rPr>
              <a:t>   ii.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ধর্মীয়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অসহিষ্ণতা</a:t>
            </a:r>
            <a:r>
              <a:rPr lang="en-US" dirty="0">
                <a:latin typeface="Nikosh" pitchFamily="2" charset="0"/>
                <a:cs typeface="Nikosh" pitchFamily="2" charset="0"/>
              </a:rPr>
              <a:t>      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iii.পর্তুগিজ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গভর্নরদের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অদূরদর্শিতা</a:t>
            </a:r>
            <a:r>
              <a:rPr lang="en-US" dirty="0">
                <a:latin typeface="Nikosh" pitchFamily="2" charset="0"/>
                <a:cs typeface="Nikosh" pitchFamily="2" charset="0"/>
              </a:rPr>
              <a:t> ।</a:t>
            </a:r>
          </a:p>
          <a:p>
            <a:pPr marL="0" indent="0">
              <a:buNone/>
            </a:pPr>
            <a:r>
              <a:rPr lang="en-US" dirty="0">
                <a:latin typeface="Nikosh" pitchFamily="2" charset="0"/>
                <a:cs typeface="Nikosh" pitchFamily="2" charset="0"/>
              </a:rPr>
              <a:t>    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নীচের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কোনটি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সঠিক</a:t>
            </a:r>
            <a:r>
              <a:rPr lang="en-US" dirty="0">
                <a:latin typeface="Nikosh" pitchFamily="2" charset="0"/>
                <a:cs typeface="Nikosh" pitchFamily="2" charset="0"/>
              </a:rPr>
              <a:t> –</a:t>
            </a:r>
          </a:p>
          <a:p>
            <a:pPr marL="0" indent="0">
              <a:buNone/>
            </a:pPr>
            <a:r>
              <a:rPr lang="en-US" dirty="0">
                <a:latin typeface="Nikosh" pitchFamily="2" charset="0"/>
                <a:cs typeface="Nikosh" pitchFamily="2" charset="0"/>
              </a:rPr>
              <a:t>(ক) i ও ii  (খ)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iও</a:t>
            </a:r>
            <a:r>
              <a:rPr lang="en-US" dirty="0">
                <a:latin typeface="Nikosh" pitchFamily="2" charset="0"/>
                <a:cs typeface="Nikosh" pitchFamily="2" charset="0"/>
              </a:rPr>
              <a:t> iii (গ)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iiও</a:t>
            </a:r>
            <a:r>
              <a:rPr lang="en-US" dirty="0">
                <a:latin typeface="Nikosh" pitchFamily="2" charset="0"/>
                <a:cs typeface="Nikosh" pitchFamily="2" charset="0"/>
              </a:rPr>
              <a:t>  iii </a:t>
            </a:r>
            <a:r>
              <a:rPr lang="en-US" b="1" dirty="0">
                <a:latin typeface="Nikosh" pitchFamily="2" charset="0"/>
                <a:cs typeface="Nikosh" pitchFamily="2" charset="0"/>
              </a:rPr>
              <a:t>(ঘ)</a:t>
            </a:r>
            <a:r>
              <a:rPr lang="en-US" dirty="0">
                <a:latin typeface="Nikosh" pitchFamily="2" charset="0"/>
                <a:cs typeface="Nikosh" pitchFamily="2" charset="0"/>
              </a:rPr>
              <a:t> i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iiও</a:t>
            </a:r>
            <a:r>
              <a:rPr lang="en-US" dirty="0">
                <a:latin typeface="Nikosh" pitchFamily="2" charset="0"/>
                <a:cs typeface="Nikosh" pitchFamily="2" charset="0"/>
              </a:rPr>
              <a:t> iii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798883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Nikosh" pitchFamily="2" charset="0"/>
                <a:cs typeface="Nikosh" pitchFamily="2" charset="0"/>
              </a:rPr>
              <a:t>শিক্ষক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পরিচিতি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5900" dirty="0" err="1" smtClean="0">
                <a:latin typeface="Nikosh" pitchFamily="2" charset="0"/>
                <a:cs typeface="Nikosh" pitchFamily="2" charset="0"/>
              </a:rPr>
              <a:t>পরিচয়</a:t>
            </a:r>
            <a:endParaRPr lang="en-SG" sz="5900" dirty="0">
              <a:latin typeface="Nikosh" pitchFamily="2" charset="0"/>
              <a:cs typeface="Nikosh" pitchFamily="2" charset="0"/>
            </a:endParaRPr>
          </a:p>
          <a:p>
            <a:pPr algn="ctr"/>
            <a:endParaRPr lang="en-S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ছবি</a:t>
            </a:r>
            <a:endParaRPr lang="en-SG" sz="3600" dirty="0">
              <a:latin typeface="Nikosh" pitchFamily="2" charset="0"/>
              <a:cs typeface="Nikosh" pitchFamily="2" charset="0"/>
            </a:endParaRPr>
          </a:p>
          <a:p>
            <a:pPr algn="ctr"/>
            <a:endParaRPr lang="en-SG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SG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307509"/>
            <a:ext cx="4041775" cy="3621923"/>
          </a:xfrm>
        </p:spPr>
      </p:pic>
      <p:sp>
        <p:nvSpPr>
          <p:cNvPr id="10" name="Bevel 9"/>
          <p:cNvSpPr/>
          <p:nvPr/>
        </p:nvSpPr>
        <p:spPr>
          <a:xfrm>
            <a:off x="533400" y="2209800"/>
            <a:ext cx="4267200" cy="39624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TextBox 10"/>
          <p:cNvSpPr txBox="1"/>
          <p:nvPr/>
        </p:nvSpPr>
        <p:spPr>
          <a:xfrm>
            <a:off x="1066800" y="2743200"/>
            <a:ext cx="3200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" pitchFamily="2" charset="0"/>
                <a:cs typeface="Nikosh" pitchFamily="2" charset="0"/>
              </a:rPr>
              <a:t>আনোয়ারা</a:t>
            </a:r>
            <a:r>
              <a:rPr lang="en-US" sz="36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>
                <a:latin typeface="Nikosh" pitchFamily="2" charset="0"/>
                <a:cs typeface="Nikosh" pitchFamily="2" charset="0"/>
              </a:rPr>
              <a:t>খাতুন</a:t>
            </a:r>
            <a:endParaRPr lang="en-US" sz="3600" dirty="0">
              <a:latin typeface="Nikosh" pitchFamily="2" charset="0"/>
              <a:cs typeface="Nikosh" pitchFamily="2" charset="0"/>
            </a:endParaRPr>
          </a:p>
          <a:p>
            <a:r>
              <a:rPr lang="en-US" sz="2800" dirty="0" err="1">
                <a:latin typeface="Nikosh" pitchFamily="2" charset="0"/>
                <a:cs typeface="Nikosh" pitchFamily="2" charset="0"/>
              </a:rPr>
              <a:t>সহকারী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অধ্যাপক</a:t>
            </a:r>
            <a:endParaRPr lang="en-US" sz="2800" dirty="0">
              <a:latin typeface="Nikosh" pitchFamily="2" charset="0"/>
              <a:cs typeface="Nikosh" pitchFamily="2" charset="0"/>
            </a:endParaRPr>
          </a:p>
          <a:p>
            <a:r>
              <a:rPr lang="en-US" sz="2400" dirty="0" err="1">
                <a:latin typeface="Nikosh" pitchFamily="2" charset="0"/>
                <a:cs typeface="Nikosh" pitchFamily="2" charset="0"/>
              </a:rPr>
              <a:t>ইতিহাস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বিভাগ</a:t>
            </a:r>
            <a:endParaRPr lang="en-US" sz="2400" dirty="0">
              <a:latin typeface="Nikosh" pitchFamily="2" charset="0"/>
              <a:cs typeface="Nikosh" pitchFamily="2" charset="0"/>
            </a:endParaRPr>
          </a:p>
          <a:p>
            <a:r>
              <a:rPr lang="en-US" sz="2400" dirty="0" err="1">
                <a:latin typeface="Nikosh" pitchFamily="2" charset="0"/>
                <a:cs typeface="Nikosh" pitchFamily="2" charset="0"/>
              </a:rPr>
              <a:t>বসন্তকেদার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ডিগ্রী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কলেজ</a:t>
            </a:r>
            <a:endParaRPr lang="en-US" sz="2400" dirty="0">
              <a:latin typeface="Nikosh" pitchFamily="2" charset="0"/>
              <a:cs typeface="Nikosh" pitchFamily="2" charset="0"/>
            </a:endParaRPr>
          </a:p>
          <a:p>
            <a:r>
              <a:rPr lang="en-US" sz="2400" dirty="0" err="1">
                <a:latin typeface="Nikosh" pitchFamily="2" charset="0"/>
                <a:cs typeface="Nikosh" pitchFamily="2" charset="0"/>
              </a:rPr>
              <a:t>মোহনপুর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,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রাজশাহী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। 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1400" dirty="0" smtClean="0">
                <a:latin typeface="Nikosh" pitchFamily="2" charset="0"/>
                <a:cs typeface="Nikosh" pitchFamily="2" charset="0"/>
              </a:rPr>
              <a:t>anawarakhatun1967@gmail.com</a:t>
            </a:r>
            <a:endParaRPr lang="en-US" sz="1400" dirty="0">
              <a:latin typeface="Nikosh" pitchFamily="2" charset="0"/>
              <a:cs typeface="Nikosh" pitchFamily="2" charset="0"/>
            </a:endParaRPr>
          </a:p>
          <a:p>
            <a:r>
              <a:rPr lang="en-US" sz="2400" dirty="0" smtClean="0">
                <a:latin typeface="Nikosh" pitchFamily="2" charset="0"/>
                <a:cs typeface="Nikosh" pitchFamily="2" charset="0"/>
              </a:rPr>
              <a:t>০১৭২৪৬৬৮৮৪, ১৭২৪৬৬৮৮৪৯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endParaRPr lang="en-US" dirty="0">
              <a:latin typeface="Nikosh" pitchFamily="2" charset="0"/>
              <a:cs typeface="Nikosh" pitchFamily="2" charset="0"/>
            </a:endParaRP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272766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উত্তর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মালা</a:t>
            </a:r>
            <a:endParaRPr lang="en-SG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১। ক   ২। খ   ৩। গ   ৪। ঘ   ৫। ঘ  ৬। গ    ৭। খ   ৮। ঘ</a:t>
            </a:r>
            <a:endParaRPr lang="en-SG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010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290" y="2320644"/>
            <a:ext cx="7571510" cy="27085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ভাস্কো-দা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গামা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উপমহাদেশে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আগমনের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মধ্য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দিয়েই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দুঃসাহসিক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নাবিক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হিসেবে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পরিচিত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হন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আলোচনা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কর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।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24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bn-BD" sz="2400" dirty="0" smtClean="0">
                <a:latin typeface="Nikosh" pitchFamily="2" charset="0"/>
                <a:cs typeface="Nikosh" pitchFamily="2" charset="0"/>
              </a:rPr>
              <a:t>সহায়ক গ্রন্থ/প্রকাশনীঃ লেকচার প্রকাশনী, হাসানবুক হাউস, কাজল ব্রাদার্স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3581400" cy="1143000"/>
          </a:xfrm>
        </p:spPr>
        <p:txBody>
          <a:bodyPr/>
          <a:lstStyle/>
          <a:p>
            <a:pPr algn="ctr"/>
            <a:r>
              <a:rPr lang="en-US" dirty="0" smtClean="0">
                <a:latin typeface="Nikosh" pitchFamily="2" charset="0"/>
                <a:cs typeface="Nikosh" pitchFamily="2" charset="0"/>
              </a:rPr>
              <a:t>  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বাড়ির কাজ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176372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Nikosh" pitchFamily="2" charset="0"/>
                <a:cs typeface="Nikosh" pitchFamily="2" charset="0"/>
              </a:rPr>
              <a:t>ধন্যবাদ</a:t>
            </a:r>
            <a:endParaRPr lang="en-S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30442"/>
            <a:ext cx="4038600" cy="3489358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590800"/>
            <a:ext cx="4038600" cy="3429000"/>
          </a:xfrm>
        </p:spPr>
      </p:pic>
    </p:spTree>
    <p:extLst>
      <p:ext uri="{BB962C8B-B14F-4D97-AF65-F5344CB8AC3E}">
        <p14:creationId xmlns:p14="http://schemas.microsoft.com/office/powerpoint/2010/main" val="232588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পাঠ</a:t>
            </a:r>
            <a:r>
              <a:rPr lang="en-US" sz="32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পরিচিতি</a:t>
            </a:r>
            <a:r>
              <a:rPr lang="en-US" sz="32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447800"/>
            <a:ext cx="4040188" cy="639762"/>
          </a:xfrm>
        </p:spPr>
        <p:txBody>
          <a:bodyPr/>
          <a:lstStyle/>
          <a:p>
            <a:pPr algn="ctr"/>
            <a:r>
              <a:rPr lang="en-US" dirty="0" err="1" smtClean="0">
                <a:latin typeface="Nikosh" pitchFamily="2" charset="0"/>
                <a:cs typeface="Nikosh" pitchFamily="2" charset="0"/>
              </a:rPr>
              <a:t>বিষয়ঃ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ইতিহাস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endParaRPr lang="en-SG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প্রথম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পত্র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অধ্যায়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– ১  </a:t>
            </a:r>
          </a:p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ভারত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বর্ষে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ইউরোপীয়দের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আগমন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;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ইংরেজ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আধিপত্য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প্রতিষ্ঠা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।</a:t>
            </a:r>
          </a:p>
          <a:p>
            <a:pPr marL="0" indent="0">
              <a:buNone/>
            </a:pPr>
            <a:endParaRPr lang="en-S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Nikosh" pitchFamily="2" charset="0"/>
                <a:cs typeface="Nikosh" pitchFamily="2" charset="0"/>
              </a:rPr>
              <a:t>তারিখঃ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২৬/০২/২০</a:t>
            </a:r>
            <a:endParaRPr lang="en-SG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আজকের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পাঠ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ভাস্কো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–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দা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–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গামা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ইউরোপের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সঙ্গে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উপমহাদেশের</a:t>
            </a:r>
            <a:r>
              <a:rPr lang="en-US" dirty="0">
                <a:latin typeface="Nikosh" pitchFamily="2" charset="0"/>
                <a:cs typeface="Nikosh" pitchFamily="2" charset="0"/>
              </a:rPr>
              <a:t> 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প্রত্যক্ষ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যোগাযোগ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  <a:endParaRPr lang="en-SG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2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এসো</a:t>
            </a:r>
            <a:r>
              <a:rPr lang="en-US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বন্ধুরা</a:t>
            </a:r>
            <a:r>
              <a:rPr lang="en-US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আমার</a:t>
            </a:r>
            <a:r>
              <a:rPr lang="en-US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একটি</a:t>
            </a:r>
            <a:r>
              <a:rPr lang="en-US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ভিদিও</a:t>
            </a:r>
            <a:r>
              <a:rPr lang="en-US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ক্লাস</a:t>
            </a:r>
            <a:r>
              <a:rPr lang="en-US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দেখ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ea typeface="Calibri"/>
                <a:cs typeface="Vrinda"/>
              </a:rPr>
              <a:t>https://youtu.be/vmuELlssnAE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553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নিচের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ছবিগুলি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লক্ষ্য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করি</a:t>
            </a:r>
            <a:endParaRPr lang="en-SG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080" y="1600200"/>
            <a:ext cx="6669840" cy="4525963"/>
          </a:xfrm>
        </p:spPr>
      </p:pic>
    </p:spTree>
    <p:extLst>
      <p:ext uri="{BB962C8B-B14F-4D97-AF65-F5344CB8AC3E}">
        <p14:creationId xmlns:p14="http://schemas.microsoft.com/office/powerpoint/2010/main" val="1657025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নিচের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ছবিগুলি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লক্ষ্য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করি</a:t>
            </a:r>
            <a:endParaRPr lang="en-S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080" y="1600200"/>
            <a:ext cx="6669840" cy="4525963"/>
          </a:xfrm>
        </p:spPr>
      </p:pic>
    </p:spTree>
    <p:extLst>
      <p:ext uri="{BB962C8B-B14F-4D97-AF65-F5344CB8AC3E}">
        <p14:creationId xmlns:p14="http://schemas.microsoft.com/office/powerpoint/2010/main" val="1510006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নিচের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ছবিগুলি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লক্ষ্য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করি</a:t>
            </a:r>
            <a:endParaRPr lang="en-S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662" y="1600200"/>
            <a:ext cx="6044675" cy="4525963"/>
          </a:xfrm>
        </p:spPr>
      </p:pic>
    </p:spTree>
    <p:extLst>
      <p:ext uri="{BB962C8B-B14F-4D97-AF65-F5344CB8AC3E}">
        <p14:creationId xmlns:p14="http://schemas.microsoft.com/office/powerpoint/2010/main" val="294447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শিক্ষন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ফল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endParaRPr lang="en-SG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Nikosh" pitchFamily="2" charset="0"/>
                <a:cs typeface="Nikosh" pitchFamily="2" charset="0"/>
              </a:rPr>
              <a:t>১। 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ভাবে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ইউরোপের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সঙ্গে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উপমহাদেশের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প্রত্যক্ষ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যোগাযোগ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?</a:t>
            </a:r>
          </a:p>
          <a:p>
            <a:pPr marL="0" indent="0">
              <a:buNone/>
            </a:pPr>
            <a:r>
              <a:rPr lang="en-US" sz="2800" dirty="0" smtClean="0">
                <a:latin typeface="Nikosh" pitchFamily="2" charset="0"/>
                <a:cs typeface="Nikosh" pitchFamily="2" charset="0"/>
              </a:rPr>
              <a:t>২। 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পর্তুগীজরা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কিভাবে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উপমহাদেশে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আসার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পথ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সন্ধান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করেন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? </a:t>
            </a:r>
          </a:p>
          <a:p>
            <a:pPr marL="0" indent="0">
              <a:buNone/>
            </a:pPr>
            <a:r>
              <a:rPr lang="en-US" sz="2800" dirty="0">
                <a:latin typeface="Nikosh" pitchFamily="2" charset="0"/>
                <a:cs typeface="Nikosh" pitchFamily="2" charset="0"/>
              </a:rPr>
              <a:t>৩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 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ভাস্কো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দা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গামা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কালিকট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বন্দরে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অবতরনের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সময়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সেখানকার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রাজা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ছিলেন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? </a:t>
            </a:r>
          </a:p>
          <a:p>
            <a:pPr marL="0" indent="0">
              <a:buNone/>
            </a:pPr>
            <a:r>
              <a:rPr lang="en-US" sz="2800" dirty="0" smtClean="0">
                <a:latin typeface="Nikosh" pitchFamily="2" charset="0"/>
                <a:cs typeface="Nikosh" pitchFamily="2" charset="0"/>
              </a:rPr>
              <a:t>৪।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ইউরোপ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মহাদেশের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কোন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জাতি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ভৌগলিক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আবিস্কারে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উদ্বুদ্ধ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হয়ে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ওঠেছিল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?</a:t>
            </a:r>
            <a:endParaRPr lang="en-US" sz="2800" dirty="0">
              <a:latin typeface="Nikosh" pitchFamily="2" charset="0"/>
              <a:cs typeface="Nikosh" pitchFamily="2" charset="0"/>
            </a:endParaRPr>
          </a:p>
          <a:p>
            <a:pPr marL="0" indent="0">
              <a:buNone/>
            </a:pPr>
            <a:endParaRPr lang="en-SG" sz="28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45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একক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কাজ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endParaRPr lang="en-SG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latin typeface="Nikosh" pitchFamily="2" charset="0"/>
                <a:cs typeface="Nikosh" pitchFamily="2" charset="0"/>
              </a:rPr>
              <a:t>কি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ভাবে</a:t>
            </a:r>
            <a:r>
              <a:rPr lang="en-US" dirty="0">
                <a:latin typeface="Nikosh" pitchFamily="2" charset="0"/>
                <a:cs typeface="Nikosh" pitchFamily="2" charset="0"/>
              </a:rPr>
              <a:t> 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ইউরোপের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সঙ্গে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উপমহাদেশের</a:t>
            </a:r>
            <a:r>
              <a:rPr lang="en-US" dirty="0">
                <a:latin typeface="Nikosh" pitchFamily="2" charset="0"/>
                <a:cs typeface="Nikosh" pitchFamily="2" charset="0"/>
              </a:rPr>
              <a:t> 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প্রত্যক্ষ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যোগাযোগ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?</a:t>
            </a:r>
            <a:endParaRPr lang="en-US" dirty="0">
              <a:latin typeface="Nikosh" pitchFamily="2" charset="0"/>
              <a:cs typeface="Nikosh" pitchFamily="2" charset="0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উওরঃ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দঃসাহসিক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পর্তুগিজ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নাবিক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ভাস্কো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দা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গামার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উপমহাদেশে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আগমনের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সাথে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সাথে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ইউরোপের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সঙ্গে</a:t>
            </a:r>
            <a:r>
              <a:rPr lang="en-US" dirty="0">
                <a:latin typeface="Nikosh" pitchFamily="2" charset="0"/>
                <a:cs typeface="Nikosh" pitchFamily="2" charset="0"/>
              </a:rPr>
              <a:t> এ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দেশের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প্রত্যক্ষভাবে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যোগাযোগ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হয়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।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71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634</Words>
  <Application>Microsoft Office PowerPoint</Application>
  <PresentationFormat>On-screen Show (4:3)</PresentationFormat>
  <Paragraphs>80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শুভেচ্ছা / স্বাগতম </vt:lpstr>
      <vt:lpstr>শিক্ষক পরিচিতি</vt:lpstr>
      <vt:lpstr>পাঠ পরিচিতি </vt:lpstr>
      <vt:lpstr>এসো বন্ধুরা আমার একটি ভিদিও ক্লাস দেখ</vt:lpstr>
      <vt:lpstr>নিচের ছবিগুলি লক্ষ্য করি</vt:lpstr>
      <vt:lpstr>নিচের ছবিগুলি লক্ষ্য করি</vt:lpstr>
      <vt:lpstr>নিচের ছবিগুলি লক্ষ্য করি</vt:lpstr>
      <vt:lpstr>শিক্ষন ফল </vt:lpstr>
      <vt:lpstr>একক কাজ </vt:lpstr>
      <vt:lpstr>নিচের ছবিগুলি লক্ষ্য করি</vt:lpstr>
      <vt:lpstr>নিচের ছবিগুলি লক্ষ্য করি</vt:lpstr>
      <vt:lpstr>জোড়ায় কাজ </vt:lpstr>
      <vt:lpstr>নিচের ছবিগুলি লক্ষ্য করি</vt:lpstr>
      <vt:lpstr>দলীয় কাজ </vt:lpstr>
      <vt:lpstr>নিচের ছবিগুলি লক্ষ্য করি</vt:lpstr>
      <vt:lpstr>বহু নির্বাচনী প্রশ্ন</vt:lpstr>
      <vt:lpstr>বহু নির্বাচনী প্রশ্ন</vt:lpstr>
      <vt:lpstr>বহু নির্বাচনী প্রশ্ন</vt:lpstr>
      <vt:lpstr>বহু নির্বাচনী প্রশ্ন</vt:lpstr>
      <vt:lpstr>উত্তর মালা</vt:lpstr>
      <vt:lpstr>   বাড়ির কাজ</vt:lpstr>
      <vt:lpstr>ধন্যবাদ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 / স্বাগতম </dc:title>
  <dc:creator>HP</dc:creator>
  <cp:lastModifiedBy>Windows User</cp:lastModifiedBy>
  <cp:revision>64</cp:revision>
  <dcterms:created xsi:type="dcterms:W3CDTF">2020-01-26T05:07:31Z</dcterms:created>
  <dcterms:modified xsi:type="dcterms:W3CDTF">2020-08-29T04:32:13Z</dcterms:modified>
</cp:coreProperties>
</file>