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2" r:id="rId19"/>
    <p:sldId id="273" r:id="rId20"/>
    <p:sldId id="274" r:id="rId21"/>
    <p:sldId id="275" r:id="rId22"/>
    <p:sldId id="276" r:id="rId2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BC89EF96-8CEA-46FF-86C4-4CE0E7609803}" styleName="Light Style 3 - Accent 1">
    <a:wholeTbl>
      <a:tcTxStyle>
        <a:fontRef idx="minor">
          <a:srgbClr val="000000"/>
        </a:fontRef>
      </a:tcTxStyle>
      <a:tcStyle>
        <a:tcBdr>
          <a:left>
            <a:ln w="12700" cmpd="sng">
              <a:solidFill>
                <a:srgbClr val="5B9BD5"/>
              </a:solidFill>
            </a:ln>
          </a:left>
          <a:right>
            <a:ln w="12700" cmpd="sng">
              <a:solidFill>
                <a:srgbClr val="5B9BD5"/>
              </a:solidFill>
            </a:ln>
          </a:right>
          <a:top>
            <a:ln w="12700" cmpd="sng">
              <a:solidFill>
                <a:srgbClr val="5B9BD5"/>
              </a:solidFill>
            </a:ln>
          </a:top>
          <a:bottom>
            <a:ln w="12700" cmpd="sng">
              <a:solidFill>
                <a:srgbClr val="5B9BD5"/>
              </a:solidFill>
            </a:ln>
          </a:bottom>
          <a:insideH>
            <a:ln w="12700" cmpd="sng">
              <a:solidFill>
                <a:srgbClr val="5B9BD5"/>
              </a:solidFill>
            </a:ln>
          </a:insideH>
          <a:insideV>
            <a:ln w="12700" cmpd="sng">
              <a:solidFill>
                <a:srgbClr val="5B9BD5"/>
              </a:solidFill>
            </a:ln>
          </a:insideV>
        </a:tcBdr>
        <a:fill>
          <a:noFill/>
        </a:fill>
      </a:tcStyle>
    </a:wholeTbl>
    <a:band1H>
      <a:tcStyle>
        <a:fill>
          <a:solidFill>
            <a:srgbClr val="5B9BD5">
              <a:alpha val="20000"/>
            </a:srgbClr>
          </a:solidFill>
        </a:fill>
      </a:tcStyle>
    </a:band1H>
    <a:band1V>
      <a:tcStyle>
        <a:fill>
          <a:solidFill>
            <a:srgbClr val="5B9BD5">
              <a:alpha val="20000"/>
            </a:srgb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rgbClr val="5B9BD5"/>
              </a:solidFill>
            </a:ln>
          </a:top>
        </a:tcBdr>
        <a:fill>
          <a:noFill/>
        </a:fill>
      </a:tcStyle>
    </a:lastRow>
    <a:firstRow>
      <a:tcTxStyle b="on"/>
      <a:tcStyle>
        <a:tcBdr>
          <a:top>
            <a:ln w="25400" cmpd="sng">
              <a:solidFill>
                <a:srgbClr val="5B9BD5"/>
              </a:solidFill>
            </a:ln>
          </a:top>
        </a:tcBdr>
        <a:fill>
          <a:noFill/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tableStyles" Target="tableStyles.xml"/><Relationship Id="rId25" Type="http://schemas.openxmlformats.org/officeDocument/2006/relationships/presProps" Target="presProps.xml"/><Relationship Id="rId26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0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393">
            <a:off x="97609" y="330632"/>
            <a:ext cx="8949170" cy="6967429"/>
          </a:xfrm>
          <a:prstGeom prst="rect"/>
        </p:spPr>
      </p:pic>
      <p:sp>
        <p:nvSpPr>
          <p:cNvPr id="1048603" name=""/>
          <p:cNvSpPr txBox="1"/>
          <p:nvPr/>
        </p:nvSpPr>
        <p:spPr>
          <a:xfrm rot="1706">
            <a:off x="1484041" y="329051"/>
            <a:ext cx="6175918" cy="1336039"/>
          </a:xfrm>
          <a:prstGeom prst="rect"/>
          <a:solidFill>
            <a:srgbClr val="0000FF"/>
          </a:solidFill>
          <a:ln w="25400">
            <a:solidFill>
              <a:srgbClr val="000095"/>
            </a:solidFill>
            <a:prstDash val="solid"/>
          </a:ln>
        </p:spPr>
        <p:txBody>
          <a:bodyPr rtlCol="0" wrap="square">
            <a:spAutoFit/>
          </a:bodyPr>
          <a:p>
            <a:pPr algn="ctr"/>
            <a:r>
              <a:rPr altLang="en-US" b="1" sz="4000" lang="en-US">
                <a:solidFill>
                  <a:srgbClr val="FFFFFF"/>
                </a:solidFill>
              </a:rPr>
              <a:t>আজকের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ক্লাসে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সবাইকে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স্বাগতম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endParaRPr b="1" sz="4000"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চিত্রটি</a:t>
            </a:r>
            <a:r>
              <a:rPr altLang="en-US" lang="en-US"/>
              <a:t> </a:t>
            </a:r>
            <a:r>
              <a:rPr altLang="en-US" lang="en-US"/>
              <a:t>লক্ষ্য</a:t>
            </a:r>
            <a:r>
              <a:rPr altLang="en-US" lang="en-US"/>
              <a:t> </a:t>
            </a:r>
            <a:r>
              <a:rPr altLang="en-US" lang="en-US"/>
              <a:t>কর-</a:t>
            </a:r>
            <a:endParaRPr lang="en-US"/>
          </a:p>
        </p:txBody>
      </p:sp>
      <p:sp>
        <p:nvSpPr>
          <p:cNvPr id="104859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579325" y="1829787"/>
            <a:ext cx="7920493" cy="4341583"/>
          </a:xfrm>
          <a:prstGeom prst="rect"/>
        </p:spPr>
      </p:pic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en-US"/>
              <a:t>~</a:t>
            </a:r>
            <a:r>
              <a:rPr altLang="en-US" lang="en-US"/>
              <a:t>কয়েকটি</a:t>
            </a:r>
            <a:r>
              <a:rPr altLang="en-US" lang="en-US"/>
              <a:t> </a:t>
            </a:r>
            <a:r>
              <a:rPr altLang="en-US" lang="en-US"/>
              <a:t>সংজ্ঞা</a:t>
            </a:r>
            <a:r>
              <a:rPr altLang="en-US" lang="en-US"/>
              <a:t> </a:t>
            </a:r>
            <a:r>
              <a:rPr altLang="en-US" lang="en-US"/>
              <a:t>শিখে</a:t>
            </a:r>
            <a:r>
              <a:rPr altLang="en-US" lang="en-US"/>
              <a:t> </a:t>
            </a:r>
            <a:r>
              <a:rPr altLang="en-US" lang="en-US"/>
              <a:t>নাও-</a:t>
            </a:r>
            <a:endParaRPr lang="en-US"/>
          </a:p>
        </p:txBody>
      </p:sp>
      <p:sp>
        <p:nvSpPr>
          <p:cNvPr id="1048615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b="1" sz="3200" lang="en-US"/>
              <a:t>#</a:t>
            </a:r>
            <a:r>
              <a:rPr altLang="en-US" b="1" sz="3200" lang="en-US"/>
              <a:t>ব্যালেন্স</a:t>
            </a:r>
            <a:r>
              <a:rPr altLang="en-US" b="1" sz="3200" lang="en-US"/>
              <a:t> </a:t>
            </a:r>
            <a:r>
              <a:rPr altLang="en-US" b="1" sz="3200" lang="en-US"/>
              <a:t>ইলেকট্রন</a:t>
            </a:r>
            <a:r>
              <a:rPr altLang="en-US" b="1" sz="3200" lang="en-US"/>
              <a:t>-</a:t>
            </a:r>
            <a:r>
              <a:rPr altLang="en-US" lang="en-US"/>
              <a:t> </a:t>
            </a:r>
            <a:r>
              <a:rPr altLang="en-US" lang="en-US"/>
              <a:t>একটি</a:t>
            </a:r>
            <a:r>
              <a:rPr altLang="en-US" lang="en-US"/>
              <a:t> </a:t>
            </a:r>
            <a:r>
              <a:rPr altLang="en-US" lang="en-US"/>
              <a:t>পরমাণুর</a:t>
            </a:r>
            <a:r>
              <a:rPr altLang="en-US" lang="en-US"/>
              <a:t> </a:t>
            </a:r>
            <a:r>
              <a:rPr altLang="en-US" lang="en-US"/>
              <a:t>সর্বশেষ</a:t>
            </a:r>
            <a:r>
              <a:rPr altLang="en-US" lang="en-US"/>
              <a:t> </a:t>
            </a:r>
            <a:r>
              <a:rPr altLang="en-US" lang="en-US"/>
              <a:t>বাইরের</a:t>
            </a:r>
            <a:r>
              <a:rPr altLang="en-US" lang="en-US"/>
              <a:t> </a:t>
            </a:r>
            <a:r>
              <a:rPr altLang="en-US" lang="en-US"/>
              <a:t>কক্ষপ</a:t>
            </a:r>
            <a:r>
              <a:rPr altLang="en-US" lang="en-US"/>
              <a:t>থে</a:t>
            </a:r>
            <a:r>
              <a:rPr altLang="en-US" lang="en-US"/>
              <a:t> </a:t>
            </a:r>
            <a:r>
              <a:rPr altLang="en-US" lang="en-US"/>
              <a:t>যতগুলো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থাকে</a:t>
            </a:r>
            <a:r>
              <a:rPr altLang="en-US" lang="en-US"/>
              <a:t>,</a:t>
            </a:r>
            <a:r>
              <a:rPr altLang="en-US" lang="en-US"/>
              <a:t>তাকে</a:t>
            </a:r>
            <a:r>
              <a:rPr altLang="en-US" lang="en-US"/>
              <a:t> </a:t>
            </a:r>
            <a:r>
              <a:rPr altLang="en-US" lang="en-US"/>
              <a:t>ব্যালেন্স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বলে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b="1" sz="3200" lang="en-US"/>
              <a:t>#</a:t>
            </a:r>
            <a:r>
              <a:rPr altLang="en-US" b="1" sz="3200" lang="en-US"/>
              <a:t>পারমাণবিক</a:t>
            </a:r>
            <a:r>
              <a:rPr altLang="en-US" b="1" sz="3200" lang="en-US"/>
              <a:t> </a:t>
            </a:r>
            <a:r>
              <a:rPr altLang="en-US" b="1" sz="3200" lang="en-US"/>
              <a:t>সংখ্যা</a:t>
            </a:r>
            <a:r>
              <a:rPr altLang="en-US" b="1" sz="3200" lang="en-US"/>
              <a:t>-</a:t>
            </a:r>
            <a:r>
              <a:rPr altLang="en-US" b="1" sz="3200" lang="en-US"/>
              <a:t> </a:t>
            </a:r>
            <a:r>
              <a:rPr altLang="en-US" lang="en-US"/>
              <a:t>পরমাণুর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বা</a:t>
            </a:r>
            <a:r>
              <a:rPr altLang="en-US" lang="en-US"/>
              <a:t> </a:t>
            </a:r>
            <a:r>
              <a:rPr altLang="en-US" lang="en-US"/>
              <a:t>প্রোটন</a:t>
            </a:r>
            <a:r>
              <a:rPr altLang="en-US" lang="en-US"/>
              <a:t> </a:t>
            </a:r>
            <a:r>
              <a:rPr altLang="en-US" lang="en-US"/>
              <a:t>সংখ্যা</a:t>
            </a:r>
            <a:r>
              <a:rPr altLang="en-US" lang="en-US"/>
              <a:t>কে</a:t>
            </a:r>
            <a:r>
              <a:rPr altLang="en-US" lang="en-US"/>
              <a:t>,</a:t>
            </a:r>
            <a:r>
              <a:rPr altLang="en-US" lang="en-US"/>
              <a:t> </a:t>
            </a:r>
            <a:r>
              <a:rPr altLang="en-US" lang="en-US"/>
              <a:t>পারমাণবিক</a:t>
            </a:r>
            <a:r>
              <a:rPr altLang="en-US" lang="en-US"/>
              <a:t> </a:t>
            </a:r>
            <a:r>
              <a:rPr altLang="en-US" lang="en-US"/>
              <a:t>সংখ্যা</a:t>
            </a:r>
            <a:r>
              <a:rPr altLang="en-US" lang="en-US"/>
              <a:t> </a:t>
            </a:r>
            <a:r>
              <a:rPr altLang="en-US" lang="en-US"/>
              <a:t>বলে</a:t>
            </a:r>
            <a:r>
              <a:rPr altLang="en-US" lang="en-US"/>
              <a:t>।</a:t>
            </a:r>
            <a:r>
              <a:rPr altLang="en-US" lang="en-US"/>
              <a:t> </a:t>
            </a:r>
            <a:r>
              <a:rPr altLang="en-US" lang="en-US"/>
              <a:t>পরমাণুতে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ও</a:t>
            </a:r>
            <a:r>
              <a:rPr altLang="en-US" lang="en-US"/>
              <a:t> </a:t>
            </a:r>
            <a:r>
              <a:rPr altLang="en-US" lang="en-US"/>
              <a:t>প্রোটন</a:t>
            </a:r>
            <a:r>
              <a:rPr altLang="en-US" lang="en-US"/>
              <a:t> </a:t>
            </a:r>
            <a:r>
              <a:rPr altLang="en-US" lang="en-US"/>
              <a:t>সংখ্যা</a:t>
            </a:r>
            <a:r>
              <a:rPr altLang="en-US" lang="en-US"/>
              <a:t> </a:t>
            </a:r>
            <a:r>
              <a:rPr altLang="en-US" lang="en-US"/>
              <a:t>সমান</a:t>
            </a:r>
            <a:r>
              <a:rPr altLang="en-US" lang="en-US"/>
              <a:t> </a:t>
            </a:r>
            <a:r>
              <a:rPr altLang="en-US" lang="en-US"/>
              <a:t>থাকে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b="1" sz="3200" lang="en-US"/>
              <a:t>#</a:t>
            </a:r>
            <a:r>
              <a:rPr altLang="en-US" b="1" sz="3200" lang="en-US"/>
              <a:t> </a:t>
            </a:r>
            <a:r>
              <a:rPr altLang="en-US" b="1" sz="3200" lang="en-US"/>
              <a:t>পারমাণবিক</a:t>
            </a:r>
            <a:r>
              <a:rPr altLang="en-US" b="1" sz="3200" lang="en-US"/>
              <a:t> </a:t>
            </a:r>
            <a:r>
              <a:rPr altLang="en-US" b="1" sz="3200" lang="en-US"/>
              <a:t>ভর</a:t>
            </a:r>
            <a:r>
              <a:rPr altLang="en-US" b="1" sz="3200" lang="en-US"/>
              <a:t> </a:t>
            </a:r>
            <a:r>
              <a:rPr altLang="en-US" b="1" sz="3200" lang="en-US"/>
              <a:t>বা</a:t>
            </a:r>
            <a:r>
              <a:rPr altLang="en-US" b="1" sz="3200" lang="en-US"/>
              <a:t> </a:t>
            </a:r>
            <a:r>
              <a:rPr altLang="en-US" b="1" sz="3200" lang="en-US"/>
              <a:t>ওজন</a:t>
            </a:r>
            <a:r>
              <a:rPr altLang="en-US" b="1" sz="3200" lang="en-US"/>
              <a:t>-</a:t>
            </a:r>
            <a:r>
              <a:rPr altLang="en-US" lang="en-US"/>
              <a:t> </a:t>
            </a:r>
            <a:r>
              <a:rPr altLang="en-US" lang="en-US"/>
              <a:t>প্রোটন</a:t>
            </a:r>
            <a:r>
              <a:rPr altLang="en-US" lang="en-US"/>
              <a:t> </a:t>
            </a:r>
            <a:r>
              <a:rPr altLang="en-US" lang="en-US"/>
              <a:t>ও</a:t>
            </a:r>
            <a:r>
              <a:rPr altLang="en-US" lang="en-US"/>
              <a:t> </a:t>
            </a:r>
            <a:r>
              <a:rPr altLang="en-US" lang="en-US"/>
              <a:t>নিউট্রন</a:t>
            </a:r>
            <a:r>
              <a:rPr altLang="en-US" lang="en-US"/>
              <a:t> </a:t>
            </a:r>
            <a:r>
              <a:rPr altLang="en-US" lang="en-US"/>
              <a:t>এর</a:t>
            </a:r>
            <a:r>
              <a:rPr altLang="en-US" lang="en-US"/>
              <a:t> </a:t>
            </a:r>
            <a:r>
              <a:rPr altLang="en-US" lang="en-US"/>
              <a:t>ভর</a:t>
            </a:r>
            <a:r>
              <a:rPr altLang="en-US" lang="en-US"/>
              <a:t> </a:t>
            </a:r>
            <a:r>
              <a:rPr altLang="en-US" lang="en-US"/>
              <a:t>প্রায়</a:t>
            </a:r>
            <a:r>
              <a:rPr altLang="en-US" lang="en-US"/>
              <a:t> </a:t>
            </a:r>
            <a:r>
              <a:rPr altLang="en-US" lang="en-US"/>
              <a:t>সমান</a:t>
            </a:r>
            <a:r>
              <a:rPr altLang="en-US" lang="en-US"/>
              <a:t>,</a:t>
            </a:r>
            <a:r>
              <a:rPr altLang="en-US" lang="en-US"/>
              <a:t>এদের</a:t>
            </a:r>
            <a:r>
              <a:rPr altLang="en-US" lang="en-US"/>
              <a:t> </a:t>
            </a:r>
            <a:r>
              <a:rPr altLang="en-US" lang="en-US"/>
              <a:t>যোগফলকে</a:t>
            </a:r>
            <a:r>
              <a:rPr altLang="en-US" lang="en-US"/>
              <a:t> </a:t>
            </a:r>
            <a:r>
              <a:rPr altLang="en-US" lang="en-US"/>
              <a:t>পারমাণবিক</a:t>
            </a:r>
            <a:r>
              <a:rPr altLang="en-US" lang="en-US"/>
              <a:t> </a:t>
            </a:r>
            <a:r>
              <a:rPr altLang="en-US" lang="en-US"/>
              <a:t>ভর</a:t>
            </a:r>
            <a:r>
              <a:rPr altLang="en-US" lang="en-US"/>
              <a:t> </a:t>
            </a:r>
            <a:r>
              <a:rPr altLang="en-US" lang="en-US"/>
              <a:t>বা</a:t>
            </a:r>
            <a:r>
              <a:rPr altLang="en-US" lang="en-US"/>
              <a:t> </a:t>
            </a:r>
            <a:r>
              <a:rPr altLang="en-US" lang="en-US"/>
              <a:t>ওজন</a:t>
            </a:r>
            <a:r>
              <a:rPr altLang="en-US" lang="en-US"/>
              <a:t> </a:t>
            </a:r>
            <a:r>
              <a:rPr altLang="en-US" lang="en-US"/>
              <a:t>বলে</a:t>
            </a:r>
            <a:r>
              <a:rPr altLang="en-US" lang="en-US"/>
              <a:t>।</a:t>
            </a:r>
            <a:endParaRPr lang="en-US"/>
          </a:p>
        </p:txBody>
      </p:sp>
    </p:spTree>
  </p:cSld>
  <p:clrMapOvr>
    <a:masterClrMapping/>
  </p:clrMapOvr>
  <p:transition spd="med">
    <p:pull dir="l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type="title"/>
          </p:nvPr>
        </p:nvSpPr>
        <p:spPr>
          <a:solidFill>
            <a:srgbClr val="FFFFFF"/>
          </a:solidFill>
          <a:ln w="25400">
            <a:noFill/>
            <a:prstDash val="solid"/>
          </a:ln>
        </p:spPr>
        <p:txBody>
          <a:bodyPr/>
          <a:p>
            <a:r>
              <a:rPr altLang="en-US" b="1" lang="en-US">
                <a:solidFill>
                  <a:srgbClr val="800000"/>
                </a:solidFill>
              </a:rPr>
              <a:t>২</a:t>
            </a:r>
            <a:r>
              <a:rPr altLang="en-US" b="1" lang="en-US">
                <a:solidFill>
                  <a:srgbClr val="800000"/>
                </a:solidFill>
              </a:rPr>
              <a:t>.</a:t>
            </a:r>
            <a:r>
              <a:rPr altLang="en-US" b="1" lang="en-US">
                <a:solidFill>
                  <a:srgbClr val="800000"/>
                </a:solidFill>
              </a:rPr>
              <a:t>অণু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ও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পরমাণুর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পার্থক্য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-</a:t>
            </a:r>
            <a:endParaRPr b="1" lang="en-US">
              <a:solidFill>
                <a:srgbClr val="800000"/>
              </a:solidFill>
            </a:endParaRPr>
          </a:p>
        </p:txBody>
      </p:sp>
      <p:sp>
        <p:nvSpPr>
          <p:cNvPr id="104861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graphicFrame>
        <p:nvGraphicFramePr>
          <p:cNvPr id="4194304" name=""/>
          <p:cNvGraphicFramePr>
            <a:graphicFrameLocks/>
          </p:cNvGraphicFramePr>
          <p:nvPr/>
        </p:nvGraphicFramePr>
        <p:xfrm>
          <a:off x="628650" y="1770370"/>
          <a:ext cx="7882680" cy="4552679"/>
        </p:xfrm>
        <a:graphic>
          <a:graphicData uri="http://schemas.openxmlformats.org/drawingml/2006/table">
            <a:tbl>
              <a:tblPr firstRow="1" bandRow="1">
                <a:tableStyleId>{BC89EF96-8CEA-46FF-86C4-4CE0E7609803}</a:tableStyleId>
              </a:tblPr>
              <a:tblGrid>
                <a:gridCol w="3941340"/>
                <a:gridCol w="3941340"/>
              </a:tblGrid>
              <a:tr h="910535">
                <a:tc>
                  <a:txBody>
                    <a:bodyPr/>
                    <a:p>
                      <a:pPr algn="ctr"/>
                      <a:r>
                        <a:rPr altLang="en-US" sz="2400" lang="en-US"/>
                        <a:t>অণু</a:t>
                      </a:r>
                      <a:r>
                        <a:rPr altLang="en-US" sz="2400" lang="en-US"/>
                        <a:t> </a:t>
                      </a:r>
                      <a:endParaRPr altLang="en-US" sz="2400" lang="en-US"/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altLang="en-US" sz="2400" lang="en-US"/>
                        <a:t>পরমাণু</a:t>
                      </a:r>
                      <a:r>
                        <a:rPr altLang="en-US" lang="en-US"/>
                        <a:t> </a:t>
                      </a:r>
                      <a:endParaRPr altLang="en-US" lang="en-US"/>
                    </a:p>
                  </a:txBody>
                </a:tc>
              </a:tr>
              <a:tr h="910535">
                <a:tc>
                  <a:txBody>
                    <a:bodyPr/>
                    <a:p>
                      <a:r>
                        <a:rPr altLang="en-US" b="1" sz="2000" lang="en-US"/>
                        <a:t>১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অণু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হচ্ছে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মৌলিক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বা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যৌগিক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পদার্থের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ক্ষুদ্রতম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ক্ণা</a:t>
                      </a:r>
                      <a:r>
                        <a:rPr altLang="en-US" b="1" sz="2000" lang="en-US"/>
                        <a:t>।</a:t>
                      </a:r>
                      <a:endParaRPr altLang="en-US" b="1" sz="2000" lang="en-US"/>
                    </a:p>
                  </a:txBody>
                </a:tc>
                <a:tc>
                  <a:txBody>
                    <a:bodyPr/>
                    <a:p>
                      <a:r>
                        <a:rPr altLang="en-US" b="1" sz="2000" lang="en-US"/>
                        <a:t>১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পরমাণু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শুধুমাত্র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মৌলিক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পদার্থের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ক্ষুদ্রতম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ক্ণা</a:t>
                      </a:r>
                      <a:r>
                        <a:rPr altLang="en-US" b="1" sz="2000" lang="en-US"/>
                        <a:t>।</a:t>
                      </a:r>
                      <a:endParaRPr altLang="en-US" b="1" sz="2000" lang="en-US"/>
                    </a:p>
                  </a:txBody>
                </a:tc>
              </a:tr>
              <a:tr h="910535">
                <a:tc>
                  <a:txBody>
                    <a:bodyPr/>
                    <a:p>
                      <a:r>
                        <a:rPr altLang="en-US" b="1" sz="2000" lang="en-US"/>
                        <a:t>২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অণুর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স্বাধীন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অস্তিত্ব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আছে</a:t>
                      </a:r>
                      <a:r>
                        <a:rPr altLang="en-US" b="1" sz="2000" lang="en-US"/>
                        <a:t>।</a:t>
                      </a:r>
                      <a:endParaRPr altLang="en-US" b="1" sz="2000" lang="en-US"/>
                    </a:p>
                  </a:txBody>
                </a:tc>
                <a:tc>
                  <a:txBody>
                    <a:bodyPr/>
                    <a:p>
                      <a:r>
                        <a:rPr altLang="en-US" b="1" sz="2000" lang="en-US"/>
                        <a:t>২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পরমাণুর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স্বাধীন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অস্তিত্ব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নেই</a:t>
                      </a:r>
                      <a:r>
                        <a:rPr altLang="en-US" b="1" sz="2000" lang="en-US"/>
                        <a:t>।</a:t>
                      </a:r>
                      <a:endParaRPr altLang="en-US" b="1" sz="2000" lang="en-US"/>
                    </a:p>
                  </a:txBody>
                </a:tc>
              </a:tr>
              <a:tr h="910535">
                <a:tc>
                  <a:txBody>
                    <a:bodyPr/>
                    <a:p>
                      <a:r>
                        <a:rPr altLang="en-US" b="1" sz="2000" lang="en-US"/>
                        <a:t>৩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অণু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বিভাজনে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পরমাণু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পাওয়া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যায়</a:t>
                      </a:r>
                      <a:r>
                        <a:rPr altLang="en-US" b="1" sz="2000" lang="en-US"/>
                        <a:t>।</a:t>
                      </a:r>
                      <a:endParaRPr altLang="en-US" b="1" sz="2000" lang="en-US"/>
                    </a:p>
                  </a:txBody>
                </a:tc>
                <a:tc>
                  <a:txBody>
                    <a:bodyPr/>
                    <a:p>
                      <a:r>
                        <a:rPr altLang="en-US" b="1" sz="2000" lang="en-US"/>
                        <a:t>৩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পরমাণু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বিভাজনে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ইলেকট্রন</a:t>
                      </a:r>
                      <a:r>
                        <a:rPr altLang="en-US" b="1" sz="2000" lang="en-US"/>
                        <a:t>, </a:t>
                      </a:r>
                      <a:r>
                        <a:rPr altLang="en-US" b="1" sz="2000" lang="en-US"/>
                        <a:t>প্রোটন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ও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নিউট্রন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পাওয়া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যায়</a:t>
                      </a:r>
                      <a:r>
                        <a:rPr altLang="en-US" b="1" sz="2000" lang="en-US"/>
                        <a:t>। </a:t>
                      </a:r>
                      <a:endParaRPr altLang="en-US" b="1" sz="2000" lang="en-US"/>
                    </a:p>
                  </a:txBody>
                </a:tc>
              </a:tr>
              <a:tr h="910535">
                <a:tc>
                  <a:txBody>
                    <a:bodyPr/>
                    <a:p>
                      <a:r>
                        <a:rPr altLang="en-US" b="1" sz="2000" lang="en-US"/>
                        <a:t>৪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অণু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সরাসরি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রাসায়নিক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বিক্রিয়ায়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অংশগ্রহণ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করতে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পারে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না</a:t>
                      </a:r>
                      <a:r>
                        <a:rPr altLang="en-US" b="1" sz="2000" lang="en-US"/>
                        <a:t>।</a:t>
                      </a:r>
                      <a:endParaRPr altLang="en-US" b="1" sz="2000" lang="en-US"/>
                    </a:p>
                  </a:txBody>
                </a:tc>
                <a:tc>
                  <a:txBody>
                    <a:bodyPr/>
                    <a:p>
                      <a:r>
                        <a:rPr altLang="en-US" b="1" sz="2000" lang="en-US"/>
                        <a:t>৪</a:t>
                      </a:r>
                      <a:r>
                        <a:rPr altLang="en-US" b="1" sz="2000" lang="en-US"/>
                        <a:t>.</a:t>
                      </a:r>
                      <a:r>
                        <a:rPr altLang="en-US" b="1" sz="2000" lang="en-US"/>
                        <a:t>পরমাণু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সরাসরি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রাসায়নিক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বিক্রিয়ায়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অংশগ্রহণ</a:t>
                      </a:r>
                      <a:r>
                        <a:rPr altLang="en-US" b="1" sz="2000" lang="en-US"/>
                        <a:t> </a:t>
                      </a:r>
                      <a:r>
                        <a:rPr altLang="en-US" b="1" sz="2000" lang="en-US"/>
                        <a:t>করে</a:t>
                      </a:r>
                      <a:r>
                        <a:rPr altLang="en-US" b="1" sz="2000" lang="en-US"/>
                        <a:t>।</a:t>
                      </a:r>
                      <a:endParaRPr altLang="en-US" b="1" sz="2000" lang="en-US"/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b="1" lang="en-US">
                <a:solidFill>
                  <a:srgbClr val="800000"/>
                </a:solidFill>
              </a:rPr>
              <a:t>৩</a:t>
            </a:r>
            <a:r>
              <a:rPr altLang="en-US" b="1" lang="en-US">
                <a:solidFill>
                  <a:srgbClr val="800000"/>
                </a:solidFill>
              </a:rPr>
              <a:t>.</a:t>
            </a:r>
            <a:r>
              <a:rPr altLang="en-US" b="1" lang="en-US">
                <a:solidFill>
                  <a:srgbClr val="800000"/>
                </a:solidFill>
              </a:rPr>
              <a:t>ইলেকট্রিসিটি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কি</a:t>
            </a:r>
            <a:r>
              <a:rPr altLang="en-US" b="1" lang="en-US">
                <a:solidFill>
                  <a:srgbClr val="800000"/>
                </a:solidFill>
              </a:rPr>
              <a:t>?</a:t>
            </a:r>
            <a:endParaRPr b="1" lang="en-US">
              <a:solidFill>
                <a:srgbClr val="800000"/>
              </a:solidFill>
            </a:endParaRPr>
          </a:p>
        </p:txBody>
      </p:sp>
      <p:sp>
        <p:nvSpPr>
          <p:cNvPr id="1048619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r>
              <a:rPr altLang="en-US" lang="en-US"/>
              <a:t>পরিবাহীর</a:t>
            </a:r>
            <a:r>
              <a:rPr altLang="en-US" lang="en-US"/>
              <a:t> </a:t>
            </a:r>
            <a:r>
              <a:rPr altLang="en-US" lang="en-US"/>
              <a:t>মধ্যকার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সমূহ</a:t>
            </a:r>
            <a:r>
              <a:rPr altLang="en-US" lang="en-US"/>
              <a:t> </a:t>
            </a:r>
            <a:r>
              <a:rPr altLang="en-US" lang="en-US"/>
              <a:t>একটি</a:t>
            </a:r>
            <a:r>
              <a:rPr altLang="en-US" lang="en-US"/>
              <a:t> </a:t>
            </a:r>
            <a:r>
              <a:rPr altLang="en-US" lang="en-US"/>
              <a:t>নির্দিষ্ট</a:t>
            </a:r>
            <a:r>
              <a:rPr altLang="en-US" lang="en-US"/>
              <a:t> </a:t>
            </a:r>
            <a:r>
              <a:rPr altLang="en-US" lang="en-US"/>
              <a:t>দিকে</a:t>
            </a:r>
            <a:r>
              <a:rPr altLang="en-US" lang="en-US"/>
              <a:t> </a:t>
            </a:r>
            <a:r>
              <a:rPr altLang="en-US" lang="en-US"/>
              <a:t>প্রবাহিত</a:t>
            </a:r>
            <a:r>
              <a:rPr altLang="en-US" lang="en-US"/>
              <a:t> </a:t>
            </a:r>
            <a:r>
              <a:rPr altLang="en-US" lang="en-US"/>
              <a:t>হওয়ার</a:t>
            </a:r>
            <a:r>
              <a:rPr altLang="en-US" lang="en-US"/>
              <a:t> </a:t>
            </a:r>
            <a:r>
              <a:rPr altLang="en-US" lang="en-US"/>
              <a:t>হারকে</a:t>
            </a:r>
            <a:r>
              <a:rPr altLang="en-US" lang="en-US"/>
              <a:t> </a:t>
            </a:r>
            <a:r>
              <a:rPr altLang="en-US" lang="en-US"/>
              <a:t>বিদ্যুৎ</a:t>
            </a:r>
            <a:r>
              <a:rPr altLang="en-US" lang="en-US"/>
              <a:t> </a:t>
            </a:r>
            <a:r>
              <a:rPr altLang="en-US" lang="en-US"/>
              <a:t>বা</a:t>
            </a:r>
            <a:r>
              <a:rPr altLang="en-US" lang="en-US"/>
              <a:t> </a:t>
            </a:r>
            <a:r>
              <a:rPr altLang="en-US" lang="en-US"/>
              <a:t>ইলেকট্রিসিটি</a:t>
            </a:r>
            <a:r>
              <a:rPr altLang="en-US" lang="en-US"/>
              <a:t> </a:t>
            </a:r>
            <a:r>
              <a:rPr altLang="en-US" lang="en-US"/>
              <a:t>বলে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খ্রিস্টজন্মের</a:t>
            </a:r>
            <a:r>
              <a:rPr altLang="en-US" lang="en-US"/>
              <a:t> </a:t>
            </a:r>
            <a:r>
              <a:rPr altLang="en-US" lang="en-US"/>
              <a:t>৬</a:t>
            </a:r>
            <a:r>
              <a:rPr altLang="en-US" lang="en-US"/>
              <a:t>০</a:t>
            </a:r>
            <a:r>
              <a:rPr altLang="en-US" lang="en-US"/>
              <a:t>০</a:t>
            </a:r>
            <a:r>
              <a:rPr altLang="en-US" lang="en-US"/>
              <a:t> </a:t>
            </a:r>
            <a:r>
              <a:rPr altLang="en-US" lang="en-US"/>
              <a:t>বছর</a:t>
            </a:r>
            <a:r>
              <a:rPr altLang="en-US" lang="en-US"/>
              <a:t> </a:t>
            </a:r>
            <a:r>
              <a:rPr altLang="en-US" lang="en-US"/>
              <a:t>পূর্বে</a:t>
            </a:r>
            <a:r>
              <a:rPr altLang="en-US" lang="en-US"/>
              <a:t> </a:t>
            </a:r>
            <a:r>
              <a:rPr altLang="en-US" lang="en-US"/>
              <a:t>মিঃথেলস</a:t>
            </a:r>
            <a:r>
              <a:rPr altLang="en-US" lang="en-US"/>
              <a:t> </a:t>
            </a:r>
            <a:r>
              <a:rPr altLang="en-US" lang="en-US"/>
              <a:t>প্রথম</a:t>
            </a:r>
            <a:r>
              <a:rPr altLang="en-US" lang="en-US"/>
              <a:t> </a:t>
            </a:r>
            <a:r>
              <a:rPr altLang="en-US" lang="en-US"/>
              <a:t>বিদ্যুৎ</a:t>
            </a:r>
            <a:r>
              <a:rPr altLang="en-US" lang="en-US"/>
              <a:t> </a:t>
            </a:r>
            <a:r>
              <a:rPr altLang="en-US" lang="en-US"/>
              <a:t>আবিষ্কার</a:t>
            </a:r>
            <a:r>
              <a:rPr altLang="en-US" lang="en-US"/>
              <a:t> </a:t>
            </a:r>
            <a:r>
              <a:rPr altLang="en-US" lang="en-US"/>
              <a:t>করেন</a:t>
            </a:r>
            <a:r>
              <a:rPr altLang="en-US" lang="en-US"/>
              <a:t>।</a:t>
            </a:r>
            <a:r>
              <a:rPr altLang="en-US" lang="en-US"/>
              <a:t>
</a:t>
            </a:r>
            <a:endParaRPr lang="en-US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228776" y="2928747"/>
            <a:ext cx="6787888" cy="2145095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1" name=""/>
          <p:cNvSpPr>
            <a:spLocks noGrp="1"/>
          </p:cNvSpPr>
          <p:nvPr>
            <p:ph idx="1"/>
          </p:nvPr>
        </p:nvSpPr>
        <p:spPr>
          <a:xfrm rot="5445">
            <a:off x="417556" y="1735543"/>
            <a:ext cx="7886700" cy="5106903"/>
          </a:xfrm>
        </p:spPr>
        <p:txBody>
          <a:bodyPr/>
          <a:p>
            <a:r>
              <a:rPr altLang="en-US" lang="en-US"/>
              <a:t>ইলেকট্রিসিটি</a:t>
            </a:r>
            <a:r>
              <a:rPr altLang="en-US" lang="en-US"/>
              <a:t> </a:t>
            </a:r>
            <a:r>
              <a:rPr altLang="en-US" lang="en-US"/>
              <a:t>বা</a:t>
            </a:r>
            <a:r>
              <a:rPr altLang="en-US" lang="en-US"/>
              <a:t> </a:t>
            </a:r>
            <a:r>
              <a:rPr altLang="en-US" lang="en-US"/>
              <a:t>বিদ্যুৎ</a:t>
            </a:r>
            <a:r>
              <a:rPr altLang="en-US" lang="en-US"/>
              <a:t> </a:t>
            </a:r>
            <a:r>
              <a:rPr altLang="en-US" lang="en-US"/>
              <a:t>২</a:t>
            </a:r>
            <a:r>
              <a:rPr altLang="en-US" lang="en-US"/>
              <a:t> </a:t>
            </a:r>
            <a:r>
              <a:rPr altLang="en-US" lang="en-US"/>
              <a:t>প্রকার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য</a:t>
            </a:r>
            <a:r>
              <a:rPr altLang="en-US" lang="en-US"/>
              <a:t>থা-১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স্থির</a:t>
            </a:r>
            <a:r>
              <a:rPr altLang="en-US" lang="en-US"/>
              <a:t> </a:t>
            </a:r>
            <a:r>
              <a:rPr altLang="en-US" lang="en-US"/>
              <a:t>বিদ্যুৎ</a:t>
            </a:r>
            <a:r>
              <a:rPr altLang="en-US" lang="en-US"/>
              <a:t>, </a:t>
            </a:r>
            <a:r>
              <a:rPr altLang="en-US" lang="en-US"/>
              <a:t>
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যা</a:t>
            </a:r>
            <a:r>
              <a:rPr altLang="en-US" lang="en-US"/>
              <a:t> </a:t>
            </a:r>
            <a:r>
              <a:rPr altLang="en-US" lang="en-US"/>
              <a:t>ঘ</a:t>
            </a:r>
            <a:r>
              <a:rPr altLang="en-US" lang="en-US"/>
              <a:t>র্ষণের</a:t>
            </a:r>
            <a:r>
              <a:rPr altLang="en-US" lang="en-US"/>
              <a:t> </a:t>
            </a:r>
            <a:r>
              <a:rPr altLang="en-US" lang="en-US"/>
              <a:t>মাধ্যমে</a:t>
            </a:r>
            <a:r>
              <a:rPr altLang="en-US" lang="en-US"/>
              <a:t> </a:t>
            </a:r>
            <a:r>
              <a:rPr altLang="en-US" lang="en-US"/>
              <a:t>উৎপন্ন</a:t>
            </a:r>
            <a:r>
              <a:rPr altLang="en-US" lang="en-US"/>
              <a:t> </a:t>
            </a:r>
            <a:r>
              <a:rPr altLang="en-US" lang="en-US"/>
              <a:t>হয়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২</a:t>
            </a:r>
            <a:r>
              <a:rPr altLang="en-US" lang="en-US"/>
              <a:t>.</a:t>
            </a:r>
            <a:r>
              <a:rPr altLang="en-US" lang="en-US"/>
              <a:t> </a:t>
            </a:r>
            <a:r>
              <a:rPr altLang="en-US" lang="en-US"/>
              <a:t>চল</a:t>
            </a:r>
            <a:r>
              <a:rPr altLang="en-US" lang="en-US"/>
              <a:t> </a:t>
            </a:r>
            <a:r>
              <a:rPr altLang="en-US" lang="en-US"/>
              <a:t>বিদ্যুৎ</a:t>
            </a:r>
            <a:r>
              <a:rPr altLang="en-US" lang="en-US"/>
              <a:t>, </a:t>
            </a:r>
            <a:r>
              <a:rPr altLang="en-US" lang="en-US"/>
              <a:t>
</a:t>
            </a:r>
            <a:r>
              <a:rPr altLang="en-US" lang="en-US"/>
              <a:t> </a:t>
            </a:r>
            <a:r>
              <a:rPr altLang="en-US" lang="en-US"/>
              <a:t>যা</a:t>
            </a:r>
            <a:r>
              <a:rPr altLang="en-US" lang="en-US"/>
              <a:t> </a:t>
            </a:r>
            <a:r>
              <a:rPr altLang="en-US" lang="en-US"/>
              <a:t>পদার্থের</a:t>
            </a:r>
            <a:r>
              <a:rPr altLang="en-US" lang="en-US"/>
              <a:t> </a:t>
            </a:r>
            <a:r>
              <a:rPr altLang="en-US" lang="en-US"/>
              <a:t>মধ্যে</a:t>
            </a:r>
            <a:r>
              <a:rPr altLang="en-US" lang="en-US"/>
              <a:t> </a:t>
            </a:r>
            <a:r>
              <a:rPr altLang="en-US" lang="en-US"/>
              <a:t>দিয়ে</a:t>
            </a:r>
            <a:r>
              <a:rPr altLang="en-US" lang="en-US"/>
              <a:t> </a:t>
            </a:r>
            <a:r>
              <a:rPr altLang="en-US" lang="en-US"/>
              <a:t>প্রবাহিত</a:t>
            </a:r>
            <a:r>
              <a:rPr altLang="en-US" lang="en-US"/>
              <a:t> </a:t>
            </a:r>
            <a:r>
              <a:rPr altLang="en-US" lang="en-US"/>
              <a:t>হয়</a:t>
            </a:r>
            <a:r>
              <a:rPr altLang="en-US" lang="en-US"/>
              <a:t> </a:t>
            </a:r>
            <a:r>
              <a:rPr altLang="en-US" lang="en-US"/>
              <a:t>অর্থাৎ</a:t>
            </a:r>
            <a:r>
              <a:rPr altLang="en-US" lang="en-US"/>
              <a:t> </a:t>
            </a:r>
            <a:r>
              <a:rPr altLang="en-US" lang="en-US"/>
              <a:t>স্থির</a:t>
            </a:r>
            <a:r>
              <a:rPr altLang="en-US" lang="en-US"/>
              <a:t> </a:t>
            </a:r>
            <a:r>
              <a:rPr altLang="en-US" lang="en-US"/>
              <a:t>নয়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b="1" lang="en-US">
                <a:solidFill>
                  <a:srgbClr val="800000"/>
                </a:solidFill>
              </a:rPr>
              <a:t>
</a:t>
            </a:r>
            <a:endParaRPr b="0" sz="2800" 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prism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US" b="1" sz="4400" lang="en-US">
                <a:solidFill>
                  <a:srgbClr val="800000"/>
                </a:solidFill>
              </a:rPr>
              <a:t>ইলেকট্রিসিটি</a:t>
            </a:r>
            <a:r>
              <a:rPr altLang="en-US" b="1" sz="4400" lang="en-US">
                <a:solidFill>
                  <a:srgbClr val="800000"/>
                </a:solidFill>
              </a:rPr>
              <a:t>র</a:t>
            </a:r>
            <a:r>
              <a:rPr altLang="en-US" b="1" sz="4400" lang="en-US">
                <a:solidFill>
                  <a:srgbClr val="800000"/>
                </a:solidFill>
              </a:rPr>
              <a:t> </a:t>
            </a:r>
            <a:r>
              <a:rPr altLang="en-US" b="1" sz="4400" lang="en-US">
                <a:solidFill>
                  <a:srgbClr val="800000"/>
                </a:solidFill>
              </a:rPr>
              <a:t>প্রতিক্রিয়া</a:t>
            </a:r>
            <a:r>
              <a:rPr altLang="en-US" b="1" lang="en-US">
                <a:solidFill>
                  <a:srgbClr val="800000"/>
                </a:solidFill>
              </a:rPr>
              <a:t> </a:t>
            </a:r>
            <a:r>
              <a:rPr altLang="en-US" b="1" lang="en-US">
                <a:solidFill>
                  <a:srgbClr val="800000"/>
                </a:solidFill>
              </a:rPr>
              <a:t>-</a:t>
            </a:r>
            <a:r>
              <a:rPr altLang="en-US" b="1" lang="en-US">
                <a:solidFill>
                  <a:srgbClr val="800000"/>
                </a:solidFill>
              </a:rPr>
              <a:t>
</a:t>
            </a:r>
            <a:endParaRPr lang="en-US"/>
          </a:p>
        </p:txBody>
      </p:sp>
      <p:sp>
        <p:nvSpPr>
          <p:cNvPr id="1048687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b="1" sz="3200" lang="en-US">
                <a:solidFill>
                  <a:srgbClr val="000000"/>
                </a:solidFill>
              </a:rPr>
              <a:t>১</a:t>
            </a:r>
            <a:r>
              <a:rPr altLang="en-US" b="1" sz="3200" lang="en-US">
                <a:solidFill>
                  <a:srgbClr val="000000"/>
                </a:solidFill>
              </a:rPr>
              <a:t>.</a:t>
            </a:r>
            <a:r>
              <a:rPr altLang="en-US" b="1" sz="3200" lang="en-US">
                <a:solidFill>
                  <a:srgbClr val="000000"/>
                </a:solidFill>
              </a:rPr>
              <a:t>চৌম্বকীয়</a:t>
            </a:r>
            <a:r>
              <a:rPr altLang="en-US" b="1" sz="3200" lang="en-US">
                <a:solidFill>
                  <a:srgbClr val="000000"/>
                </a:solidFill>
              </a:rPr>
              <a:t> </a:t>
            </a:r>
            <a:r>
              <a:rPr altLang="en-US" b="1" sz="3200" lang="en-US">
                <a:solidFill>
                  <a:srgbClr val="000000"/>
                </a:solidFill>
              </a:rPr>
              <a:t>প্রতিক্রিয়া</a:t>
            </a:r>
            <a:r>
              <a:rPr altLang="en-US" b="1" sz="3200" lang="en-US">
                <a:solidFill>
                  <a:srgbClr val="000000"/>
                </a:solidFill>
              </a:rPr>
              <a:t>-</a:t>
            </a:r>
            <a:r>
              <a:rPr altLang="en-US" b="0" sz="3200" lang="en-US">
                <a:solidFill>
                  <a:srgbClr val="000000"/>
                </a:solidFill>
              </a:rPr>
              <a:t>
</a:t>
            </a:r>
            <a:r>
              <a:rPr altLang="en-US" b="1" sz="3200" lang="en-US">
                <a:solidFill>
                  <a:srgbClr val="000000"/>
                </a:solidFill>
              </a:rPr>
              <a:t>
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কোন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পরিবাহীর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মধ্যে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বিদ্যুৎ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প্রবাহিত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হলে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এর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চতুর্পাশে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চৌম্বক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ক্ষেত্রের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সৃষ্টি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হয়</a:t>
            </a:r>
            <a:r>
              <a:rPr altLang="en-US" b="0" sz="2800" lang="en-US">
                <a:solidFill>
                  <a:srgbClr val="000000"/>
                </a:solidFill>
              </a:rPr>
              <a:t>।</a:t>
            </a:r>
            <a:r>
              <a:rPr altLang="en-US" b="0" sz="2800" lang="en-US">
                <a:solidFill>
                  <a:srgbClr val="000000"/>
                </a:solidFill>
              </a:rPr>
              <a:t>বিদ্যুৎ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শক্তি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এখানে</a:t>
            </a:r>
            <a:r>
              <a:rPr altLang="en-US" b="0" sz="2800" lang="en-US">
                <a:solidFill>
                  <a:srgbClr val="000000"/>
                </a:solidFill>
              </a:rPr>
              <a:t>,</a:t>
            </a:r>
            <a:r>
              <a:rPr altLang="en-US" b="0" sz="2800" lang="en-US">
                <a:solidFill>
                  <a:srgbClr val="000000"/>
                </a:solidFill>
              </a:rPr>
              <a:t>চুম্বক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শক্তিতে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রূপান্তরিত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হয়</a:t>
            </a:r>
            <a:r>
              <a:rPr altLang="en-US" b="0" sz="2800" lang="en-US">
                <a:solidFill>
                  <a:srgbClr val="000000"/>
                </a:solidFill>
              </a:rPr>
              <a:t>।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বৈ</a:t>
            </a:r>
            <a:r>
              <a:rPr altLang="en-US" b="0" sz="2800" lang="en-US">
                <a:solidFill>
                  <a:srgbClr val="000000"/>
                </a:solidFill>
              </a:rPr>
              <a:t>দ্যুতিক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মোটর</a:t>
            </a:r>
            <a:r>
              <a:rPr altLang="en-US" b="0" sz="2800" lang="en-US">
                <a:solidFill>
                  <a:srgbClr val="000000"/>
                </a:solidFill>
              </a:rPr>
              <a:t>,</a:t>
            </a:r>
            <a:r>
              <a:rPr altLang="en-US" b="0" sz="2800" lang="en-US">
                <a:solidFill>
                  <a:srgbClr val="000000"/>
                </a:solidFill>
              </a:rPr>
              <a:t>জেনারেটর</a:t>
            </a:r>
            <a:r>
              <a:rPr altLang="en-US" b="0" sz="2800" lang="en-US">
                <a:solidFill>
                  <a:srgbClr val="000000"/>
                </a:solidFill>
              </a:rPr>
              <a:t>,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বৈদ্যুতিক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ঘন্টা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এর</a:t>
            </a:r>
            <a:r>
              <a:rPr altLang="en-US" b="0" sz="2800" lang="en-US">
                <a:solidFill>
                  <a:srgbClr val="000000"/>
                </a:solidFill>
              </a:rPr>
              <a:t> </a:t>
            </a:r>
            <a:r>
              <a:rPr altLang="en-US" b="0" sz="2800" lang="en-US">
                <a:solidFill>
                  <a:srgbClr val="000000"/>
                </a:solidFill>
              </a:rPr>
              <a:t>উদাহরণ</a:t>
            </a:r>
            <a:r>
              <a:rPr altLang="en-US" b="0" sz="2800" lang="en-US">
                <a:solidFill>
                  <a:srgbClr val="000000"/>
                </a:solidFill>
              </a:rPr>
              <a:t>। </a:t>
            </a:r>
            <a:endParaRPr b="0" sz="2800" lang="en-US">
              <a:solidFill>
                <a:srgbClr val="800000"/>
              </a:solidFill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15637" y="308862"/>
            <a:ext cx="8312726" cy="6279247"/>
          </a:xfrm>
          <a:prstGeom prst="rect"/>
        </p:spPr>
      </p:pic>
      <p:sp>
        <p:nvSpPr>
          <p:cNvPr id="1048622" name=""/>
          <p:cNvSpPr txBox="1"/>
          <p:nvPr/>
        </p:nvSpPr>
        <p:spPr>
          <a:xfrm>
            <a:off x="1732038" y="6052167"/>
            <a:ext cx="6036497" cy="535941"/>
          </a:xfrm>
          <a:prstGeom prst="rect"/>
        </p:spPr>
        <p:txBody>
          <a:bodyPr rtlCol="0" wrap="square">
            <a:spAutoFit/>
          </a:bodyPr>
          <a:p>
            <a:pPr algn="ctr"/>
            <a:r>
              <a:rPr altLang="en-US" sz="2800" lang="en-US">
                <a:solidFill>
                  <a:srgbClr val="000000"/>
                </a:solidFill>
              </a:rPr>
              <a:t>চিত্র-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চৌম্বকীয়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প্রতিক্রিয়া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"/>
          <p:cNvSpPr>
            <a:spLocks noGrp="1"/>
          </p:cNvSpPr>
          <p:nvPr>
            <p:ph sz="half" idx="2"/>
          </p:nvPr>
        </p:nvSpPr>
        <p:spPr/>
        <p:txBody>
          <a:bodyPr/>
          <a:p>
            <a:endParaRPr lang="en-US"/>
          </a:p>
        </p:txBody>
      </p:sp>
      <p:sp>
        <p:nvSpPr>
          <p:cNvPr id="1048625" name="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altLang="en-US" b="1" sz="3200" lang="en-US"/>
              <a:t>২</a:t>
            </a:r>
            <a:r>
              <a:rPr altLang="en-US" b="1" sz="3200" lang="en-US"/>
              <a:t>.</a:t>
            </a:r>
            <a:r>
              <a:rPr altLang="en-US" b="1" sz="3200" lang="en-US"/>
              <a:t>তাপীয়</a:t>
            </a:r>
            <a:r>
              <a:rPr altLang="en-US" b="1" sz="3200" lang="en-US"/>
              <a:t> </a:t>
            </a:r>
            <a:r>
              <a:rPr altLang="en-US" b="1" sz="3200" lang="en-US"/>
              <a:t>প্রতিক্রিয়া</a:t>
            </a:r>
            <a:r>
              <a:rPr altLang="en-US" b="1" sz="3200" lang="en-US"/>
              <a:t>-</a:t>
            </a:r>
            <a:r>
              <a:rPr altLang="en-US" b="1" sz="3200" lang="en-US"/>
              <a:t>
</a:t>
            </a:r>
            <a:r>
              <a:rPr altLang="en-US" b="0" sz="2800" lang="en-US"/>
              <a:t> </a:t>
            </a:r>
            <a:r>
              <a:rPr altLang="en-US" b="0" sz="2800" lang="en-US"/>
              <a:t>কোন</a:t>
            </a:r>
            <a:r>
              <a:rPr altLang="en-US" b="0" sz="2800" lang="en-US"/>
              <a:t> </a:t>
            </a:r>
            <a:r>
              <a:rPr altLang="en-US" b="0" sz="2800" lang="en-US"/>
              <a:t>পরিবাহীর</a:t>
            </a:r>
            <a:r>
              <a:rPr altLang="en-US" b="0" sz="2800" lang="en-US"/>
              <a:t> </a:t>
            </a:r>
            <a:r>
              <a:rPr altLang="en-US" b="0" sz="2800" lang="en-US"/>
              <a:t>ম</a:t>
            </a:r>
            <a:r>
              <a:rPr altLang="en-US" b="0" sz="2800" lang="en-US"/>
              <a:t>ধ্যে</a:t>
            </a:r>
            <a:r>
              <a:rPr altLang="en-US" b="0" sz="2800" lang="en-US"/>
              <a:t> </a:t>
            </a:r>
            <a:r>
              <a:rPr altLang="en-US" b="0" sz="2800" lang="en-US"/>
              <a:t>বিদ্যুৎ</a:t>
            </a:r>
            <a:r>
              <a:rPr altLang="en-US" b="0" sz="2800" lang="en-US"/>
              <a:t> </a:t>
            </a:r>
            <a:r>
              <a:rPr altLang="en-US" b="0" sz="2800" lang="en-US"/>
              <a:t>প্রবাহিত</a:t>
            </a:r>
            <a:r>
              <a:rPr altLang="en-US" b="0" sz="2800" lang="en-US"/>
              <a:t> </a:t>
            </a:r>
            <a:r>
              <a:rPr altLang="en-US" b="0" sz="2800" lang="en-US"/>
              <a:t>হলে</a:t>
            </a:r>
            <a:r>
              <a:rPr altLang="en-US" b="0" sz="2800" lang="en-US"/>
              <a:t>,</a:t>
            </a:r>
            <a:r>
              <a:rPr altLang="en-US" b="0" sz="2800" lang="en-US"/>
              <a:t> </a:t>
            </a:r>
            <a:r>
              <a:rPr altLang="en-US" b="0" sz="2800" lang="en-US"/>
              <a:t>এর</a:t>
            </a:r>
            <a:r>
              <a:rPr altLang="en-US" b="0" sz="2800" lang="en-US"/>
              <a:t> </a:t>
            </a:r>
            <a:r>
              <a:rPr altLang="en-US" b="0" sz="2800" lang="en-US"/>
              <a:t>ম</a:t>
            </a:r>
            <a:r>
              <a:rPr altLang="en-US" b="0" sz="2800" lang="en-US"/>
              <a:t>ধ্যে</a:t>
            </a:r>
            <a:r>
              <a:rPr altLang="en-US" b="0" sz="2800" lang="en-US"/>
              <a:t> </a:t>
            </a:r>
            <a:r>
              <a:rPr altLang="en-US" b="0" sz="2800" lang="en-US"/>
              <a:t>আলো</a:t>
            </a:r>
            <a:r>
              <a:rPr altLang="en-US" b="0" sz="2800" lang="en-US"/>
              <a:t> </a:t>
            </a:r>
            <a:r>
              <a:rPr altLang="en-US" b="0" sz="2800" lang="en-US"/>
              <a:t>ও</a:t>
            </a:r>
            <a:r>
              <a:rPr altLang="en-US" b="0" sz="2800" lang="en-US"/>
              <a:t> </a:t>
            </a:r>
            <a:r>
              <a:rPr altLang="en-US" b="0" sz="2800" lang="en-US"/>
              <a:t>তাপ</a:t>
            </a:r>
            <a:r>
              <a:rPr altLang="en-US" b="0" sz="2800" lang="en-US"/>
              <a:t> </a:t>
            </a:r>
            <a:r>
              <a:rPr altLang="en-US" b="0" sz="2800" lang="en-US"/>
              <a:t>দুটিই</a:t>
            </a:r>
            <a:r>
              <a:rPr altLang="en-US" b="0" sz="2800" lang="en-US"/>
              <a:t> </a:t>
            </a:r>
            <a:r>
              <a:rPr altLang="en-US" b="0" sz="2800" lang="en-US"/>
              <a:t>সৃষ্টি</a:t>
            </a:r>
            <a:r>
              <a:rPr altLang="en-US" b="0" sz="2800" lang="en-US"/>
              <a:t> </a:t>
            </a:r>
            <a:r>
              <a:rPr altLang="en-US" b="0" sz="2800" lang="en-US"/>
              <a:t>হয়</a:t>
            </a:r>
            <a:r>
              <a:rPr altLang="en-US" b="0" sz="2800" lang="en-US"/>
              <a:t>।</a:t>
            </a:r>
            <a:r>
              <a:rPr altLang="en-US" b="0" sz="2800" lang="en-US"/>
              <a:t>বৈদ্যুতিক</a:t>
            </a:r>
            <a:r>
              <a:rPr altLang="en-US" b="0" sz="2800" lang="en-US"/>
              <a:t> </a:t>
            </a:r>
            <a:r>
              <a:rPr altLang="en-US" b="0" sz="2800" lang="en-US"/>
              <a:t>বাতি</a:t>
            </a:r>
            <a:r>
              <a:rPr altLang="en-US" b="0" sz="2800" lang="en-US"/>
              <a:t>,</a:t>
            </a:r>
            <a:r>
              <a:rPr altLang="en-US" b="0" sz="2800" lang="en-US"/>
              <a:t>বৈদ্যুতিক</a:t>
            </a:r>
            <a:r>
              <a:rPr altLang="en-US" b="0" sz="2800" lang="en-US"/>
              <a:t> </a:t>
            </a:r>
            <a:r>
              <a:rPr altLang="en-US" b="0" sz="2800" lang="en-US"/>
              <a:t>ইস্ত্রি</a:t>
            </a:r>
            <a:r>
              <a:rPr altLang="en-US" b="0" sz="2800" lang="en-US"/>
              <a:t>,</a:t>
            </a:r>
            <a:r>
              <a:rPr altLang="en-US" b="0" sz="2800" lang="en-US"/>
              <a:t>বৈদ্যুতিক</a:t>
            </a:r>
            <a:r>
              <a:rPr altLang="en-US" b="0" sz="2800" lang="en-US"/>
              <a:t> </a:t>
            </a:r>
            <a:r>
              <a:rPr altLang="en-US" b="0" sz="2800" lang="en-US"/>
              <a:t>হীটার</a:t>
            </a:r>
            <a:r>
              <a:rPr altLang="en-US" b="0" sz="2800" lang="en-US"/>
              <a:t> </a:t>
            </a:r>
            <a:r>
              <a:rPr altLang="en-US" b="0" sz="2800" lang="en-US"/>
              <a:t>এর</a:t>
            </a:r>
            <a:r>
              <a:rPr altLang="en-US" b="0" sz="2800" lang="en-US"/>
              <a:t> </a:t>
            </a:r>
            <a:r>
              <a:rPr altLang="en-US" b="0" sz="2800" lang="en-US"/>
              <a:t>উদাহরণ</a:t>
            </a:r>
            <a:r>
              <a:rPr altLang="en-US" b="0" sz="2800" lang="en-US"/>
              <a:t> </a:t>
            </a:r>
            <a:endParaRPr b="0" sz="2800" lang="en-US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13271">
            <a:off x="4554808" y="1360547"/>
            <a:ext cx="3952005" cy="4430211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7" name=""/>
          <p:cNvSpPr>
            <a:spLocks noGrp="1"/>
          </p:cNvSpPr>
          <p:nvPr>
            <p:ph idx="1"/>
          </p:nvPr>
        </p:nvSpPr>
        <p:spPr>
          <a:xfrm>
            <a:off x="628650" y="356150"/>
            <a:ext cx="7886700" cy="5820813"/>
          </a:xfrm>
        </p:spPr>
        <p:txBody>
          <a:bodyPr/>
          <a:p>
            <a:r>
              <a:rPr altLang="en-US" b="1" sz="3200" lang="en-US"/>
              <a:t>৩</a:t>
            </a:r>
            <a:r>
              <a:rPr altLang="en-US" b="1" sz="3200" lang="en-US"/>
              <a:t>.</a:t>
            </a:r>
            <a:r>
              <a:rPr altLang="en-US" b="1" sz="3200" lang="en-US"/>
              <a:t>রাসায়নিক</a:t>
            </a:r>
            <a:r>
              <a:rPr altLang="en-US" b="1" sz="3200" lang="en-US"/>
              <a:t> </a:t>
            </a:r>
            <a:r>
              <a:rPr altLang="en-US" b="1" sz="3200" lang="en-US"/>
              <a:t>প্রতিক্রিয়া</a:t>
            </a:r>
            <a:r>
              <a:rPr altLang="en-US" b="1" sz="3200" lang="en-US"/>
              <a:t>-</a:t>
            </a:r>
            <a:r>
              <a:rPr altLang="en-US" b="1" sz="3200" lang="en-US"/>
              <a:t>
</a:t>
            </a:r>
            <a:r>
              <a:rPr altLang="en-US" b="0" sz="2800" lang="en-US"/>
              <a:t>ইলেকট্রোপ্লেটিং</a:t>
            </a:r>
            <a:r>
              <a:rPr altLang="en-US" b="0" sz="2800" lang="en-US"/>
              <a:t> </a:t>
            </a:r>
            <a:r>
              <a:rPr altLang="en-US" b="0" sz="2800" lang="en-US"/>
              <a:t>বিদ্যুৎ</a:t>
            </a:r>
            <a:r>
              <a:rPr altLang="en-US" b="0" sz="2800" lang="en-US"/>
              <a:t> </a:t>
            </a:r>
            <a:r>
              <a:rPr altLang="en-US" b="0" sz="2800" lang="en-US"/>
              <a:t>প্রবাহের</a:t>
            </a:r>
            <a:r>
              <a:rPr altLang="en-US" b="0" sz="2800" lang="en-US"/>
              <a:t> </a:t>
            </a:r>
            <a:r>
              <a:rPr altLang="en-US" b="0" sz="2800" lang="en-US"/>
              <a:t>রাসায়নিক</a:t>
            </a:r>
            <a:r>
              <a:rPr altLang="en-US" b="0" sz="2800" lang="en-US"/>
              <a:t> </a:t>
            </a:r>
            <a:r>
              <a:rPr altLang="en-US" b="0" sz="2800" lang="en-US"/>
              <a:t>ফল</a:t>
            </a:r>
            <a:r>
              <a:rPr altLang="en-US" b="0" sz="2800" lang="en-US"/>
              <a:t>।</a:t>
            </a:r>
            <a:r>
              <a:rPr altLang="en-US" b="1" sz="3200" lang="en-US"/>
              <a:t> </a:t>
            </a:r>
            <a:r>
              <a:rPr altLang="en-US" b="1" sz="3200" lang="en-US"/>
              <a:t> </a:t>
            </a:r>
            <a:r>
              <a:rPr altLang="en-US" b="1" sz="3200" lang="en-US"/>
              <a:t>
</a:t>
            </a:r>
            <a:endParaRPr b="1" sz="3200" 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65445" y="1326957"/>
            <a:ext cx="6783347" cy="489337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"/>
          <p:cNvSpPr>
            <a:spLocks noGrp="1"/>
          </p:cNvSpPr>
          <p:nvPr>
            <p:ph idx="1"/>
          </p:nvPr>
        </p:nvSpPr>
        <p:spPr>
          <a:xfrm>
            <a:off x="434089" y="365126"/>
            <a:ext cx="7886700" cy="4351338"/>
          </a:xfrm>
          <a:solidFill>
            <a:srgbClr val="C0C0C0"/>
          </a:solidFill>
        </p:spPr>
        <p:txBody>
          <a:bodyPr/>
          <a:p>
            <a:r>
              <a:rPr altLang="en-US" b="1" sz="3200" lang="en-US"/>
              <a:t>৪</a:t>
            </a:r>
            <a:r>
              <a:rPr altLang="en-US" b="1" sz="3200" lang="en-US"/>
              <a:t>.</a:t>
            </a:r>
            <a:r>
              <a:rPr altLang="en-US" b="1" sz="3200" lang="en-US"/>
              <a:t>জীব</a:t>
            </a:r>
            <a:r>
              <a:rPr altLang="en-US" b="1" sz="3200" lang="en-US"/>
              <a:t> </a:t>
            </a:r>
            <a:r>
              <a:rPr altLang="en-US" b="1" sz="3200" lang="en-US"/>
              <a:t>শরীরের</a:t>
            </a:r>
            <a:r>
              <a:rPr altLang="en-US" b="1" sz="3200" lang="en-US"/>
              <a:t> </a:t>
            </a:r>
            <a:r>
              <a:rPr altLang="en-US" b="1" sz="3200" lang="en-US"/>
              <a:t>উপর</a:t>
            </a:r>
            <a:r>
              <a:rPr altLang="en-US" b="1" sz="3200" lang="en-US"/>
              <a:t> </a:t>
            </a:r>
            <a:r>
              <a:rPr altLang="en-US" b="1" sz="3200" lang="en-US"/>
              <a:t>প্রতিক্রিয়া</a:t>
            </a:r>
            <a:r>
              <a:rPr altLang="en-US" b="1" sz="3200" lang="en-US"/>
              <a:t>-</a:t>
            </a:r>
            <a:r>
              <a:rPr altLang="en-US" b="1" sz="3200" lang="en-US"/>
              <a:t>
</a:t>
            </a:r>
            <a:r>
              <a:rPr altLang="en-US" lang="en-US"/>
              <a:t>
</a:t>
            </a:r>
            <a:r>
              <a:rPr altLang="en-US" lang="en-US"/>
              <a:t>জীব</a:t>
            </a:r>
            <a:r>
              <a:rPr altLang="en-US" lang="en-US"/>
              <a:t> </a:t>
            </a:r>
            <a:r>
              <a:rPr altLang="en-US" lang="en-US"/>
              <a:t>শ</a:t>
            </a:r>
            <a:r>
              <a:rPr altLang="en-US" lang="en-US"/>
              <a:t>রীরের</a:t>
            </a:r>
            <a:r>
              <a:rPr altLang="en-US" lang="en-US"/>
              <a:t> </a:t>
            </a:r>
            <a:r>
              <a:rPr altLang="en-US" lang="en-US"/>
              <a:t>উপর</a:t>
            </a:r>
            <a:r>
              <a:rPr altLang="en-US" lang="en-US"/>
              <a:t> </a:t>
            </a:r>
            <a:r>
              <a:rPr altLang="en-US" lang="en-US"/>
              <a:t>বিদ্যুৎ</a:t>
            </a:r>
            <a:r>
              <a:rPr altLang="en-US" lang="en-US"/>
              <a:t> </a:t>
            </a:r>
            <a:r>
              <a:rPr altLang="en-US" lang="en-US"/>
              <a:t>প্রবাহিত</a:t>
            </a:r>
            <a:r>
              <a:rPr altLang="en-US" lang="en-US"/>
              <a:t> </a:t>
            </a:r>
            <a:r>
              <a:rPr altLang="en-US" lang="en-US"/>
              <a:t>হলে</a:t>
            </a:r>
            <a:r>
              <a:rPr altLang="en-US" lang="en-US"/>
              <a:t>,</a:t>
            </a:r>
            <a:r>
              <a:rPr altLang="en-US" lang="en-US"/>
              <a:t>এক</a:t>
            </a:r>
            <a:r>
              <a:rPr altLang="en-US" lang="en-US"/>
              <a:t> </a:t>
            </a:r>
            <a:r>
              <a:rPr altLang="en-US" lang="en-US"/>
              <a:t>প্রকার</a:t>
            </a:r>
            <a:r>
              <a:rPr altLang="en-US" lang="en-US"/>
              <a:t> </a:t>
            </a:r>
            <a:r>
              <a:rPr altLang="en-US" lang="en-US"/>
              <a:t>যন্ত্রণা</a:t>
            </a:r>
            <a:r>
              <a:rPr altLang="en-US" lang="en-US"/>
              <a:t> </a:t>
            </a:r>
            <a:r>
              <a:rPr altLang="en-US" lang="en-US"/>
              <a:t>অনুভূত</a:t>
            </a:r>
            <a:r>
              <a:rPr altLang="en-US" lang="en-US"/>
              <a:t> </a:t>
            </a:r>
            <a:r>
              <a:rPr altLang="en-US" lang="en-US"/>
              <a:t>হয়</a:t>
            </a:r>
            <a:r>
              <a:rPr altLang="en-US" lang="en-US"/>
              <a:t>।</a:t>
            </a:r>
            <a:r>
              <a:rPr altLang="en-US" lang="en-US"/>
              <a:t>এমন</a:t>
            </a:r>
            <a:r>
              <a:rPr altLang="en-US" lang="en-US"/>
              <a:t> </a:t>
            </a:r>
            <a:r>
              <a:rPr altLang="en-US" lang="en-US"/>
              <a:t>কি</a:t>
            </a:r>
            <a:r>
              <a:rPr altLang="en-US" lang="en-US"/>
              <a:t> </a:t>
            </a:r>
            <a:r>
              <a:rPr altLang="en-US" lang="en-US"/>
              <a:t>এতে</a:t>
            </a:r>
            <a:r>
              <a:rPr altLang="en-US" lang="en-US"/>
              <a:t> </a:t>
            </a:r>
            <a:r>
              <a:rPr altLang="en-US" lang="en-US"/>
              <a:t>মৃত্যু</a:t>
            </a:r>
            <a:r>
              <a:rPr altLang="en-US" lang="en-US"/>
              <a:t> </a:t>
            </a:r>
            <a:r>
              <a:rPr altLang="en-US" lang="en-US"/>
              <a:t>ও</a:t>
            </a:r>
            <a:r>
              <a:rPr altLang="en-US" lang="en-US"/>
              <a:t> </a:t>
            </a:r>
            <a:r>
              <a:rPr altLang="en-US" lang="en-US"/>
              <a:t>হতে</a:t>
            </a:r>
            <a:r>
              <a:rPr altLang="en-US" lang="en-US"/>
              <a:t> </a:t>
            </a:r>
            <a:r>
              <a:rPr altLang="en-US" lang="en-US"/>
              <a:t>পারে</a:t>
            </a:r>
            <a:r>
              <a:rPr altLang="en-US" lang="en-US"/>
              <a:t>,</a:t>
            </a:r>
            <a:r>
              <a:rPr altLang="en-US" lang="en-US"/>
              <a:t>যাকে</a:t>
            </a:r>
            <a:r>
              <a:rPr altLang="en-US" lang="en-US"/>
              <a:t> </a:t>
            </a:r>
            <a:r>
              <a:rPr altLang="en-US" lang="en-US"/>
              <a:t>আমরা</a:t>
            </a:r>
            <a:r>
              <a:rPr altLang="en-US" lang="en-US"/>
              <a:t> </a:t>
            </a:r>
            <a:r>
              <a:rPr altLang="en-US" lang="en-US"/>
              <a:t>ইলেকট্রিক</a:t>
            </a:r>
            <a:r>
              <a:rPr altLang="en-US" lang="en-US"/>
              <a:t> </a:t>
            </a:r>
            <a:r>
              <a:rPr altLang="en-US" lang="en-US"/>
              <a:t>শক</a:t>
            </a:r>
            <a:r>
              <a:rPr altLang="en-US" lang="en-US"/>
              <a:t> </a:t>
            </a:r>
            <a:r>
              <a:rPr altLang="en-US" lang="en-US"/>
              <a:t>বা</a:t>
            </a:r>
            <a:r>
              <a:rPr altLang="en-US" lang="en-US"/>
              <a:t> </a:t>
            </a:r>
            <a:r>
              <a:rPr altLang="en-US" lang="en-US"/>
              <a:t>তড়িতাঘাত</a:t>
            </a:r>
            <a:r>
              <a:rPr altLang="en-US" lang="en-US"/>
              <a:t> </a:t>
            </a:r>
            <a:r>
              <a:rPr altLang="en-US" lang="en-US"/>
              <a:t>বলে</a:t>
            </a:r>
            <a:r>
              <a:rPr altLang="en-US" lang="en-US"/>
              <a:t> </a:t>
            </a:r>
            <a:r>
              <a:rPr altLang="en-US" lang="en-US"/>
              <a:t>থাকি</a:t>
            </a:r>
            <a:r>
              <a:rPr altLang="en-US" lang="en-US"/>
              <a:t>।</a:t>
            </a:r>
            <a:endParaRPr lang="en-US"/>
          </a:p>
        </p:txBody>
      </p: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10898" y="2959517"/>
            <a:ext cx="7896054" cy="3472098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41453"/>
            <a:ext cx="9144000" cy="6925667"/>
          </a:xfrm>
          <a:prstGeom prst="rect"/>
        </p:spPr>
      </p:pic>
      <p:sp>
        <p:nvSpPr>
          <p:cNvPr id="1048604" name=""/>
          <p:cNvSpPr txBox="1"/>
          <p:nvPr/>
        </p:nvSpPr>
        <p:spPr>
          <a:xfrm>
            <a:off x="528094" y="6141843"/>
            <a:ext cx="8346970" cy="535940"/>
          </a:xfrm>
          <a:prstGeom prst="rect"/>
          <a:solidFill>
            <a:srgbClr val="008000"/>
          </a:solidFill>
          <a:ln w="25400">
            <a:solidFill>
              <a:srgbClr val="006600"/>
            </a:solidFill>
            <a:prstDash val="solid"/>
          </a:ln>
        </p:spPr>
        <p:txBody>
          <a:bodyPr rtlCol="0" wrap="square">
            <a:spAutoFit/>
          </a:bodyPr>
          <a:p>
            <a:r>
              <a:rPr altLang="en-US" b="1" sz="2800" lang="en-US">
                <a:solidFill>
                  <a:srgbClr val="FF0000"/>
                </a:solidFill>
              </a:rPr>
              <a:t>জাফরনগর</a:t>
            </a:r>
            <a:r>
              <a:rPr altLang="en-US" b="1" sz="2800" lang="en-US">
                <a:solidFill>
                  <a:srgbClr val="FF0000"/>
                </a:solidFill>
              </a:rPr>
              <a:t> </a:t>
            </a:r>
            <a:r>
              <a:rPr altLang="en-US" b="1" sz="2800" lang="en-US">
                <a:solidFill>
                  <a:srgbClr val="FF0000"/>
                </a:solidFill>
              </a:rPr>
              <a:t>অপর্ণা</a:t>
            </a:r>
            <a:r>
              <a:rPr altLang="en-US" b="1" sz="2800" lang="en-US">
                <a:solidFill>
                  <a:srgbClr val="FF0000"/>
                </a:solidFill>
              </a:rPr>
              <a:t> </a:t>
            </a:r>
            <a:r>
              <a:rPr altLang="en-US" b="1" sz="2800" lang="en-US">
                <a:solidFill>
                  <a:srgbClr val="FF0000"/>
                </a:solidFill>
              </a:rPr>
              <a:t>চরণ</a:t>
            </a:r>
            <a:r>
              <a:rPr altLang="en-US" b="1" sz="2800" lang="en-US">
                <a:solidFill>
                  <a:srgbClr val="FF0000"/>
                </a:solidFill>
              </a:rPr>
              <a:t> </a:t>
            </a:r>
            <a:r>
              <a:rPr altLang="en-US" b="1" sz="2800" lang="en-US">
                <a:solidFill>
                  <a:srgbClr val="FF0000"/>
                </a:solidFill>
              </a:rPr>
              <a:t>উচ্চ</a:t>
            </a:r>
            <a:r>
              <a:rPr altLang="en-US" b="1" sz="2800" lang="en-US">
                <a:solidFill>
                  <a:srgbClr val="FF0000"/>
                </a:solidFill>
              </a:rPr>
              <a:t> </a:t>
            </a:r>
            <a:r>
              <a:rPr altLang="en-US" b="1" sz="2800" lang="en-US">
                <a:solidFill>
                  <a:srgbClr val="FF0000"/>
                </a:solidFill>
              </a:rPr>
              <a:t>বিদ্যালয়</a:t>
            </a:r>
            <a:r>
              <a:rPr altLang="en-US" b="1" sz="2800" lang="en-US">
                <a:solidFill>
                  <a:srgbClr val="FF0000"/>
                </a:solidFill>
              </a:rPr>
              <a:t>,</a:t>
            </a:r>
            <a:r>
              <a:rPr altLang="en-US" b="1" sz="2800" lang="en-US">
                <a:solidFill>
                  <a:srgbClr val="FF0000"/>
                </a:solidFill>
              </a:rPr>
              <a:t>সীতাকুণ্ড</a:t>
            </a:r>
            <a:r>
              <a:rPr altLang="en-US" b="1" sz="2800" lang="en-US">
                <a:solidFill>
                  <a:srgbClr val="FF0000"/>
                </a:solidFill>
              </a:rPr>
              <a:t>, </a:t>
            </a:r>
            <a:r>
              <a:rPr altLang="en-US" b="1" sz="2800" lang="en-US">
                <a:solidFill>
                  <a:srgbClr val="FF0000"/>
                </a:solidFill>
              </a:rPr>
              <a:t>চট্টগ্রাম</a:t>
            </a:r>
            <a:r>
              <a:rPr altLang="en-US" b="1" sz="2800" lang="en-US">
                <a:solidFill>
                  <a:srgbClr val="FF0000"/>
                </a:solidFill>
              </a:rPr>
              <a:t>। </a:t>
            </a:r>
            <a:r>
              <a:rPr altLang="en-US" b="1" sz="2800" lang="en-US">
                <a:solidFill>
                  <a:srgbClr val="FF0000"/>
                </a:solidFill>
              </a:rPr>
              <a:t> </a:t>
            </a:r>
            <a:endParaRPr b="1" sz="2800"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plit dir="out"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18986"/>
            <a:ext cx="9144000" cy="7181758"/>
          </a:xfrm>
          <a:prstGeom prst="rect"/>
        </p:spPr>
      </p:pic>
      <p:sp>
        <p:nvSpPr>
          <p:cNvPr id="1048630" name=""/>
          <p:cNvSpPr txBox="1"/>
          <p:nvPr/>
        </p:nvSpPr>
        <p:spPr>
          <a:xfrm>
            <a:off x="2338527" y="321787"/>
            <a:ext cx="4000000" cy="713739"/>
          </a:xfrm>
          <a:prstGeom prst="rect"/>
          <a:solidFill>
            <a:srgbClr val="008000"/>
          </a:solidFill>
          <a:ln w="25400">
            <a:solidFill>
              <a:srgbClr val="006600"/>
            </a:solidFill>
            <a:prstDash val="solid"/>
          </a:ln>
        </p:spPr>
        <p:txBody>
          <a:bodyPr rtlCol="0" wrap="square">
            <a:spAutoFit/>
          </a:bodyPr>
          <a:p>
            <a:pPr algn="ctr"/>
            <a:r>
              <a:rPr altLang="en-US" sz="4000" lang="en-US">
                <a:solidFill>
                  <a:srgbClr val="FFFFFF"/>
                </a:solidFill>
              </a:rPr>
              <a:t>দল</a:t>
            </a:r>
            <a:r>
              <a:rPr altLang="en-US" sz="4000" lang="en-US">
                <a:solidFill>
                  <a:srgbClr val="FFFFFF"/>
                </a:solidFill>
              </a:rPr>
              <a:t>গত</a:t>
            </a:r>
            <a:r>
              <a:rPr altLang="en-US" sz="4000" lang="en-US">
                <a:solidFill>
                  <a:srgbClr val="FFFFFF"/>
                </a:solidFill>
              </a:rPr>
              <a:t> </a:t>
            </a:r>
            <a:r>
              <a:rPr altLang="en-US" sz="4000" lang="en-US">
                <a:solidFill>
                  <a:srgbClr val="FFFFFF"/>
                </a:solidFill>
              </a:rPr>
              <a:t>কাজ</a:t>
            </a:r>
            <a:endParaRPr sz="4000" lang="en-US">
              <a:solidFill>
                <a:srgbClr val="FFFFFF"/>
              </a:solidFill>
            </a:endParaRPr>
          </a:p>
        </p:txBody>
      </p:sp>
      <p:sp>
        <p:nvSpPr>
          <p:cNvPr id="1048631" name=""/>
          <p:cNvSpPr txBox="1"/>
          <p:nvPr/>
        </p:nvSpPr>
        <p:spPr>
          <a:xfrm>
            <a:off x="341050" y="1517702"/>
            <a:ext cx="8505466" cy="662940"/>
          </a:xfrm>
          <a:prstGeom prst="rect"/>
          <a:solidFill>
            <a:srgbClr val="FF0000"/>
          </a:solidFill>
          <a:ln w="12700"/>
        </p:spPr>
        <p:txBody>
          <a:bodyPr rtlCol="0" wrap="square">
            <a:spAutoFit/>
          </a:bodyPr>
          <a:p>
            <a:pPr algn="ctr"/>
            <a:r>
              <a:rPr altLang="en-US" b="1" sz="3600" lang="en-US">
                <a:solidFill>
                  <a:srgbClr val="FFE5E5"/>
                </a:solidFill>
              </a:rPr>
              <a:t>*</a:t>
            </a:r>
            <a:r>
              <a:rPr altLang="en-US" b="1" sz="3600" lang="en-US">
                <a:solidFill>
                  <a:srgbClr val="FFE5E5"/>
                </a:solidFill>
              </a:rPr>
              <a:t>*</a:t>
            </a:r>
            <a:r>
              <a:rPr altLang="en-US" b="1" sz="3600" lang="en-US">
                <a:solidFill>
                  <a:srgbClr val="FFE5E5"/>
                </a:solidFill>
              </a:rPr>
              <a:t>*</a:t>
            </a:r>
            <a:r>
              <a:rPr altLang="en-US" b="1" sz="3600" lang="en-US">
                <a:solidFill>
                  <a:srgbClr val="FFE5E5"/>
                </a:solidFill>
              </a:rPr>
              <a:t>১</a:t>
            </a:r>
            <a:r>
              <a:rPr altLang="en-US" b="1" sz="3600" lang="en-US">
                <a:solidFill>
                  <a:srgbClr val="FFE5E5"/>
                </a:solidFill>
              </a:rPr>
              <a:t>.</a:t>
            </a:r>
            <a:r>
              <a:rPr altLang="en-US" b="1" sz="3600" lang="en-US">
                <a:solidFill>
                  <a:srgbClr val="FFE5E5"/>
                </a:solidFill>
              </a:rPr>
              <a:t>ক</a:t>
            </a:r>
            <a:r>
              <a:rPr altLang="en-US" b="1" sz="3600" lang="en-US">
                <a:solidFill>
                  <a:srgbClr val="FFE5E5"/>
                </a:solidFill>
              </a:rPr>
              <a:t>পার</a:t>
            </a:r>
            <a:r>
              <a:rPr altLang="en-US" b="1" sz="3600" lang="en-US">
                <a:solidFill>
                  <a:srgbClr val="FFE5E5"/>
                </a:solidFill>
              </a:rPr>
              <a:t> </a:t>
            </a:r>
            <a:r>
              <a:rPr altLang="en-US" b="1" sz="3600" lang="en-US">
                <a:solidFill>
                  <a:srgbClr val="FFE5E5"/>
                </a:solidFill>
              </a:rPr>
              <a:t>পরমাণুর</a:t>
            </a:r>
            <a:r>
              <a:rPr altLang="en-US" b="1" sz="3600" lang="en-US">
                <a:solidFill>
                  <a:srgbClr val="FFE5E5"/>
                </a:solidFill>
              </a:rPr>
              <a:t> </a:t>
            </a:r>
            <a:r>
              <a:rPr altLang="en-US" b="1" sz="3600" lang="en-US">
                <a:solidFill>
                  <a:srgbClr val="FFE5E5"/>
                </a:solidFill>
              </a:rPr>
              <a:t>ইলেকট্রন</a:t>
            </a:r>
            <a:r>
              <a:rPr altLang="en-US" b="1" sz="3600" lang="en-US">
                <a:solidFill>
                  <a:srgbClr val="FFE5E5"/>
                </a:solidFill>
              </a:rPr>
              <a:t> </a:t>
            </a:r>
            <a:r>
              <a:rPr altLang="en-US" b="1" sz="3600" lang="en-US">
                <a:solidFill>
                  <a:srgbClr val="FFE5E5"/>
                </a:solidFill>
              </a:rPr>
              <a:t>বিন্যাস</a:t>
            </a:r>
            <a:r>
              <a:rPr altLang="en-US" b="1" sz="3600" lang="en-US">
                <a:solidFill>
                  <a:srgbClr val="FFE5E5"/>
                </a:solidFill>
              </a:rPr>
              <a:t> </a:t>
            </a:r>
            <a:r>
              <a:rPr altLang="en-US" b="1" sz="3600" lang="en-US">
                <a:solidFill>
                  <a:srgbClr val="FFE5E5"/>
                </a:solidFill>
              </a:rPr>
              <a:t>দেখাও</a:t>
            </a:r>
            <a:endParaRPr b="1" sz="3600" lang="en-US">
              <a:solidFill>
                <a:srgbClr val="FFE5E5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77241" y="0"/>
            <a:ext cx="9439063" cy="6868891"/>
          </a:xfrm>
          <a:prstGeom prst="rect"/>
        </p:spPr>
      </p:pic>
      <p:sp>
        <p:nvSpPr>
          <p:cNvPr id="1048632" name=""/>
          <p:cNvSpPr txBox="1"/>
          <p:nvPr/>
        </p:nvSpPr>
        <p:spPr>
          <a:xfrm>
            <a:off x="1410508" y="309595"/>
            <a:ext cx="6063563" cy="713739"/>
          </a:xfrm>
          <a:prstGeom prst="rect"/>
          <a:solidFill>
            <a:srgbClr val="0000FF"/>
          </a:solidFill>
          <a:ln w="25400">
            <a:solidFill>
              <a:srgbClr val="000095"/>
            </a:solidFill>
            <a:prstDash val="solid"/>
          </a:ln>
        </p:spPr>
        <p:txBody>
          <a:bodyPr rtlCol="0" wrap="square">
            <a:spAutoFit/>
          </a:bodyPr>
          <a:p>
            <a:pPr algn="ctr"/>
            <a:r>
              <a:rPr altLang="en-US" b="1" sz="4000" lang="en-US">
                <a:solidFill>
                  <a:srgbClr val="FFFFFF"/>
                </a:solidFill>
              </a:rPr>
              <a:t>সবাইকে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অসংখ্য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ধন্যবাদ</a:t>
            </a:r>
            <a:r>
              <a:rPr altLang="en-US" b="1" sz="4000" lang="en-US">
                <a:solidFill>
                  <a:srgbClr val="FFFFFF"/>
                </a:solidFill>
              </a:rPr>
              <a:t>। </a:t>
            </a:r>
            <a:endParaRPr b="1" sz="4000" lang="en-US">
              <a:solidFill>
                <a:srgbClr val="FFFFFF"/>
              </a:solidFill>
            </a:endParaRPr>
          </a:p>
        </p:txBody>
      </p:sp>
      <p:sp>
        <p:nvSpPr>
          <p:cNvPr id="1048633" name=""/>
          <p:cNvSpPr txBox="1"/>
          <p:nvPr/>
        </p:nvSpPr>
        <p:spPr>
          <a:xfrm>
            <a:off x="-28986" y="4808207"/>
            <a:ext cx="9258307" cy="1945641"/>
          </a:xfrm>
          <a:prstGeom prst="rect"/>
        </p:spPr>
        <p:txBody>
          <a:bodyPr rtlCol="0" wrap="square">
            <a:spAutoFit/>
          </a:bodyPr>
          <a:p>
            <a:r>
              <a:rPr altLang="en-US" sz="2800" lang="en-US">
                <a:solidFill>
                  <a:srgbClr val="000000"/>
                </a:solidFill>
              </a:rPr>
              <a:t>ইঞ্জিঃ</a:t>
            </a:r>
            <a:r>
              <a:rPr altLang="en-US" sz="2800" lang="en-US">
                <a:solidFill>
                  <a:srgbClr val="000000"/>
                </a:solidFill>
              </a:rPr>
              <a:t>আকতারুজ্জামান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ট্রেড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ইন্সট্রাক্টর</a:t>
            </a:r>
            <a:r>
              <a:rPr altLang="en-US" sz="2800" lang="en-US">
                <a:solidFill>
                  <a:srgbClr val="000000"/>
                </a:solidFill>
              </a:rPr>
              <a:t>(</a:t>
            </a:r>
            <a:r>
              <a:rPr altLang="en-US" sz="2800" lang="en-US">
                <a:solidFill>
                  <a:srgbClr val="000000"/>
                </a:solidFill>
              </a:rPr>
              <a:t>ইলেকট্রিক্যাল</a:t>
            </a:r>
            <a:r>
              <a:rPr altLang="en-US" sz="2800" lang="en-US">
                <a:solidFill>
                  <a:srgbClr val="000000"/>
                </a:solidFill>
              </a:rPr>
              <a:t>) </a:t>
            </a:r>
            <a:r>
              <a:rPr altLang="en-US" sz="2800" lang="en-US">
                <a:solidFill>
                  <a:srgbClr val="000000"/>
                </a:solidFill>
              </a:rPr>
              <a:t>
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জাফরনগর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অপর্ণা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চরণ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উচ্চ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বিদ্যালয়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সীতাকুণ্ড</a:t>
            </a:r>
            <a:r>
              <a:rPr altLang="en-US" sz="2800" lang="en-US">
                <a:solidFill>
                  <a:srgbClr val="000000"/>
                </a:solidFill>
              </a:rPr>
              <a:t>,</a:t>
            </a:r>
            <a:r>
              <a:rPr altLang="en-US" sz="2800" lang="en-US">
                <a:solidFill>
                  <a:srgbClr val="000000"/>
                </a:solidFill>
              </a:rPr>
              <a:t>চট্টগ্রাম</a:t>
            </a:r>
            <a:r>
              <a:rPr altLang="en-US" sz="2800" lang="en-US">
                <a:solidFill>
                  <a:srgbClr val="000000"/>
                </a:solidFill>
              </a:rPr>
              <a:t>।</a:t>
            </a:r>
            <a:r>
              <a:rPr altLang="en-US" sz="2800" lang="en-US">
                <a:solidFill>
                  <a:srgbClr val="000000"/>
                </a:solidFill>
              </a:rPr>
              <a:t>
</a:t>
            </a:r>
            <a:r>
              <a:rPr altLang="en-US" sz="2800" lang="en-US">
                <a:solidFill>
                  <a:srgbClr val="000000"/>
                </a:solidFill>
              </a:rPr>
              <a:t> </a:t>
            </a:r>
            <a:r>
              <a:rPr altLang="en-US" sz="2800" lang="en-US">
                <a:solidFill>
                  <a:srgbClr val="000000"/>
                </a:solidFill>
              </a:rPr>
              <a:t>e</a:t>
            </a:r>
            <a:r>
              <a:rPr altLang="en-US" sz="2800" lang="en-US">
                <a:solidFill>
                  <a:srgbClr val="000000"/>
                </a:solidFill>
              </a:rPr>
              <a:t>m</a:t>
            </a:r>
            <a:r>
              <a:rPr altLang="en-US" sz="2800" lang="en-US">
                <a:solidFill>
                  <a:srgbClr val="000000"/>
                </a:solidFill>
              </a:rPr>
              <a:t>ail</a:t>
            </a:r>
            <a:r>
              <a:rPr altLang="en-US" sz="2800" lang="en-US">
                <a:solidFill>
                  <a:srgbClr val="000000"/>
                </a:solidFill>
              </a:rPr>
              <a:t>-</a:t>
            </a:r>
            <a:r>
              <a:rPr altLang="en-US" sz="2800" lang="en-US">
                <a:solidFill>
                  <a:srgbClr val="000000"/>
                </a:solidFill>
              </a:rPr>
              <a:t>a</a:t>
            </a:r>
            <a:r>
              <a:rPr altLang="en-US" sz="2800" lang="en-US">
                <a:solidFill>
                  <a:srgbClr val="000000"/>
                </a:solidFill>
              </a:rPr>
              <a:t>k</a:t>
            </a:r>
            <a:r>
              <a:rPr altLang="en-US" sz="2800" lang="en-US">
                <a:solidFill>
                  <a:srgbClr val="000000"/>
                </a:solidFill>
              </a:rPr>
              <a:t>t</a:t>
            </a:r>
            <a:r>
              <a:rPr altLang="en-US" sz="2800" lang="en-US">
                <a:solidFill>
                  <a:srgbClr val="000000"/>
                </a:solidFill>
              </a:rPr>
              <a:t>a</a:t>
            </a:r>
            <a:r>
              <a:rPr altLang="en-US" sz="2800" lang="en-US">
                <a:solidFill>
                  <a:srgbClr val="000000"/>
                </a:solidFill>
              </a:rPr>
              <a:t>r</a:t>
            </a:r>
            <a:r>
              <a:rPr altLang="en-US" sz="2800" lang="en-US">
                <a:solidFill>
                  <a:srgbClr val="000000"/>
                </a:solidFill>
              </a:rPr>
              <a:t>u</a:t>
            </a:r>
            <a:r>
              <a:rPr altLang="en-US" sz="2800" lang="en-US">
                <a:solidFill>
                  <a:srgbClr val="000000"/>
                </a:solidFill>
              </a:rPr>
              <a:t>z</a:t>
            </a:r>
            <a:r>
              <a:rPr altLang="en-US" sz="2800" lang="en-US">
                <a:solidFill>
                  <a:srgbClr val="000000"/>
                </a:solidFill>
              </a:rPr>
              <a:t>z</a:t>
            </a:r>
            <a:r>
              <a:rPr altLang="en-US" sz="2800" lang="en-US">
                <a:solidFill>
                  <a:srgbClr val="000000"/>
                </a:solidFill>
              </a:rPr>
              <a:t>a</a:t>
            </a:r>
            <a:r>
              <a:rPr altLang="en-US" sz="2800" lang="en-US">
                <a:solidFill>
                  <a:srgbClr val="000000"/>
                </a:solidFill>
              </a:rPr>
              <a:t>m</a:t>
            </a:r>
            <a:r>
              <a:rPr altLang="en-US" sz="2800" lang="en-US">
                <a:solidFill>
                  <a:srgbClr val="000000"/>
                </a:solidFill>
              </a:rPr>
              <a:t>a</a:t>
            </a:r>
            <a:r>
              <a:rPr altLang="en-US" sz="2800" lang="en-US">
                <a:solidFill>
                  <a:srgbClr val="000000"/>
                </a:solidFill>
              </a:rPr>
              <a:t>n</a:t>
            </a:r>
            <a:r>
              <a:rPr altLang="en-US" sz="2800" lang="en-US">
                <a:solidFill>
                  <a:srgbClr val="000000"/>
                </a:solidFill>
              </a:rPr>
              <a:t>s</a:t>
            </a:r>
            <a:r>
              <a:rPr altLang="en-US" sz="2800" lang="en-US">
                <a:solidFill>
                  <a:srgbClr val="000000"/>
                </a:solidFill>
              </a:rPr>
              <a:t>o</a:t>
            </a:r>
            <a:r>
              <a:rPr altLang="en-US" sz="2800" lang="en-US">
                <a:solidFill>
                  <a:srgbClr val="000000"/>
                </a:solidFill>
              </a:rPr>
              <a:t>p</a:t>
            </a:r>
            <a:r>
              <a:rPr altLang="en-US" sz="2800" lang="en-US">
                <a:solidFill>
                  <a:srgbClr val="000000"/>
                </a:solidFill>
              </a:rPr>
              <a:t>n</a:t>
            </a:r>
            <a:r>
              <a:rPr altLang="en-US" sz="2800" lang="en-US">
                <a:solidFill>
                  <a:srgbClr val="000000"/>
                </a:solidFill>
              </a:rPr>
              <a:t>i</a:t>
            </a:r>
            <a:r>
              <a:rPr altLang="en-US" sz="2800" lang="en-US">
                <a:solidFill>
                  <a:srgbClr val="000000"/>
                </a:solidFill>
              </a:rPr>
              <a:t>l</a:t>
            </a:r>
            <a:r>
              <a:rPr altLang="en-US" sz="2800" lang="en-US">
                <a:solidFill>
                  <a:srgbClr val="000000"/>
                </a:solidFill>
              </a:rPr>
              <a:t>@</a:t>
            </a:r>
            <a:r>
              <a:rPr altLang="en-US" sz="2800" lang="en-US">
                <a:solidFill>
                  <a:srgbClr val="000000"/>
                </a:solidFill>
              </a:rPr>
              <a:t>g</a:t>
            </a:r>
            <a:r>
              <a:rPr altLang="en-US" sz="2800" lang="en-US">
                <a:solidFill>
                  <a:srgbClr val="000000"/>
                </a:solidFill>
              </a:rPr>
              <a:t>m</a:t>
            </a:r>
            <a:r>
              <a:rPr altLang="en-US" sz="2800" lang="en-US">
                <a:solidFill>
                  <a:srgbClr val="000000"/>
                </a:solidFill>
              </a:rPr>
              <a:t>a</a:t>
            </a:r>
            <a:r>
              <a:rPr altLang="en-US" sz="2800" lang="en-US">
                <a:solidFill>
                  <a:srgbClr val="000000"/>
                </a:solidFill>
              </a:rPr>
              <a:t>i</a:t>
            </a:r>
            <a:r>
              <a:rPr altLang="en-US" sz="2800" lang="en-US">
                <a:solidFill>
                  <a:srgbClr val="000000"/>
                </a:solidFill>
              </a:rPr>
              <a:t>l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r>
              <a:rPr altLang="en-US" sz="2800" lang="en-US">
                <a:solidFill>
                  <a:srgbClr val="000000"/>
                </a:solidFill>
              </a:rPr>
              <a:t>com</a:t>
            </a:r>
            <a:r>
              <a:rPr altLang="en-US" sz="2800" lang="en-US">
                <a:solidFill>
                  <a:srgbClr val="000000"/>
                </a:solidFill>
              </a:rPr>
              <a:t>
</a:t>
            </a:r>
            <a:r>
              <a:rPr altLang="en-US" sz="2800" lang="en-US">
                <a:solidFill>
                  <a:srgbClr val="000000"/>
                </a:solidFill>
              </a:rPr>
              <a:t>মোবাইল-০১৬৭৪৫৫৯৯৪১</a:t>
            </a:r>
            <a:r>
              <a:rPr altLang="en-US" sz="2800" lang="en-US">
                <a:solidFill>
                  <a:srgbClr val="000000"/>
                </a:solidFill>
              </a:rPr>
              <a:t>.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>
          <a:xfrm>
            <a:off x="571499" y="196249"/>
            <a:ext cx="7886700" cy="1325563"/>
          </a:xfrm>
          <a:solidFill>
            <a:srgbClr val="008000"/>
          </a:solidFill>
          <a:ln w="25400">
            <a:solidFill>
              <a:srgbClr val="006600"/>
            </a:solidFill>
            <a:prstDash val="solid"/>
          </a:ln>
        </p:spPr>
        <p:txBody>
          <a:bodyPr/>
          <a:p>
            <a:r>
              <a:rPr altLang="en-US" lang="en-US">
                <a:solidFill>
                  <a:srgbClr val="FFFFFF"/>
                </a:solidFill>
              </a:rPr>
              <a:t>শিক্ষক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পরিচিতি-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612" name=""/>
          <p:cNvSpPr>
            <a:spLocks noGrp="1"/>
          </p:cNvSpPr>
          <p:nvPr>
            <p:ph sz="half" idx="1"/>
          </p:nvPr>
        </p:nvSpPr>
        <p:spPr/>
        <p:txBody>
          <a:bodyPr/>
          <a:p>
            <a:endParaRPr lang="en-US"/>
          </a:p>
        </p:txBody>
      </p:sp>
      <p:sp>
        <p:nvSpPr>
          <p:cNvPr id="1048613" name=""/>
          <p:cNvSpPr>
            <a:spLocks noGrp="1"/>
          </p:cNvSpPr>
          <p:nvPr>
            <p:ph sz="half" idx="2"/>
          </p:nvPr>
        </p:nvSpPr>
        <p:spPr>
          <a:solidFill>
            <a:srgbClr val="FF0000"/>
          </a:solidFill>
          <a:ln w="25400">
            <a:solidFill>
              <a:srgbClr val="995B00"/>
            </a:solidFill>
            <a:prstDash val="solid"/>
          </a:ln>
        </p:spPr>
        <p:txBody>
          <a:bodyPr/>
          <a:p>
            <a:r>
              <a:rPr altLang="en-US" b="1" sz="3600" lang="en-US">
                <a:solidFill>
                  <a:srgbClr val="FFFFFF"/>
                </a:solidFill>
              </a:rPr>
              <a:t>আকতারুজ্জামান</a:t>
            </a:r>
            <a:r>
              <a:rPr altLang="en-US" b="1" sz="3600" lang="en-US">
                <a:solidFill>
                  <a:srgbClr val="FFFFFF"/>
                </a:solidFill>
              </a:rPr>
              <a:t>।</a:t>
            </a:r>
            <a:r>
              <a:rPr altLang="en-US" lang="en-US">
                <a:solidFill>
                  <a:srgbClr val="FFFFFF"/>
                </a:solidFill>
              </a:rPr>
              <a:t>
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
</a:t>
            </a:r>
            <a:r>
              <a:rPr altLang="en-US" sz="3200" lang="en-US">
                <a:solidFill>
                  <a:srgbClr val="FFFFFF"/>
                </a:solidFill>
              </a:rPr>
              <a:t>ট্রেড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ইন্সট্রাক্টর</a:t>
            </a:r>
            <a:r>
              <a:rPr altLang="en-US" sz="3200" lang="en-US">
                <a:solidFill>
                  <a:srgbClr val="FFFFFF"/>
                </a:solidFill>
              </a:rPr>
              <a:t>।</a:t>
            </a:r>
            <a:r>
              <a:rPr altLang="en-US" sz="3200" lang="en-US">
                <a:solidFill>
                  <a:srgbClr val="FFFFFF"/>
                </a:solidFill>
              </a:rPr>
              <a:t>
</a:t>
            </a:r>
            <a:r>
              <a:rPr altLang="en-US" sz="3200" lang="en-US">
                <a:solidFill>
                  <a:srgbClr val="FFFFFF"/>
                </a:solidFill>
              </a:rPr>
              <a:t>(</a:t>
            </a:r>
            <a:r>
              <a:rPr altLang="en-US" sz="3200" lang="en-US">
                <a:solidFill>
                  <a:srgbClr val="FFFFFF"/>
                </a:solidFill>
              </a:rPr>
              <a:t>ইলেকট্রিক্যাল</a:t>
            </a:r>
            <a:r>
              <a:rPr altLang="en-US" sz="3200" lang="en-US">
                <a:solidFill>
                  <a:srgbClr val="FFFFFF"/>
                </a:solidFill>
              </a:rPr>
              <a:t>) </a:t>
            </a:r>
            <a:r>
              <a:rPr altLang="en-US" sz="3200" lang="en-US">
                <a:solidFill>
                  <a:srgbClr val="FFFFFF"/>
                </a:solidFill>
              </a:rPr>
              <a:t>
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
</a:t>
            </a:r>
            <a:r>
              <a:rPr altLang="en-US" sz="3200" lang="en-US">
                <a:solidFill>
                  <a:srgbClr val="FFFFFF"/>
                </a:solidFill>
              </a:rPr>
              <a:t>জাফরনগর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অপর্ণা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চরণ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উচ্চ</a:t>
            </a:r>
            <a:r>
              <a:rPr altLang="en-US" sz="3200" lang="en-US">
                <a:solidFill>
                  <a:srgbClr val="FFFFFF"/>
                </a:solidFill>
              </a:rPr>
              <a:t> </a:t>
            </a:r>
            <a:r>
              <a:rPr altLang="en-US" sz="3200" lang="en-US">
                <a:solidFill>
                  <a:srgbClr val="FFFFFF"/>
                </a:solidFill>
              </a:rPr>
              <a:t>বিদ্যালয়</a:t>
            </a:r>
            <a:r>
              <a:rPr altLang="en-US" sz="3200" lang="en-US">
                <a:solidFill>
                  <a:srgbClr val="FFFFFF"/>
                </a:solidFill>
              </a:rPr>
              <a:t>। </a:t>
            </a:r>
            <a:r>
              <a:rPr altLang="en-US" sz="3200" lang="en-US">
                <a:solidFill>
                  <a:srgbClr val="FFFFFF"/>
                </a:solidFill>
              </a:rPr>
              <a:t>
</a:t>
            </a:r>
            <a:r>
              <a:rPr altLang="en-US" sz="3200" lang="en-US">
                <a:solidFill>
                  <a:srgbClr val="FFFFFF"/>
                </a:solidFill>
              </a:rPr>
              <a:t>সীতাকুণ্ড</a:t>
            </a:r>
            <a:r>
              <a:rPr altLang="en-US" sz="3200" lang="en-US">
                <a:solidFill>
                  <a:srgbClr val="FFFFFF"/>
                </a:solidFill>
              </a:rPr>
              <a:t>, </a:t>
            </a:r>
            <a:r>
              <a:rPr altLang="en-US" sz="3200" lang="en-US">
                <a:solidFill>
                  <a:srgbClr val="FFFFFF"/>
                </a:solidFill>
              </a:rPr>
              <a:t>চট্টগ্রাম</a:t>
            </a:r>
            <a:r>
              <a:rPr altLang="en-US" sz="3200" lang="en-US">
                <a:solidFill>
                  <a:srgbClr val="FFFFFF"/>
                </a:solidFill>
              </a:rPr>
              <a:t>। </a:t>
            </a:r>
            <a:r>
              <a:rPr altLang="en-US" sz="3200" lang="en-US">
                <a:solidFill>
                  <a:srgbClr val="FFFFFF"/>
                </a:solidFill>
              </a:rPr>
              <a:t>
</a:t>
            </a:r>
            <a:endParaRPr sz="3200" lang="en-US">
              <a:solidFill>
                <a:srgbClr val="FFFFFF"/>
              </a:solidFill>
            </a:endParaRPr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1349" r="1349"/>
          <a:stretch>
            <a:fillRect/>
          </a:stretch>
        </p:blipFill>
        <p:spPr>
          <a:xfrm>
            <a:off x="777227" y="1872283"/>
            <a:ext cx="3783329" cy="4336604"/>
          </a:xfrm>
          <a:prstGeom prst="rect"/>
        </p:spPr>
      </p:pic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idx="1"/>
          </p:nvPr>
        </p:nvSpPr>
        <p:spPr>
          <a:xfrm rot="12546">
            <a:off x="628651" y="2012923"/>
            <a:ext cx="7886700" cy="3448504"/>
          </a:xfrm>
          <a:solidFill>
            <a:srgbClr val="000000"/>
          </a:solidFill>
          <a:ln w="25400">
            <a:solidFill>
              <a:srgbClr val="000000"/>
            </a:solidFill>
            <a:prstDash val="solid"/>
          </a:ln>
        </p:spPr>
        <p:txBody>
          <a:bodyPr anchor="t" anchorCtr="1"/>
          <a:p>
            <a:pPr algn="ctr"/>
            <a:r>
              <a:rPr altLang="en-US" b="1" sz="4000" lang="en-US">
                <a:solidFill>
                  <a:srgbClr val="FFFFFF"/>
                </a:solidFill>
              </a:rPr>
              <a:t>শ্রেণী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-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নবম</a:t>
            </a:r>
            <a:r>
              <a:rPr altLang="en-US" b="1" sz="4000" lang="en-US">
                <a:solidFill>
                  <a:srgbClr val="FFFFFF"/>
                </a:solidFill>
              </a:rPr>
              <a:t>(</a:t>
            </a:r>
            <a:r>
              <a:rPr altLang="en-US" b="1" sz="4000" lang="en-US">
                <a:solidFill>
                  <a:srgbClr val="FFFFFF"/>
                </a:solidFill>
              </a:rPr>
              <a:t>ভোকেশনাল</a:t>
            </a:r>
            <a:r>
              <a:rPr altLang="en-US" b="1" sz="4000" lang="en-US">
                <a:solidFill>
                  <a:srgbClr val="FFFFFF"/>
                </a:solidFill>
              </a:rPr>
              <a:t>)</a:t>
            </a:r>
            <a:r>
              <a:rPr altLang="en-US" b="1" sz="4000" lang="en-US">
                <a:solidFill>
                  <a:srgbClr val="FFFFFF"/>
                </a:solidFill>
              </a:rPr>
              <a:t>।</a:t>
            </a:r>
            <a:r>
              <a:rPr altLang="en-US" b="1" sz="4000" lang="en-US">
                <a:solidFill>
                  <a:srgbClr val="FFFFFF"/>
                </a:solidFill>
              </a:rPr>
              <a:t>
</a:t>
            </a:r>
            <a:r>
              <a:rPr altLang="en-US" b="1" sz="4000" lang="en-US">
                <a:solidFill>
                  <a:srgbClr val="FFFFFF"/>
                </a:solidFill>
              </a:rPr>
              <a:t>প্রথম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পত্র</a:t>
            </a:r>
            <a:r>
              <a:rPr altLang="en-US" b="1" sz="4000" lang="en-US">
                <a:solidFill>
                  <a:srgbClr val="FFFFFF"/>
                </a:solidFill>
              </a:rPr>
              <a:t>।</a:t>
            </a:r>
            <a:r>
              <a:rPr altLang="en-US" b="1" sz="4000" lang="en-US">
                <a:solidFill>
                  <a:srgbClr val="FFFFFF"/>
                </a:solidFill>
              </a:rPr>
              <a:t>
</a:t>
            </a:r>
            <a:r>
              <a:rPr altLang="en-US" b="1" sz="4000" lang="en-US">
                <a:solidFill>
                  <a:srgbClr val="FFFFFF"/>
                </a:solidFill>
              </a:rPr>
              <a:t>অধ্যায়-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১</a:t>
            </a:r>
            <a:r>
              <a:rPr altLang="en-US" b="1" sz="4000" lang="en-US">
                <a:solidFill>
                  <a:srgbClr val="FFFFFF"/>
                </a:solidFill>
              </a:rPr>
              <a:t>ম</a:t>
            </a:r>
            <a:r>
              <a:rPr altLang="en-US" b="1" sz="4000" lang="en-US">
                <a:solidFill>
                  <a:srgbClr val="FFFFFF"/>
                </a:solidFill>
              </a:rPr>
              <a:t>।</a:t>
            </a:r>
            <a:r>
              <a:rPr altLang="en-US" b="1" sz="4000" lang="en-US">
                <a:solidFill>
                  <a:srgbClr val="FFFFFF"/>
                </a:solidFill>
              </a:rPr>
              <a:t>
</a:t>
            </a:r>
            <a:r>
              <a:rPr altLang="en-US" b="1" sz="4000" lang="en-US">
                <a:solidFill>
                  <a:srgbClr val="FFFFFF"/>
                </a:solidFill>
              </a:rPr>
              <a:t>ইলেকট্রন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ও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ইলেকট্রিসিটি</a:t>
            </a:r>
            <a:r>
              <a:rPr altLang="en-US" b="1" sz="4000" lang="en-US">
                <a:solidFill>
                  <a:srgbClr val="FFFFFF"/>
                </a:solidFill>
              </a:rPr>
              <a:t>।</a:t>
            </a:r>
            <a:endParaRPr b="1" sz="4000" lang="en-US">
              <a:solidFill>
                <a:srgbClr val="FFFFFF"/>
              </a:solidFill>
            </a:endParaRPr>
          </a:p>
        </p:txBody>
      </p:sp>
      <p:sp>
        <p:nvSpPr>
          <p:cNvPr id="1048599" name=""/>
          <p:cNvSpPr>
            <a:spLocks noGrp="1"/>
          </p:cNvSpPr>
          <p:nvPr>
            <p:ph type="title"/>
          </p:nvPr>
        </p:nvSpPr>
        <p:spPr>
          <a:solidFill>
            <a:srgbClr val="FF6600"/>
          </a:solidFill>
          <a:ln w="25400">
            <a:solidFill>
              <a:srgbClr val="993D00"/>
            </a:solidFill>
            <a:prstDash val="solid"/>
          </a:ln>
        </p:spPr>
        <p:txBody>
          <a:bodyPr>
            <a:normAutofit/>
          </a:bodyPr>
          <a:p>
            <a:pPr algn="ctr"/>
            <a:r>
              <a:rPr altLang="en-US" b="1" sz="4000" lang="en-US">
                <a:solidFill>
                  <a:srgbClr val="FFFFFF"/>
                </a:solidFill>
              </a:rPr>
              <a:t>বিষয়-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জেনারেল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ইলেকট্রিক্যাল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 </a:t>
            </a:r>
            <a:r>
              <a:rPr altLang="en-US" b="1" sz="4000" lang="en-US">
                <a:solidFill>
                  <a:srgbClr val="FFFFFF"/>
                </a:solidFill>
              </a:rPr>
              <a:t>ওয়ার্কস-১</a:t>
            </a:r>
            <a:r>
              <a:rPr altLang="en-US" b="1" sz="4000" lang="en-US">
                <a:solidFill>
                  <a:srgbClr val="FFFFFF"/>
                </a:solidFill>
              </a:rPr>
              <a:t>।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000">
        <p14:fla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  <a:ln w="25400">
            <a:solidFill>
              <a:srgbClr val="660000"/>
            </a:solidFill>
            <a:prstDash val="solid"/>
          </a:ln>
        </p:spPr>
        <p:txBody>
          <a:bodyPr/>
          <a:p>
            <a:r>
              <a:rPr altLang="en-US" lang="en-US">
                <a:solidFill>
                  <a:srgbClr val="FFFFFF"/>
                </a:solidFill>
              </a:rPr>
              <a:t>পাঠ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শেষে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যা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জানতে</a:t>
            </a:r>
            <a:r>
              <a:rPr altLang="en-US" lang="en-US">
                <a:solidFill>
                  <a:srgbClr val="FFFFFF"/>
                </a:solidFill>
              </a:rPr>
              <a:t> </a:t>
            </a:r>
            <a:r>
              <a:rPr altLang="en-US" lang="en-US">
                <a:solidFill>
                  <a:srgbClr val="FFFFFF"/>
                </a:solidFill>
              </a:rPr>
              <a:t>পারবে-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48595" name=""/>
          <p:cNvSpPr>
            <a:spLocks noGrp="1"/>
          </p:cNvSpPr>
          <p:nvPr>
            <p:ph idx="1"/>
          </p:nvPr>
        </p:nvSpPr>
        <p:spPr>
          <a:solidFill>
            <a:srgbClr val="C0C0C0"/>
          </a:solidFill>
          <a:ln w="25400">
            <a:solidFill>
              <a:srgbClr val="D66565"/>
            </a:solidFill>
            <a:prstDash val="solid"/>
          </a:ln>
        </p:spPr>
        <p:txBody>
          <a:bodyPr/>
          <a:p>
            <a:r>
              <a:rPr altLang="en-US" b="1" sz="3600" lang="en-US">
                <a:solidFill>
                  <a:srgbClr val="000000"/>
                </a:solidFill>
              </a:rPr>
              <a:t>১</a:t>
            </a:r>
            <a:r>
              <a:rPr altLang="en-US" b="1" sz="3600" lang="en-US">
                <a:solidFill>
                  <a:srgbClr val="000000"/>
                </a:solidFill>
              </a:rPr>
              <a:t>.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ই</a:t>
            </a:r>
            <a:r>
              <a:rPr altLang="en-US" b="1" sz="3600" lang="en-US">
                <a:solidFill>
                  <a:srgbClr val="000000"/>
                </a:solidFill>
              </a:rPr>
              <a:t>লেকট্রন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ত</a:t>
            </a:r>
            <a:r>
              <a:rPr altLang="en-US" b="1" sz="3600" lang="en-US">
                <a:solidFill>
                  <a:srgbClr val="000000"/>
                </a:solidFill>
              </a:rPr>
              <a:t>ত্ত্ব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বর্ণনা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করতে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পারবে</a:t>
            </a:r>
            <a:r>
              <a:rPr altLang="en-US" b="1" sz="3600" lang="en-US">
                <a:solidFill>
                  <a:srgbClr val="000000"/>
                </a:solidFill>
              </a:rPr>
              <a:t>।</a:t>
            </a:r>
            <a:r>
              <a:rPr altLang="en-US" b="1" sz="3600" lang="en-US">
                <a:solidFill>
                  <a:srgbClr val="000000"/>
                </a:solidFill>
              </a:rPr>
              <a:t>
</a:t>
            </a:r>
            <a:r>
              <a:rPr altLang="en-US" b="1" sz="3600" lang="en-US">
                <a:solidFill>
                  <a:srgbClr val="000000"/>
                </a:solidFill>
              </a:rPr>
              <a:t>
</a:t>
            </a:r>
            <a:r>
              <a:rPr altLang="en-US" b="1" sz="3600" lang="en-US">
                <a:solidFill>
                  <a:srgbClr val="000000"/>
                </a:solidFill>
              </a:rPr>
              <a:t>২</a:t>
            </a:r>
            <a:r>
              <a:rPr altLang="en-US" b="1" sz="3600" lang="en-US">
                <a:solidFill>
                  <a:srgbClr val="000000"/>
                </a:solidFill>
              </a:rPr>
              <a:t>.</a:t>
            </a:r>
            <a:r>
              <a:rPr altLang="en-US" b="1" sz="3600" lang="en-US">
                <a:solidFill>
                  <a:srgbClr val="000000"/>
                </a:solidFill>
              </a:rPr>
              <a:t>অণু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ও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পরমাণু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কি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এবং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এদের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পার্থক্য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বলতে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পারবে</a:t>
            </a:r>
            <a:r>
              <a:rPr altLang="en-US" b="1" sz="3600" lang="en-US">
                <a:solidFill>
                  <a:srgbClr val="000000"/>
                </a:solidFill>
              </a:rPr>
              <a:t>।</a:t>
            </a:r>
            <a:r>
              <a:rPr altLang="en-US" b="1" sz="3600" lang="en-US">
                <a:solidFill>
                  <a:srgbClr val="000000"/>
                </a:solidFill>
              </a:rPr>
              <a:t>
</a:t>
            </a:r>
            <a:r>
              <a:rPr altLang="en-US" b="1" sz="3600" lang="en-US">
                <a:solidFill>
                  <a:srgbClr val="000000"/>
                </a:solidFill>
              </a:rPr>
              <a:t>
</a:t>
            </a:r>
            <a:r>
              <a:rPr altLang="en-US" b="1" sz="3600" lang="en-US">
                <a:solidFill>
                  <a:srgbClr val="000000"/>
                </a:solidFill>
              </a:rPr>
              <a:t>৩</a:t>
            </a:r>
            <a:r>
              <a:rPr altLang="en-US" b="1" sz="3600" lang="en-US">
                <a:solidFill>
                  <a:srgbClr val="000000"/>
                </a:solidFill>
              </a:rPr>
              <a:t>.</a:t>
            </a:r>
            <a:r>
              <a:rPr altLang="en-US" b="1" sz="3600" lang="en-US">
                <a:solidFill>
                  <a:srgbClr val="000000"/>
                </a:solidFill>
              </a:rPr>
              <a:t>ইলেকট্রিসিটি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কি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এবং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ইলেকট্রিসিটি</a:t>
            </a:r>
            <a:r>
              <a:rPr altLang="en-US" b="1" sz="3600" lang="en-US">
                <a:solidFill>
                  <a:srgbClr val="000000"/>
                </a:solidFill>
              </a:rPr>
              <a:t>র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প্রতিক্রিয়া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সমূহ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বলতে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r>
              <a:rPr altLang="en-US" b="1" sz="3600" lang="en-US">
                <a:solidFill>
                  <a:srgbClr val="000000"/>
                </a:solidFill>
              </a:rPr>
              <a:t>পারবে</a:t>
            </a:r>
            <a:r>
              <a:rPr altLang="en-US" b="1" sz="3600" lang="en-US">
                <a:solidFill>
                  <a:srgbClr val="000000"/>
                </a:solidFill>
              </a:rPr>
              <a:t>।</a:t>
            </a:r>
            <a:r>
              <a:rPr altLang="en-US" b="1" sz="3600" lang="en-US">
                <a:solidFill>
                  <a:srgbClr val="000000"/>
                </a:solidFill>
              </a:rPr>
              <a:t> </a:t>
            </a:r>
            <a:endParaRPr b="1" sz="36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mb dir="horz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b="1" lang="en-US">
                <a:solidFill>
                  <a:srgbClr val="D66565"/>
                </a:solidFill>
              </a:rPr>
              <a:t>১</a:t>
            </a:r>
            <a:r>
              <a:rPr altLang="en-US" b="1" lang="en-US">
                <a:solidFill>
                  <a:srgbClr val="D66565"/>
                </a:solidFill>
              </a:rPr>
              <a:t>.</a:t>
            </a:r>
            <a:r>
              <a:rPr altLang="en-US" b="1" lang="en-US">
                <a:solidFill>
                  <a:srgbClr val="D66565"/>
                </a:solidFill>
              </a:rPr>
              <a:t> </a:t>
            </a:r>
            <a:r>
              <a:rPr altLang="en-US" b="1" lang="en-US">
                <a:solidFill>
                  <a:srgbClr val="D66565"/>
                </a:solidFill>
              </a:rPr>
              <a:t>ইলেকট্রন</a:t>
            </a:r>
            <a:r>
              <a:rPr altLang="en-US" b="1" lang="en-US">
                <a:solidFill>
                  <a:srgbClr val="D66565"/>
                </a:solidFill>
              </a:rPr>
              <a:t> </a:t>
            </a:r>
            <a:r>
              <a:rPr altLang="en-US" b="1" lang="en-US">
                <a:solidFill>
                  <a:srgbClr val="D66565"/>
                </a:solidFill>
              </a:rPr>
              <a:t>তত্ত্ব-</a:t>
            </a:r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>
          <a:solidFill>
            <a:srgbClr val="C0C0C0"/>
          </a:solidFill>
          <a:ln w="25400">
            <a:noFill/>
            <a:prstDash val="solid"/>
          </a:ln>
        </p:spPr>
        <p:txBody>
          <a:bodyPr/>
          <a:p>
            <a:r>
              <a:rPr altLang="en-US" b="1" sz="3200" lang="en-US">
                <a:solidFill>
                  <a:srgbClr val="000000"/>
                </a:solidFill>
              </a:rPr>
              <a:t>অণু-</a:t>
            </a:r>
            <a:r>
              <a:rPr altLang="en-US" b="1" sz="3200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পদার্থ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মূলত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অসংখ্য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ক্ষুদ্র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ক্ণার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সমষ্টি</a:t>
            </a:r>
            <a:r>
              <a:rPr altLang="en-US" lang="en-US">
                <a:solidFill>
                  <a:srgbClr val="000000"/>
                </a:solidFill>
              </a:rPr>
              <a:t>। </a:t>
            </a:r>
            <a:r>
              <a:rPr altLang="en-US" lang="en-US">
                <a:solidFill>
                  <a:srgbClr val="000000"/>
                </a:solidFill>
              </a:rPr>
              <a:t>এই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ক্ষুদ্র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কণাকে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অণু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বলা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হয়</a:t>
            </a:r>
            <a:r>
              <a:rPr altLang="en-US" lang="en-US">
                <a:solidFill>
                  <a:srgbClr val="000000"/>
                </a:solidFill>
              </a:rPr>
              <a:t>।</a:t>
            </a:r>
            <a:r>
              <a:rPr altLang="en-US" lang="en-US">
                <a:solidFill>
                  <a:srgbClr val="000000"/>
                </a:solidFill>
              </a:rPr>
              <a:t>
</a:t>
            </a:r>
            <a:r>
              <a:rPr altLang="en-US" lang="en-US">
                <a:solidFill>
                  <a:srgbClr val="000000"/>
                </a:solidFill>
              </a:rPr>
              <a:t>
</a:t>
            </a:r>
            <a:r>
              <a:rPr altLang="en-US" b="1" sz="3200" lang="en-US">
                <a:solidFill>
                  <a:srgbClr val="000000"/>
                </a:solidFill>
              </a:rPr>
              <a:t>প</a:t>
            </a:r>
            <a:r>
              <a:rPr altLang="en-US" b="1" sz="3200" lang="en-US">
                <a:solidFill>
                  <a:srgbClr val="000000"/>
                </a:solidFill>
              </a:rPr>
              <a:t>রমাণু-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অণুর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ক্ষুদ্রতম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অংশের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নাম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পরমাণু</a:t>
            </a:r>
            <a:r>
              <a:rPr altLang="en-US" lang="en-US">
                <a:solidFill>
                  <a:srgbClr val="000000"/>
                </a:solidFill>
              </a:rPr>
              <a:t>। </a:t>
            </a:r>
            <a:r>
              <a:rPr altLang="en-US" lang="en-US">
                <a:solidFill>
                  <a:srgbClr val="000000"/>
                </a:solidFill>
              </a:rPr>
              <a:t>প</a:t>
            </a:r>
            <a:r>
              <a:rPr altLang="en-US" lang="en-US">
                <a:solidFill>
                  <a:srgbClr val="000000"/>
                </a:solidFill>
              </a:rPr>
              <a:t>রমাণুতে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স্থায়ী</a:t>
            </a:r>
            <a:r>
              <a:rPr altLang="en-US" lang="en-US">
                <a:solidFill>
                  <a:srgbClr val="000000"/>
                </a:solidFill>
              </a:rPr>
              <a:t>,</a:t>
            </a:r>
            <a:r>
              <a:rPr altLang="en-US" lang="en-US">
                <a:solidFill>
                  <a:srgbClr val="000000"/>
                </a:solidFill>
              </a:rPr>
              <a:t>অস্থায়ী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২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ধরণের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কণিকা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রয়েছে</a:t>
            </a:r>
            <a:r>
              <a:rPr altLang="en-US" lang="en-US">
                <a:solidFill>
                  <a:srgbClr val="000000"/>
                </a:solidFill>
              </a:rPr>
              <a:t>।</a:t>
            </a:r>
            <a:r>
              <a:rPr altLang="en-US" lang="en-US">
                <a:solidFill>
                  <a:srgbClr val="000000"/>
                </a:solidFill>
              </a:rPr>
              <a:t>
</a:t>
            </a:r>
            <a:r>
              <a:rPr altLang="en-US" lang="en-US">
                <a:solidFill>
                  <a:srgbClr val="000000"/>
                </a:solidFill>
              </a:rPr>
              <a:t>পরমাণু</a:t>
            </a:r>
            <a:r>
              <a:rPr altLang="en-US" lang="en-US">
                <a:solidFill>
                  <a:srgbClr val="000000"/>
                </a:solidFill>
              </a:rPr>
              <a:t>র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স্থায়ী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কণিকা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হলো-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ইলেকট্রন</a:t>
            </a:r>
            <a:r>
              <a:rPr altLang="en-US" lang="en-US">
                <a:solidFill>
                  <a:srgbClr val="000000"/>
                </a:solidFill>
              </a:rPr>
              <a:t>, </a:t>
            </a:r>
            <a:r>
              <a:rPr altLang="en-US" lang="en-US">
                <a:solidFill>
                  <a:srgbClr val="000000"/>
                </a:solidFill>
              </a:rPr>
              <a:t>প্রোটন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ও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নিউট্রন</a:t>
            </a:r>
            <a:r>
              <a:rPr altLang="en-US" lang="en-US">
                <a:solidFill>
                  <a:srgbClr val="000000"/>
                </a:solidFill>
              </a:rPr>
              <a:t>। 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পজিট্রন</a:t>
            </a:r>
            <a:r>
              <a:rPr altLang="en-US" lang="en-US">
                <a:solidFill>
                  <a:srgbClr val="000000"/>
                </a:solidFill>
              </a:rPr>
              <a:t>, </a:t>
            </a:r>
            <a:r>
              <a:rPr altLang="en-US" lang="en-US">
                <a:solidFill>
                  <a:srgbClr val="000000"/>
                </a:solidFill>
              </a:rPr>
              <a:t>নিউট্রিনো</a:t>
            </a:r>
            <a:r>
              <a:rPr altLang="en-US" lang="en-US">
                <a:solidFill>
                  <a:srgbClr val="000000"/>
                </a:solidFill>
              </a:rPr>
              <a:t>, </a:t>
            </a:r>
            <a:r>
              <a:rPr altLang="en-US" lang="en-US">
                <a:solidFill>
                  <a:srgbClr val="000000"/>
                </a:solidFill>
              </a:rPr>
              <a:t>মেসন</a:t>
            </a:r>
            <a:r>
              <a:rPr altLang="en-US" lang="en-US">
                <a:solidFill>
                  <a:srgbClr val="000000"/>
                </a:solidFill>
              </a:rPr>
              <a:t>,</a:t>
            </a:r>
            <a:r>
              <a:rPr altLang="en-US" lang="en-US">
                <a:solidFill>
                  <a:srgbClr val="000000"/>
                </a:solidFill>
              </a:rPr>
              <a:t>গ্যাস্ট্রিন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ইত্যাদি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হলো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অস্থায়ী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r>
              <a:rPr altLang="en-US" lang="en-US">
                <a:solidFill>
                  <a:srgbClr val="000000"/>
                </a:solidFill>
              </a:rPr>
              <a:t>কণিকা</a:t>
            </a:r>
            <a:r>
              <a:rPr altLang="en-US" lang="en-US">
                <a:solidFill>
                  <a:srgbClr val="000000"/>
                </a:solidFill>
              </a:rPr>
              <a:t>।</a:t>
            </a:r>
            <a:r>
              <a:rPr altLang="en-US" lang="en-US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plit dir="out"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US" lang="en-US"/>
              <a:t>নিচের</a:t>
            </a:r>
            <a:r>
              <a:rPr altLang="en-US" lang="en-US"/>
              <a:t> </a:t>
            </a:r>
            <a:r>
              <a:rPr altLang="en-US" lang="en-US"/>
              <a:t>চার্ট</a:t>
            </a:r>
            <a:r>
              <a:rPr altLang="en-US" lang="en-US"/>
              <a:t> </a:t>
            </a:r>
            <a:r>
              <a:rPr altLang="en-US" lang="en-US"/>
              <a:t>টি</a:t>
            </a:r>
            <a:r>
              <a:rPr altLang="en-US" lang="en-US"/>
              <a:t> </a:t>
            </a:r>
            <a:r>
              <a:rPr altLang="en-US" lang="en-US"/>
              <a:t>লক্ষ্য</a:t>
            </a:r>
            <a:r>
              <a:rPr altLang="en-US" lang="en-US"/>
              <a:t> </a:t>
            </a:r>
            <a:r>
              <a:rPr altLang="en-US" lang="en-US"/>
              <a:t>কর-</a:t>
            </a:r>
            <a:r>
              <a:rPr altLang="en-US" lang="en-US"/>
              <a:t>
</a:t>
            </a:r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62147" y="1884722"/>
            <a:ext cx="7825898" cy="4232823"/>
          </a:xfrm>
          <a:prstGeom prst="rect"/>
        </p:spPr>
      </p:pic>
    </p:spTree>
  </p:cSld>
  <p:clrMapOvr>
    <a:masterClrMapping/>
  </p:clrMapOvr>
  <p:transition spd="slow">
    <p:split dir="out"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628650" y="344716"/>
            <a:ext cx="7886700" cy="5832247"/>
          </a:xfrm>
        </p:spPr>
        <p:txBody>
          <a:bodyPr/>
          <a:p>
            <a:r>
              <a:rPr altLang="en-US" lang="en-US"/>
              <a:t>পরমাণুর</a:t>
            </a:r>
            <a:r>
              <a:rPr altLang="en-US" lang="en-US"/>
              <a:t> </a:t>
            </a:r>
            <a:r>
              <a:rPr altLang="en-US" lang="en-US"/>
              <a:t>নিউক্লিয়াসে</a:t>
            </a:r>
            <a:r>
              <a:rPr altLang="en-US" lang="en-US"/>
              <a:t> </a:t>
            </a:r>
            <a:r>
              <a:rPr altLang="en-US" lang="en-US"/>
              <a:t>প্রোটন</a:t>
            </a:r>
            <a:r>
              <a:rPr altLang="en-US" lang="en-US"/>
              <a:t> </a:t>
            </a:r>
            <a:r>
              <a:rPr altLang="en-US" lang="en-US"/>
              <a:t>ও</a:t>
            </a:r>
            <a:r>
              <a:rPr altLang="en-US" lang="en-US"/>
              <a:t> </a:t>
            </a:r>
            <a:r>
              <a:rPr altLang="en-US" lang="en-US"/>
              <a:t>নিউট্রন</a:t>
            </a:r>
            <a:r>
              <a:rPr altLang="en-US" lang="en-US"/>
              <a:t> </a:t>
            </a:r>
            <a:r>
              <a:rPr altLang="en-US" lang="en-US"/>
              <a:t>অবস্থান</a:t>
            </a:r>
            <a:r>
              <a:rPr altLang="en-US" lang="en-US"/>
              <a:t> </a:t>
            </a:r>
            <a:r>
              <a:rPr altLang="en-US" lang="en-US"/>
              <a:t>করে</a:t>
            </a:r>
            <a:r>
              <a:rPr altLang="en-US" lang="en-US"/>
              <a:t>।</a:t>
            </a:r>
            <a:r>
              <a:rPr altLang="en-US" lang="en-US"/>
              <a:t>আর</a:t>
            </a:r>
            <a:r>
              <a:rPr altLang="en-US" lang="en-US"/>
              <a:t> </a:t>
            </a:r>
            <a:r>
              <a:rPr altLang="en-US" lang="en-US"/>
              <a:t>নিউক্লিয়াসের</a:t>
            </a:r>
            <a:r>
              <a:rPr altLang="en-US" lang="en-US"/>
              <a:t> </a:t>
            </a:r>
            <a:r>
              <a:rPr altLang="en-US" lang="en-US"/>
              <a:t>চারপাশে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ঘুরে</a:t>
            </a:r>
            <a:r>
              <a:rPr altLang="en-US" lang="en-US"/>
              <a:t> </a:t>
            </a:r>
            <a:r>
              <a:rPr altLang="en-US" lang="en-US"/>
              <a:t>বেড়ায়</a:t>
            </a:r>
            <a:r>
              <a:rPr altLang="en-US" lang="en-US"/>
              <a:t>।</a:t>
            </a:r>
            <a:r>
              <a:rPr altLang="en-US" lang="en-US"/>
              <a:t> </a:t>
            </a:r>
            <a:r>
              <a:rPr altLang="en-US" lang="en-US"/>
              <a:t>প্রোটন</a:t>
            </a:r>
            <a:r>
              <a:rPr altLang="en-US" lang="en-US"/>
              <a:t> </a:t>
            </a:r>
            <a:r>
              <a:rPr altLang="en-US" lang="en-US"/>
              <a:t>ধনাত্নক</a:t>
            </a:r>
            <a:r>
              <a:rPr altLang="en-US" lang="en-US"/>
              <a:t> </a:t>
            </a:r>
            <a:r>
              <a:rPr altLang="en-US" lang="en-US"/>
              <a:t>চার্জযুক্ত</a:t>
            </a:r>
            <a:r>
              <a:rPr altLang="en-US" lang="en-US"/>
              <a:t>,</a:t>
            </a:r>
            <a:r>
              <a:rPr altLang="en-US" lang="en-US"/>
              <a:t>নিউট্রন</a:t>
            </a:r>
            <a:r>
              <a:rPr altLang="en-US" lang="en-US"/>
              <a:t> </a:t>
            </a:r>
            <a:r>
              <a:rPr altLang="en-US" lang="en-US"/>
              <a:t>চার্জবিহীন</a:t>
            </a:r>
            <a:r>
              <a:rPr altLang="en-US" lang="en-US"/>
              <a:t> </a:t>
            </a:r>
            <a:r>
              <a:rPr altLang="en-US" lang="en-US"/>
              <a:t>এবং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নেগেটিভ</a:t>
            </a:r>
            <a:r>
              <a:rPr altLang="en-US" lang="en-US"/>
              <a:t> </a:t>
            </a:r>
            <a:r>
              <a:rPr altLang="en-US" lang="en-US"/>
              <a:t>চা</a:t>
            </a:r>
            <a:r>
              <a:rPr altLang="en-US" lang="en-US"/>
              <a:t>র্জ</a:t>
            </a:r>
            <a:r>
              <a:rPr altLang="en-US" lang="en-US"/>
              <a:t> </a:t>
            </a:r>
            <a:r>
              <a:rPr altLang="en-US" lang="en-US"/>
              <a:t>বহন</a:t>
            </a:r>
            <a:r>
              <a:rPr altLang="en-US" lang="en-US"/>
              <a:t> </a:t>
            </a:r>
            <a:r>
              <a:rPr altLang="en-US" lang="en-US"/>
              <a:t>করে</a:t>
            </a:r>
            <a:r>
              <a:rPr altLang="en-US" lang="en-US"/>
              <a:t>।</a:t>
            </a:r>
            <a:r>
              <a:rPr altLang="en-US" lang="en-US"/>
              <a:t>
</a:t>
            </a:r>
            <a:endParaRPr lang="en-US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81982" y="2133783"/>
            <a:ext cx="7946560" cy="4043179"/>
          </a:xfrm>
          <a:prstGeom prst="rect"/>
        </p:spPr>
      </p:pic>
    </p:spTree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#</a:t>
            </a:r>
            <a:r>
              <a:rPr altLang="en-US" lang="en-US"/>
              <a:t>কোন</a:t>
            </a:r>
            <a:r>
              <a:rPr altLang="en-US" lang="en-US"/>
              <a:t> </a:t>
            </a:r>
            <a:r>
              <a:rPr altLang="en-US" lang="en-US"/>
              <a:t>কক্ষপথে</a:t>
            </a:r>
            <a:r>
              <a:rPr altLang="en-US" lang="en-US"/>
              <a:t> </a:t>
            </a:r>
            <a:r>
              <a:rPr altLang="en-US" lang="en-US"/>
              <a:t>কতটি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অবস্থান</a:t>
            </a:r>
            <a:r>
              <a:rPr altLang="en-US" lang="en-US"/>
              <a:t> </a:t>
            </a:r>
            <a:r>
              <a:rPr altLang="en-US" lang="en-US"/>
              <a:t>করবে-</a:t>
            </a:r>
            <a:endParaRPr lang="en-US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lang="en-US"/>
              <a:t>কক্ষপথে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অবস্থান</a:t>
            </a:r>
            <a:r>
              <a:rPr altLang="en-US" lang="en-US"/>
              <a:t> </a:t>
            </a:r>
            <a:r>
              <a:rPr altLang="en-US" lang="en-US"/>
              <a:t>করার</a:t>
            </a:r>
            <a:r>
              <a:rPr altLang="en-US" lang="en-US"/>
              <a:t> </a:t>
            </a:r>
            <a:r>
              <a:rPr altLang="en-US" lang="en-US"/>
              <a:t>সূত্রটি</a:t>
            </a:r>
            <a:r>
              <a:rPr altLang="en-US" lang="en-US"/>
              <a:t> </a:t>
            </a:r>
            <a:r>
              <a:rPr altLang="en-US" lang="en-US"/>
              <a:t>হলো</a:t>
            </a:r>
            <a:r>
              <a:rPr altLang="en-US" lang="en-US"/>
              <a:t>
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
</a:t>
            </a:r>
            <a:r>
              <a:rPr altLang="en-US" lang="en-US"/>
              <a:t>এখানে</a:t>
            </a:r>
            <a:r>
              <a:rPr altLang="en-US" lang="en-US"/>
              <a:t>,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হচ্ছে</a:t>
            </a:r>
            <a:r>
              <a:rPr altLang="en-US" lang="en-US"/>
              <a:t> </a:t>
            </a:r>
            <a:r>
              <a:rPr altLang="en-US" lang="en-US"/>
              <a:t>কক্ষপথের</a:t>
            </a:r>
            <a:r>
              <a:rPr altLang="en-US" lang="en-US"/>
              <a:t> </a:t>
            </a:r>
            <a:r>
              <a:rPr altLang="en-US" lang="en-US"/>
              <a:t>সংখ্যা</a:t>
            </a:r>
            <a:r>
              <a:rPr altLang="en-US" lang="en-US"/>
              <a:t>। </a:t>
            </a:r>
            <a:r>
              <a:rPr altLang="en-US" lang="en-US"/>
              <a:t>
</a:t>
            </a:r>
            <a:r>
              <a:rPr altLang="en-US" lang="en-US"/>
              <a:t> </a:t>
            </a:r>
            <a:r>
              <a:rPr altLang="en-US" lang="en-US"/>
              <a:t>১</a:t>
            </a:r>
            <a:r>
              <a:rPr altLang="en-US" lang="en-US"/>
              <a:t>ম</a:t>
            </a:r>
            <a:r>
              <a:rPr altLang="en-US" lang="en-US"/>
              <a:t> </a:t>
            </a:r>
            <a:r>
              <a:rPr altLang="en-US" lang="en-US"/>
              <a:t>কক্ষপথে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মোট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হবে</a:t>
            </a:r>
            <a:r>
              <a:rPr altLang="en-US" lang="en-US"/>
              <a:t>=</a:t>
            </a:r>
            <a:r>
              <a:rPr altLang="en-US" lang="en-US"/>
              <a:t>২</a:t>
            </a:r>
            <a:r>
              <a:rPr altLang="en-US" lang="en-US"/>
              <a:t>*</a:t>
            </a:r>
            <a:r>
              <a:rPr altLang="en-US" lang="en-US"/>
              <a:t>১</a:t>
            </a:r>
            <a:r>
              <a:rPr altLang="en-US" lang="en-US"/>
              <a:t>*</a:t>
            </a:r>
            <a:r>
              <a:rPr altLang="en-US" lang="en-US"/>
              <a:t>১</a:t>
            </a:r>
            <a:r>
              <a:rPr altLang="en-US" lang="en-US"/>
              <a:t>=</a:t>
            </a:r>
            <a:r>
              <a:rPr altLang="en-US" lang="en-US"/>
              <a:t>২</a:t>
            </a:r>
            <a:r>
              <a:rPr altLang="en-US" lang="en-US"/>
              <a:t>টি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lang="en-US"/>
              <a:t>২</a:t>
            </a:r>
            <a:r>
              <a:rPr altLang="en-US" lang="en-US"/>
              <a:t>য়</a:t>
            </a:r>
            <a:r>
              <a:rPr altLang="en-US" lang="en-US"/>
              <a:t> </a:t>
            </a:r>
            <a:r>
              <a:rPr altLang="en-US" lang="en-US"/>
              <a:t>কক্ষপথে</a:t>
            </a:r>
            <a:r>
              <a:rPr altLang="en-US" lang="en-US"/>
              <a:t> </a:t>
            </a:r>
            <a:r>
              <a:rPr altLang="en-US" lang="en-US"/>
              <a:t>মোট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হবে</a:t>
            </a:r>
            <a:r>
              <a:rPr altLang="en-US" lang="en-US"/>
              <a:t> </a:t>
            </a:r>
            <a:r>
              <a:rPr altLang="en-US" lang="en-US"/>
              <a:t>=</a:t>
            </a:r>
            <a:r>
              <a:rPr altLang="en-US" lang="en-US"/>
              <a:t>২</a:t>
            </a:r>
            <a:r>
              <a:rPr altLang="en-US" lang="en-US"/>
              <a:t>*</a:t>
            </a:r>
            <a:r>
              <a:rPr altLang="en-US" lang="en-US"/>
              <a:t>২</a:t>
            </a:r>
            <a:r>
              <a:rPr altLang="en-US" lang="en-US"/>
              <a:t>*</a:t>
            </a:r>
            <a:r>
              <a:rPr altLang="en-US" lang="en-US"/>
              <a:t>২</a:t>
            </a:r>
            <a:r>
              <a:rPr altLang="en-US" lang="en-US"/>
              <a:t>=</a:t>
            </a:r>
            <a:r>
              <a:rPr altLang="en-US" lang="en-US"/>
              <a:t>৮</a:t>
            </a:r>
            <a:r>
              <a:rPr altLang="en-US" lang="en-US"/>
              <a:t>টি</a:t>
            </a:r>
            <a:r>
              <a:rPr altLang="en-US" lang="en-US"/>
              <a:t>।</a:t>
            </a:r>
            <a:r>
              <a:rPr altLang="en-US" lang="en-US"/>
              <a:t>
</a:t>
            </a:r>
            <a:r>
              <a:rPr altLang="en-US" lang="en-US"/>
              <a:t>৩</a:t>
            </a:r>
            <a:r>
              <a:rPr altLang="en-US" lang="en-US"/>
              <a:t>য়</a:t>
            </a:r>
            <a:r>
              <a:rPr altLang="en-US" lang="en-US"/>
              <a:t> </a:t>
            </a:r>
            <a:r>
              <a:rPr altLang="en-US" lang="en-US"/>
              <a:t>কক্ষপথে</a:t>
            </a:r>
            <a:r>
              <a:rPr altLang="en-US" lang="en-US"/>
              <a:t> </a:t>
            </a:r>
            <a:r>
              <a:rPr altLang="en-US" lang="en-US"/>
              <a:t>মোট</a:t>
            </a:r>
            <a:r>
              <a:rPr altLang="en-US" lang="en-US"/>
              <a:t> </a:t>
            </a:r>
            <a:r>
              <a:rPr altLang="en-US" lang="en-US"/>
              <a:t>ইলেকট্রন</a:t>
            </a:r>
            <a:r>
              <a:rPr altLang="en-US" lang="en-US"/>
              <a:t> </a:t>
            </a:r>
            <a:r>
              <a:rPr altLang="en-US" lang="en-US"/>
              <a:t>হবে</a:t>
            </a:r>
            <a:r>
              <a:rPr altLang="en-US" lang="en-US"/>
              <a:t> </a:t>
            </a:r>
            <a:r>
              <a:rPr altLang="en-US" lang="en-US"/>
              <a:t>=</a:t>
            </a:r>
            <a:r>
              <a:rPr altLang="en-US" lang="en-US"/>
              <a:t>২</a:t>
            </a:r>
            <a:r>
              <a:rPr altLang="en-US" lang="en-US"/>
              <a:t>*</a:t>
            </a:r>
            <a:r>
              <a:rPr altLang="en-US" lang="en-US"/>
              <a:t>৩</a:t>
            </a:r>
            <a:r>
              <a:rPr altLang="en-US" lang="en-US"/>
              <a:t>*</a:t>
            </a:r>
            <a:r>
              <a:rPr altLang="en-US" lang="en-US"/>
              <a:t>৩</a:t>
            </a:r>
            <a:r>
              <a:rPr altLang="en-US" lang="en-US"/>
              <a:t>=</a:t>
            </a:r>
            <a:r>
              <a:rPr altLang="en-US" lang="en-US"/>
              <a:t>১</a:t>
            </a:r>
            <a:r>
              <a:rPr altLang="en-US" lang="en-US"/>
              <a:t>৮</a:t>
            </a:r>
            <a:r>
              <a:rPr altLang="en-US" lang="en-US"/>
              <a:t>টি</a:t>
            </a:r>
            <a:r>
              <a:rPr altLang="en-US" lang="en-US"/>
              <a:t>।</a:t>
            </a:r>
            <a:endParaRPr lang="en-US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79783" y="2606827"/>
            <a:ext cx="4272040" cy="1644346"/>
          </a:xfrm>
          <a:prstGeom prst="rect"/>
        </p:spPr>
      </p:pic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2015-05-03T21:30:45Z</dcterms:created>
  <dcterms:modified xsi:type="dcterms:W3CDTF">2020-08-29T06:03:08Z</dcterms:modified>
</cp:coreProperties>
</file>