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08" r:id="rId2"/>
    <p:sldId id="262" r:id="rId3"/>
    <p:sldId id="409" r:id="rId4"/>
    <p:sldId id="410" r:id="rId5"/>
    <p:sldId id="411" r:id="rId6"/>
    <p:sldId id="412" r:id="rId7"/>
    <p:sldId id="413" r:id="rId8"/>
    <p:sldId id="415" r:id="rId9"/>
    <p:sldId id="421" r:id="rId10"/>
    <p:sldId id="407" r:id="rId11"/>
    <p:sldId id="417" r:id="rId12"/>
    <p:sldId id="418" r:id="rId13"/>
    <p:sldId id="419" r:id="rId14"/>
    <p:sldId id="420" r:id="rId15"/>
    <p:sldId id="422" r:id="rId16"/>
    <p:sldId id="425" r:id="rId17"/>
    <p:sldId id="423" r:id="rId18"/>
    <p:sldId id="4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710BE-CC88-495B-A813-B2248B23A8E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75DE38-5701-4FD6-90EF-8E7B49A3374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6B4B622-10E9-4663-A81E-3936F445D1D7}" type="parTrans" cxnId="{31B8293E-B634-402B-B499-792FD470BCD6}">
      <dgm:prSet/>
      <dgm:spPr/>
      <dgm:t>
        <a:bodyPr/>
        <a:lstStyle/>
        <a:p>
          <a:endParaRPr lang="en-US"/>
        </a:p>
      </dgm:t>
    </dgm:pt>
    <dgm:pt modelId="{78AE39C7-2B64-4D14-AD8F-146763FC53BA}" type="sibTrans" cxnId="{31B8293E-B634-402B-B499-792FD470BCD6}">
      <dgm:prSet/>
      <dgm:spPr/>
      <dgm:t>
        <a:bodyPr/>
        <a:lstStyle/>
        <a:p>
          <a:endParaRPr lang="en-US"/>
        </a:p>
      </dgm:t>
    </dgm:pt>
    <dgm:pt modelId="{F62BAF98-CB8D-4AC8-BC8D-48C4C550D0D8}">
      <dgm:prSet custT="1"/>
      <dgm:spPr/>
      <dgm:t>
        <a:bodyPr/>
        <a:lstStyle/>
        <a:p>
          <a:r>
            <a:rPr lang="bn-BD" sz="2400" dirty="0">
              <a:latin typeface="Kalpurush" pitchFamily="2" charset="0"/>
              <a:cs typeface="Kalpurush" pitchFamily="2" charset="0"/>
            </a:rPr>
            <a:t>জন্মঃ  ১৯৪৫সালে</a:t>
          </a:r>
          <a:endParaRPr lang="en-US" sz="2400" dirty="0">
            <a:latin typeface="Kalpurush" pitchFamily="2" charset="0"/>
            <a:cs typeface="Kalpurush" pitchFamily="2" charset="0"/>
          </a:endParaRPr>
        </a:p>
      </dgm:t>
    </dgm:pt>
    <dgm:pt modelId="{F39F30B6-5B31-43D2-B876-05D05F8AFF24}" type="parTrans" cxnId="{66941B8F-BA52-4DBD-8538-B2ABB4A86401}">
      <dgm:prSet/>
      <dgm:spPr/>
      <dgm:t>
        <a:bodyPr/>
        <a:lstStyle/>
        <a:p>
          <a:endParaRPr lang="en-US"/>
        </a:p>
      </dgm:t>
    </dgm:pt>
    <dgm:pt modelId="{55409B68-24CE-4484-BC6C-B7B1274FE7CE}" type="sibTrans" cxnId="{66941B8F-BA52-4DBD-8538-B2ABB4A86401}">
      <dgm:prSet/>
      <dgm:spPr/>
      <dgm:t>
        <a:bodyPr/>
        <a:lstStyle/>
        <a:p>
          <a:endParaRPr lang="en-US"/>
        </a:p>
      </dgm:t>
    </dgm:pt>
    <dgm:pt modelId="{94D4E7E8-1CB9-4AFD-BF35-E4FC204D1C62}">
      <dgm:prSet custT="1"/>
      <dgm:spPr/>
      <dgm:t>
        <a:bodyPr/>
        <a:lstStyle/>
        <a:p>
          <a:r>
            <a:rPr lang="bn-BD" sz="1400" dirty="0">
              <a:latin typeface="Kalpurush" pitchFamily="2" charset="0"/>
              <a:cs typeface="Kalpurush" pitchFamily="2" charset="0"/>
            </a:rPr>
            <a:t>শিক্ষাজীবনঃ স্নাতক-ঢাকা বিশ্ববিদ্যালয়</a:t>
          </a:r>
          <a:endParaRPr lang="en-US" sz="1400" dirty="0">
            <a:latin typeface="Kalpurush" pitchFamily="2" charset="0"/>
            <a:cs typeface="Kalpurush" pitchFamily="2" charset="0"/>
          </a:endParaRPr>
        </a:p>
      </dgm:t>
    </dgm:pt>
    <dgm:pt modelId="{8D39089D-04A9-4B8F-A1AD-3BA66D1F66D6}" type="parTrans" cxnId="{18CBFDEC-F49E-4E6C-9013-429FC8464540}">
      <dgm:prSet/>
      <dgm:spPr/>
      <dgm:t>
        <a:bodyPr/>
        <a:lstStyle/>
        <a:p>
          <a:endParaRPr lang="en-US"/>
        </a:p>
      </dgm:t>
    </dgm:pt>
    <dgm:pt modelId="{2B6E797C-9A7F-4C1B-8597-BE2333DCCC4B}" type="sibTrans" cxnId="{18CBFDEC-F49E-4E6C-9013-429FC8464540}">
      <dgm:prSet/>
      <dgm:spPr/>
      <dgm:t>
        <a:bodyPr/>
        <a:lstStyle/>
        <a:p>
          <a:endParaRPr lang="en-US"/>
        </a:p>
      </dgm:t>
    </dgm:pt>
    <dgm:pt modelId="{6D236C18-5287-474A-A9E0-5C1584EC08F8}">
      <dgm:prSet custT="1"/>
      <dgm:spPr/>
      <dgm:t>
        <a:bodyPr/>
        <a:lstStyle/>
        <a:p>
          <a:r>
            <a:rPr lang="bn-BD" sz="1800" dirty="0" smtClean="0">
              <a:latin typeface="Kalpurush" pitchFamily="2" charset="0"/>
              <a:cs typeface="Kalpurush" pitchFamily="2" charset="0"/>
            </a:rPr>
            <a:t>কর্মজীবনঃ</a:t>
          </a:r>
          <a:endParaRPr lang="en-US" sz="1800" dirty="0" smtClean="0">
            <a:latin typeface="Kalpurush" pitchFamily="2" charset="0"/>
            <a:cs typeface="Kalpurush" pitchFamily="2" charset="0"/>
          </a:endParaRPr>
        </a:p>
        <a:p>
          <a:r>
            <a:rPr lang="bn-BD" sz="1800" dirty="0" smtClean="0">
              <a:latin typeface="Kalpurush" pitchFamily="2" charset="0"/>
              <a:cs typeface="Kalpurush" pitchFamily="2" charset="0"/>
            </a:rPr>
            <a:t>সাংবাদিক</a:t>
          </a:r>
          <a:endParaRPr lang="en-US" sz="1800" dirty="0">
            <a:latin typeface="Kalpurush" pitchFamily="2" charset="0"/>
            <a:cs typeface="Kalpurush" pitchFamily="2" charset="0"/>
          </a:endParaRPr>
        </a:p>
      </dgm:t>
    </dgm:pt>
    <dgm:pt modelId="{C6D6E771-C737-4966-96D0-9AA19B2CE546}" type="parTrans" cxnId="{7AF8D806-0D2E-4287-888A-C4C6CEFF2FA0}">
      <dgm:prSet/>
      <dgm:spPr/>
      <dgm:t>
        <a:bodyPr/>
        <a:lstStyle/>
        <a:p>
          <a:endParaRPr lang="en-US"/>
        </a:p>
      </dgm:t>
    </dgm:pt>
    <dgm:pt modelId="{7719DC56-E873-4E51-8201-F45A2A2A5BFB}" type="sibTrans" cxnId="{7AF8D806-0D2E-4287-888A-C4C6CEFF2FA0}">
      <dgm:prSet/>
      <dgm:spPr/>
      <dgm:t>
        <a:bodyPr/>
        <a:lstStyle/>
        <a:p>
          <a:endParaRPr lang="en-US"/>
        </a:p>
      </dgm:t>
    </dgm:pt>
    <dgm:pt modelId="{345473B1-0726-47A1-AE51-BAADFF3ABDB7}">
      <dgm:prSet custT="1"/>
      <dgm:spPr/>
      <dgm:t>
        <a:bodyPr/>
        <a:lstStyle/>
        <a:p>
          <a:r>
            <a:rPr lang="bn-BD" sz="1600" dirty="0">
              <a:latin typeface="Kalpurush" pitchFamily="2" charset="0"/>
              <a:cs typeface="Kalpurush" pitchFamily="2" charset="0"/>
            </a:rPr>
            <a:t>গ্রন্থের নামঃ</a:t>
          </a:r>
          <a:r>
            <a:rPr lang="en-US" sz="1600" dirty="0">
              <a:latin typeface="Kalpurush" pitchFamily="2" charset="0"/>
              <a:cs typeface="Kalpurush" pitchFamily="2" charset="0"/>
            </a:rPr>
            <a:t> </a:t>
          </a:r>
          <a:r>
            <a:rPr lang="bn-BD" sz="1800" dirty="0">
              <a:latin typeface="Kalpurush" pitchFamily="2" charset="0"/>
              <a:cs typeface="Kalpurush" pitchFamily="2" charset="0"/>
            </a:rPr>
            <a:t>প্রেমাংশুর</a:t>
          </a:r>
          <a:r>
            <a:rPr lang="bn-BD" sz="1600" dirty="0">
              <a:latin typeface="Kalpurush" pitchFamily="2" charset="0"/>
              <a:cs typeface="Kalpurush" pitchFamily="2" charset="0"/>
            </a:rPr>
            <a:t> রক্ত চাই</a:t>
          </a:r>
          <a:r>
            <a:rPr lang="en-US" sz="1600" dirty="0">
              <a:latin typeface="Kalpurush" pitchFamily="2" charset="0"/>
              <a:cs typeface="Kalpurush" pitchFamily="2" charset="0"/>
            </a:rPr>
            <a:t>,</a:t>
          </a:r>
          <a:endParaRPr lang="bn-BD" sz="1600" dirty="0">
            <a:latin typeface="Kalpurush" pitchFamily="2" charset="0"/>
            <a:cs typeface="Kalpurush" pitchFamily="2" charset="0"/>
          </a:endParaRPr>
        </a:p>
        <a:p>
          <a:r>
            <a:rPr lang="bn-BD" sz="16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rPr>
            <a:t>চাষাভূষার কাব্য</a:t>
          </a:r>
          <a:endParaRPr lang="bn-BD" sz="1600" dirty="0">
            <a:solidFill>
              <a:schemeClr val="bg1"/>
            </a:solidFill>
            <a:latin typeface="Kalpurush" pitchFamily="2" charset="0"/>
            <a:cs typeface="Kalpurush" pitchFamily="2" charset="0"/>
          </a:endParaRPr>
        </a:p>
      </dgm:t>
    </dgm:pt>
    <dgm:pt modelId="{6748F90F-4D68-49C1-B8B7-518CC465D528}" type="parTrans" cxnId="{1BA4FC23-48ED-411B-A291-D37AD8F4002C}">
      <dgm:prSet/>
      <dgm:spPr/>
      <dgm:t>
        <a:bodyPr/>
        <a:lstStyle/>
        <a:p>
          <a:endParaRPr lang="en-US"/>
        </a:p>
      </dgm:t>
    </dgm:pt>
    <dgm:pt modelId="{6960A51C-F90F-484D-80B3-B9DA111A135F}" type="sibTrans" cxnId="{1BA4FC23-48ED-411B-A291-D37AD8F4002C}">
      <dgm:prSet/>
      <dgm:spPr/>
      <dgm:t>
        <a:bodyPr/>
        <a:lstStyle/>
        <a:p>
          <a:endParaRPr lang="en-US"/>
        </a:p>
      </dgm:t>
    </dgm:pt>
    <dgm:pt modelId="{628C0670-51BC-4583-98FF-EA1E73255279}">
      <dgm:prSet custT="1"/>
      <dgm:spPr/>
      <dgm:t>
        <a:bodyPr/>
        <a:lstStyle/>
        <a:p>
          <a:r>
            <a:rPr lang="bn-BD" sz="16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rPr>
            <a:t>২১ শে পদক, বাংলা </a:t>
          </a:r>
          <a:r>
            <a:rPr lang="bn-BD" sz="14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rPr>
            <a:t>একাডেমী</a:t>
          </a:r>
          <a:r>
            <a:rPr lang="bn-BD" sz="16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rPr>
            <a:t> পুরস্কার</a:t>
          </a:r>
          <a:endParaRPr lang="en-US" sz="1600" dirty="0">
            <a:solidFill>
              <a:schemeClr val="bg1"/>
            </a:solidFill>
            <a:latin typeface="Kalpurush" pitchFamily="2" charset="0"/>
            <a:cs typeface="Kalpurush" pitchFamily="2" charset="0"/>
          </a:endParaRPr>
        </a:p>
      </dgm:t>
    </dgm:pt>
    <dgm:pt modelId="{28D3DA9C-A723-493A-8A51-54DE4BB14BC9}" type="parTrans" cxnId="{26378DFA-EB84-4909-96DA-FDE952C3FD06}">
      <dgm:prSet/>
      <dgm:spPr/>
      <dgm:t>
        <a:bodyPr/>
        <a:lstStyle/>
        <a:p>
          <a:endParaRPr lang="en-US"/>
        </a:p>
      </dgm:t>
    </dgm:pt>
    <dgm:pt modelId="{BCFBBCDA-21FB-4883-AEE2-FBDCD8BE8064}" type="sibTrans" cxnId="{26378DFA-EB84-4909-96DA-FDE952C3FD06}">
      <dgm:prSet/>
      <dgm:spPr/>
      <dgm:t>
        <a:bodyPr/>
        <a:lstStyle/>
        <a:p>
          <a:endParaRPr lang="en-US"/>
        </a:p>
      </dgm:t>
    </dgm:pt>
    <dgm:pt modelId="{0EB79F09-CA99-40C1-B280-55DDEA64FDBA}" type="pres">
      <dgm:prSet presAssocID="{9F9710BE-CC88-495B-A813-B2248B23A8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DF18F1-2684-4EF2-9E8E-90F69B552E5A}" type="pres">
      <dgm:prSet presAssocID="{D575DE38-5701-4FD6-90EF-8E7B49A33748}" presName="centerShape" presStyleLbl="node0" presStyleIdx="0" presStyleCnt="1" custScaleX="151328" custScaleY="161416" custLinFactNeighborX="1937" custLinFactNeighborY="9684"/>
      <dgm:spPr/>
      <dgm:t>
        <a:bodyPr/>
        <a:lstStyle/>
        <a:p>
          <a:endParaRPr lang="en-US"/>
        </a:p>
      </dgm:t>
    </dgm:pt>
    <dgm:pt modelId="{081B97C4-055A-467F-856F-B2383E22955D}" type="pres">
      <dgm:prSet presAssocID="{F39F30B6-5B31-43D2-B876-05D05F8AFF24}" presName="Name9" presStyleLbl="parChTrans1D2" presStyleIdx="0" presStyleCnt="5"/>
      <dgm:spPr/>
      <dgm:t>
        <a:bodyPr/>
        <a:lstStyle/>
        <a:p>
          <a:endParaRPr lang="en-US"/>
        </a:p>
      </dgm:t>
    </dgm:pt>
    <dgm:pt modelId="{FA78231F-F87D-42DD-82FB-DA969A392E77}" type="pres">
      <dgm:prSet presAssocID="{F39F30B6-5B31-43D2-B876-05D05F8AFF24}" presName="connTx" presStyleLbl="parChTrans1D2" presStyleIdx="0" presStyleCnt="5"/>
      <dgm:spPr/>
      <dgm:t>
        <a:bodyPr/>
        <a:lstStyle/>
        <a:p>
          <a:endParaRPr lang="en-US"/>
        </a:p>
      </dgm:t>
    </dgm:pt>
    <dgm:pt modelId="{05058A67-4ED1-4798-9C22-C6F97E3E2DE7}" type="pres">
      <dgm:prSet presAssocID="{F62BAF98-CB8D-4AC8-BC8D-48C4C550D0D8}" presName="node" presStyleLbl="node1" presStyleIdx="0" presStyleCnt="5" custScaleX="121766" custRadScaleRad="98869" custRadScaleInc="-2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6C788-1A45-49FC-B664-71327D153A8B}" type="pres">
      <dgm:prSet presAssocID="{8D39089D-04A9-4B8F-A1AD-3BA66D1F66D6}" presName="Name9" presStyleLbl="parChTrans1D2" presStyleIdx="1" presStyleCnt="5"/>
      <dgm:spPr/>
      <dgm:t>
        <a:bodyPr/>
        <a:lstStyle/>
        <a:p>
          <a:endParaRPr lang="en-US"/>
        </a:p>
      </dgm:t>
    </dgm:pt>
    <dgm:pt modelId="{20655B1B-1053-449C-9637-551CE5DED881}" type="pres">
      <dgm:prSet presAssocID="{8D39089D-04A9-4B8F-A1AD-3BA66D1F66D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6405F47-71BC-4C37-A4AF-E964FB615E58}" type="pres">
      <dgm:prSet presAssocID="{94D4E7E8-1CB9-4AFD-BF35-E4FC204D1C62}" presName="node" presStyleLbl="node1" presStyleIdx="1" presStyleCnt="5" custScaleX="115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4EC15-C7E1-4CD7-9C7E-E45487197837}" type="pres">
      <dgm:prSet presAssocID="{6748F90F-4D68-49C1-B8B7-518CC465D528}" presName="Name9" presStyleLbl="parChTrans1D2" presStyleIdx="2" presStyleCnt="5"/>
      <dgm:spPr/>
      <dgm:t>
        <a:bodyPr/>
        <a:lstStyle/>
        <a:p>
          <a:endParaRPr lang="en-US"/>
        </a:p>
      </dgm:t>
    </dgm:pt>
    <dgm:pt modelId="{1016FFCF-C5BF-4065-BC82-76B216E9D930}" type="pres">
      <dgm:prSet presAssocID="{6748F90F-4D68-49C1-B8B7-518CC465D528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DC8D1D5-B366-4EDC-A4B7-A070A2F4E27D}" type="pres">
      <dgm:prSet presAssocID="{345473B1-0726-47A1-AE51-BAADFF3ABDB7}" presName="node" presStyleLbl="node1" presStyleIdx="2" presStyleCnt="5" custScaleX="127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8EF14-1882-4654-82BE-2F7081E418B8}" type="pres">
      <dgm:prSet presAssocID="{C6D6E771-C737-4966-96D0-9AA19B2CE546}" presName="Name9" presStyleLbl="parChTrans1D2" presStyleIdx="3" presStyleCnt="5"/>
      <dgm:spPr/>
      <dgm:t>
        <a:bodyPr/>
        <a:lstStyle/>
        <a:p>
          <a:endParaRPr lang="en-US"/>
        </a:p>
      </dgm:t>
    </dgm:pt>
    <dgm:pt modelId="{681561D3-CD68-408B-A547-FF4936F3632F}" type="pres">
      <dgm:prSet presAssocID="{C6D6E771-C737-4966-96D0-9AA19B2CE54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4C3BD62-9952-47BC-8DDA-001ED0BA32D4}" type="pres">
      <dgm:prSet presAssocID="{6D236C18-5287-474A-A9E0-5C1584EC08F8}" presName="node" presStyleLbl="node1" presStyleIdx="3" presStyleCnt="5" custScaleX="126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AF276-C737-48DB-BBB5-80FA9509C1FD}" type="pres">
      <dgm:prSet presAssocID="{28D3DA9C-A723-493A-8A51-54DE4BB14BC9}" presName="Name9" presStyleLbl="parChTrans1D2" presStyleIdx="4" presStyleCnt="5"/>
      <dgm:spPr/>
      <dgm:t>
        <a:bodyPr/>
        <a:lstStyle/>
        <a:p>
          <a:endParaRPr lang="en-US"/>
        </a:p>
      </dgm:t>
    </dgm:pt>
    <dgm:pt modelId="{19ECAA7F-7883-4BB2-BE44-33D2AB0A0B6C}" type="pres">
      <dgm:prSet presAssocID="{28D3DA9C-A723-493A-8A51-54DE4BB14BC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7FCEC148-4416-4EFE-8CB8-0C608FF86585}" type="pres">
      <dgm:prSet presAssocID="{628C0670-51BC-4583-98FF-EA1E73255279}" presName="node" presStyleLbl="node1" presStyleIdx="4" presStyleCnt="5" custScaleX="117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44BF9F-80B3-49D9-9CEB-60A9E185CDA7}" type="presOf" srcId="{F62BAF98-CB8D-4AC8-BC8D-48C4C550D0D8}" destId="{05058A67-4ED1-4798-9C22-C6F97E3E2DE7}" srcOrd="0" destOrd="0" presId="urn:microsoft.com/office/officeart/2005/8/layout/radial1"/>
    <dgm:cxn modelId="{9034114A-2642-4D8E-8ECA-5BF70340441C}" type="presOf" srcId="{F39F30B6-5B31-43D2-B876-05D05F8AFF24}" destId="{081B97C4-055A-467F-856F-B2383E22955D}" srcOrd="0" destOrd="0" presId="urn:microsoft.com/office/officeart/2005/8/layout/radial1"/>
    <dgm:cxn modelId="{A58D3E5B-E5EB-4B4D-B718-3A31EADEFB3C}" type="presOf" srcId="{6D236C18-5287-474A-A9E0-5C1584EC08F8}" destId="{94C3BD62-9952-47BC-8DDA-001ED0BA32D4}" srcOrd="0" destOrd="0" presId="urn:microsoft.com/office/officeart/2005/8/layout/radial1"/>
    <dgm:cxn modelId="{F9A684EC-9C4D-4DF3-8620-E58926250F39}" type="presOf" srcId="{94D4E7E8-1CB9-4AFD-BF35-E4FC204D1C62}" destId="{26405F47-71BC-4C37-A4AF-E964FB615E58}" srcOrd="0" destOrd="0" presId="urn:microsoft.com/office/officeart/2005/8/layout/radial1"/>
    <dgm:cxn modelId="{7A310497-ED7C-4B2B-843C-1D8851B2E6E6}" type="presOf" srcId="{28D3DA9C-A723-493A-8A51-54DE4BB14BC9}" destId="{A51AF276-C737-48DB-BBB5-80FA9509C1FD}" srcOrd="0" destOrd="0" presId="urn:microsoft.com/office/officeart/2005/8/layout/radial1"/>
    <dgm:cxn modelId="{796D7483-3D42-4F5B-8BD7-E0E8C6EC8756}" type="presOf" srcId="{628C0670-51BC-4583-98FF-EA1E73255279}" destId="{7FCEC148-4416-4EFE-8CB8-0C608FF86585}" srcOrd="0" destOrd="0" presId="urn:microsoft.com/office/officeart/2005/8/layout/radial1"/>
    <dgm:cxn modelId="{E8549620-CE8B-4028-B9A2-B9EA95A13389}" type="presOf" srcId="{6748F90F-4D68-49C1-B8B7-518CC465D528}" destId="{1016FFCF-C5BF-4065-BC82-76B216E9D930}" srcOrd="1" destOrd="0" presId="urn:microsoft.com/office/officeart/2005/8/layout/radial1"/>
    <dgm:cxn modelId="{18CBFDEC-F49E-4E6C-9013-429FC8464540}" srcId="{D575DE38-5701-4FD6-90EF-8E7B49A33748}" destId="{94D4E7E8-1CB9-4AFD-BF35-E4FC204D1C62}" srcOrd="1" destOrd="0" parTransId="{8D39089D-04A9-4B8F-A1AD-3BA66D1F66D6}" sibTransId="{2B6E797C-9A7F-4C1B-8597-BE2333DCCC4B}"/>
    <dgm:cxn modelId="{CAF0DDB3-42B3-4966-B5B0-60A3D008D1A8}" type="presOf" srcId="{6748F90F-4D68-49C1-B8B7-518CC465D528}" destId="{DCA4EC15-C7E1-4CD7-9C7E-E45487197837}" srcOrd="0" destOrd="0" presId="urn:microsoft.com/office/officeart/2005/8/layout/radial1"/>
    <dgm:cxn modelId="{040E255C-3398-4CD2-94D2-B7DA124E2EDE}" type="presOf" srcId="{C6D6E771-C737-4966-96D0-9AA19B2CE546}" destId="{681561D3-CD68-408B-A547-FF4936F3632F}" srcOrd="1" destOrd="0" presId="urn:microsoft.com/office/officeart/2005/8/layout/radial1"/>
    <dgm:cxn modelId="{E65118B4-5364-45D3-8339-6C6234BB6167}" type="presOf" srcId="{28D3DA9C-A723-493A-8A51-54DE4BB14BC9}" destId="{19ECAA7F-7883-4BB2-BE44-33D2AB0A0B6C}" srcOrd="1" destOrd="0" presId="urn:microsoft.com/office/officeart/2005/8/layout/radial1"/>
    <dgm:cxn modelId="{FED01ADB-86F7-49EE-B714-21F29B8619C9}" type="presOf" srcId="{345473B1-0726-47A1-AE51-BAADFF3ABDB7}" destId="{2DC8D1D5-B366-4EDC-A4B7-A070A2F4E27D}" srcOrd="0" destOrd="0" presId="urn:microsoft.com/office/officeart/2005/8/layout/radial1"/>
    <dgm:cxn modelId="{C8D0FB56-CDD8-4A96-A49B-46E1CFA1BFCB}" type="presOf" srcId="{8D39089D-04A9-4B8F-A1AD-3BA66D1F66D6}" destId="{02E6C788-1A45-49FC-B664-71327D153A8B}" srcOrd="0" destOrd="0" presId="urn:microsoft.com/office/officeart/2005/8/layout/radial1"/>
    <dgm:cxn modelId="{FEBC1834-7C77-422E-A28F-ECF0A6CA8159}" type="presOf" srcId="{C6D6E771-C737-4966-96D0-9AA19B2CE546}" destId="{0458EF14-1882-4654-82BE-2F7081E418B8}" srcOrd="0" destOrd="0" presId="urn:microsoft.com/office/officeart/2005/8/layout/radial1"/>
    <dgm:cxn modelId="{66941B8F-BA52-4DBD-8538-B2ABB4A86401}" srcId="{D575DE38-5701-4FD6-90EF-8E7B49A33748}" destId="{F62BAF98-CB8D-4AC8-BC8D-48C4C550D0D8}" srcOrd="0" destOrd="0" parTransId="{F39F30B6-5B31-43D2-B876-05D05F8AFF24}" sibTransId="{55409B68-24CE-4484-BC6C-B7B1274FE7CE}"/>
    <dgm:cxn modelId="{1ADB563E-8165-4993-8415-DF37CC6DFAD4}" type="presOf" srcId="{D575DE38-5701-4FD6-90EF-8E7B49A33748}" destId="{62DF18F1-2684-4EF2-9E8E-90F69B552E5A}" srcOrd="0" destOrd="0" presId="urn:microsoft.com/office/officeart/2005/8/layout/radial1"/>
    <dgm:cxn modelId="{26378DFA-EB84-4909-96DA-FDE952C3FD06}" srcId="{D575DE38-5701-4FD6-90EF-8E7B49A33748}" destId="{628C0670-51BC-4583-98FF-EA1E73255279}" srcOrd="4" destOrd="0" parTransId="{28D3DA9C-A723-493A-8A51-54DE4BB14BC9}" sibTransId="{BCFBBCDA-21FB-4883-AEE2-FBDCD8BE8064}"/>
    <dgm:cxn modelId="{7AF8D806-0D2E-4287-888A-C4C6CEFF2FA0}" srcId="{D575DE38-5701-4FD6-90EF-8E7B49A33748}" destId="{6D236C18-5287-474A-A9E0-5C1584EC08F8}" srcOrd="3" destOrd="0" parTransId="{C6D6E771-C737-4966-96D0-9AA19B2CE546}" sibTransId="{7719DC56-E873-4E51-8201-F45A2A2A5BFB}"/>
    <dgm:cxn modelId="{1BA4FC23-48ED-411B-A291-D37AD8F4002C}" srcId="{D575DE38-5701-4FD6-90EF-8E7B49A33748}" destId="{345473B1-0726-47A1-AE51-BAADFF3ABDB7}" srcOrd="2" destOrd="0" parTransId="{6748F90F-4D68-49C1-B8B7-518CC465D528}" sibTransId="{6960A51C-F90F-484D-80B3-B9DA111A135F}"/>
    <dgm:cxn modelId="{31B8293E-B634-402B-B499-792FD470BCD6}" srcId="{9F9710BE-CC88-495B-A813-B2248B23A8E2}" destId="{D575DE38-5701-4FD6-90EF-8E7B49A33748}" srcOrd="0" destOrd="0" parTransId="{F6B4B622-10E9-4663-A81E-3936F445D1D7}" sibTransId="{78AE39C7-2B64-4D14-AD8F-146763FC53BA}"/>
    <dgm:cxn modelId="{7C0E9238-9C91-45EB-9E1C-DD4803AD714F}" type="presOf" srcId="{F39F30B6-5B31-43D2-B876-05D05F8AFF24}" destId="{FA78231F-F87D-42DD-82FB-DA969A392E77}" srcOrd="1" destOrd="0" presId="urn:microsoft.com/office/officeart/2005/8/layout/radial1"/>
    <dgm:cxn modelId="{A7EA6F26-A299-40B0-A111-07A5103C5D1C}" type="presOf" srcId="{8D39089D-04A9-4B8F-A1AD-3BA66D1F66D6}" destId="{20655B1B-1053-449C-9637-551CE5DED881}" srcOrd="1" destOrd="0" presId="urn:microsoft.com/office/officeart/2005/8/layout/radial1"/>
    <dgm:cxn modelId="{6E341E2D-D3C0-4F6D-ADF9-F6A0E376BBEF}" type="presOf" srcId="{9F9710BE-CC88-495B-A813-B2248B23A8E2}" destId="{0EB79F09-CA99-40C1-B280-55DDEA64FDBA}" srcOrd="0" destOrd="0" presId="urn:microsoft.com/office/officeart/2005/8/layout/radial1"/>
    <dgm:cxn modelId="{1854A200-3D00-4016-8C5A-5CA3555D84C7}" type="presParOf" srcId="{0EB79F09-CA99-40C1-B280-55DDEA64FDBA}" destId="{62DF18F1-2684-4EF2-9E8E-90F69B552E5A}" srcOrd="0" destOrd="0" presId="urn:microsoft.com/office/officeart/2005/8/layout/radial1"/>
    <dgm:cxn modelId="{34D795AA-7D23-4829-B7E8-E7E566109458}" type="presParOf" srcId="{0EB79F09-CA99-40C1-B280-55DDEA64FDBA}" destId="{081B97C4-055A-467F-856F-B2383E22955D}" srcOrd="1" destOrd="0" presId="urn:microsoft.com/office/officeart/2005/8/layout/radial1"/>
    <dgm:cxn modelId="{4B876691-3339-4B17-A032-53EB9CFF4FF1}" type="presParOf" srcId="{081B97C4-055A-467F-856F-B2383E22955D}" destId="{FA78231F-F87D-42DD-82FB-DA969A392E77}" srcOrd="0" destOrd="0" presId="urn:microsoft.com/office/officeart/2005/8/layout/radial1"/>
    <dgm:cxn modelId="{35E70ECD-20E5-4B2A-B689-8B21213A62E4}" type="presParOf" srcId="{0EB79F09-CA99-40C1-B280-55DDEA64FDBA}" destId="{05058A67-4ED1-4798-9C22-C6F97E3E2DE7}" srcOrd="2" destOrd="0" presId="urn:microsoft.com/office/officeart/2005/8/layout/radial1"/>
    <dgm:cxn modelId="{FF16F8A6-D6F8-461B-A666-4BDF34A431CC}" type="presParOf" srcId="{0EB79F09-CA99-40C1-B280-55DDEA64FDBA}" destId="{02E6C788-1A45-49FC-B664-71327D153A8B}" srcOrd="3" destOrd="0" presId="urn:microsoft.com/office/officeart/2005/8/layout/radial1"/>
    <dgm:cxn modelId="{E4B6F0AE-02B0-4C7F-88F4-FB8CED77455C}" type="presParOf" srcId="{02E6C788-1A45-49FC-B664-71327D153A8B}" destId="{20655B1B-1053-449C-9637-551CE5DED881}" srcOrd="0" destOrd="0" presId="urn:microsoft.com/office/officeart/2005/8/layout/radial1"/>
    <dgm:cxn modelId="{C32FAFCD-5C7A-470E-9F32-42FEB99FFB8D}" type="presParOf" srcId="{0EB79F09-CA99-40C1-B280-55DDEA64FDBA}" destId="{26405F47-71BC-4C37-A4AF-E964FB615E58}" srcOrd="4" destOrd="0" presId="urn:microsoft.com/office/officeart/2005/8/layout/radial1"/>
    <dgm:cxn modelId="{53EC3025-8130-47E4-BB2F-5A94C3831F56}" type="presParOf" srcId="{0EB79F09-CA99-40C1-B280-55DDEA64FDBA}" destId="{DCA4EC15-C7E1-4CD7-9C7E-E45487197837}" srcOrd="5" destOrd="0" presId="urn:microsoft.com/office/officeart/2005/8/layout/radial1"/>
    <dgm:cxn modelId="{C0C9C79B-B628-48FE-B5DA-3446ACE29416}" type="presParOf" srcId="{DCA4EC15-C7E1-4CD7-9C7E-E45487197837}" destId="{1016FFCF-C5BF-4065-BC82-76B216E9D930}" srcOrd="0" destOrd="0" presId="urn:microsoft.com/office/officeart/2005/8/layout/radial1"/>
    <dgm:cxn modelId="{2B83F5A7-689F-49EF-A84C-64787E327C1D}" type="presParOf" srcId="{0EB79F09-CA99-40C1-B280-55DDEA64FDBA}" destId="{2DC8D1D5-B366-4EDC-A4B7-A070A2F4E27D}" srcOrd="6" destOrd="0" presId="urn:microsoft.com/office/officeart/2005/8/layout/radial1"/>
    <dgm:cxn modelId="{CDE46C71-4C19-454E-B455-6405F9F2D016}" type="presParOf" srcId="{0EB79F09-CA99-40C1-B280-55DDEA64FDBA}" destId="{0458EF14-1882-4654-82BE-2F7081E418B8}" srcOrd="7" destOrd="0" presId="urn:microsoft.com/office/officeart/2005/8/layout/radial1"/>
    <dgm:cxn modelId="{380CEB18-1C70-48E0-9718-C6178EEFA519}" type="presParOf" srcId="{0458EF14-1882-4654-82BE-2F7081E418B8}" destId="{681561D3-CD68-408B-A547-FF4936F3632F}" srcOrd="0" destOrd="0" presId="urn:microsoft.com/office/officeart/2005/8/layout/radial1"/>
    <dgm:cxn modelId="{4B7F6661-833D-4B8C-8C64-49F11AD7554C}" type="presParOf" srcId="{0EB79F09-CA99-40C1-B280-55DDEA64FDBA}" destId="{94C3BD62-9952-47BC-8DDA-001ED0BA32D4}" srcOrd="8" destOrd="0" presId="urn:microsoft.com/office/officeart/2005/8/layout/radial1"/>
    <dgm:cxn modelId="{AFFA30AB-F356-4D04-BC50-563359D597A8}" type="presParOf" srcId="{0EB79F09-CA99-40C1-B280-55DDEA64FDBA}" destId="{A51AF276-C737-48DB-BBB5-80FA9509C1FD}" srcOrd="9" destOrd="0" presId="urn:microsoft.com/office/officeart/2005/8/layout/radial1"/>
    <dgm:cxn modelId="{FA3F8A8F-4574-4C38-A6FC-9AB60F08ACF1}" type="presParOf" srcId="{A51AF276-C737-48DB-BBB5-80FA9509C1FD}" destId="{19ECAA7F-7883-4BB2-BE44-33D2AB0A0B6C}" srcOrd="0" destOrd="0" presId="urn:microsoft.com/office/officeart/2005/8/layout/radial1"/>
    <dgm:cxn modelId="{A7EBB4A5-5FDC-4006-A593-C9DA8A4AD595}" type="presParOf" srcId="{0EB79F09-CA99-40C1-B280-55DDEA64FDBA}" destId="{7FCEC148-4416-4EFE-8CB8-0C608FF8658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F18F1-2684-4EF2-9E8E-90F69B552E5A}">
      <dsp:nvSpPr>
        <dsp:cNvPr id="0" name=""/>
        <dsp:cNvSpPr/>
      </dsp:nvSpPr>
      <dsp:spPr>
        <a:xfrm>
          <a:off x="4950311" y="2038776"/>
          <a:ext cx="2472900" cy="26377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5312459" y="2425066"/>
        <a:ext cx="1748604" cy="1865171"/>
      </dsp:txXfrm>
    </dsp:sp>
    <dsp:sp modelId="{081B97C4-055A-467F-856F-B2383E22955D}">
      <dsp:nvSpPr>
        <dsp:cNvPr id="0" name=""/>
        <dsp:cNvSpPr/>
      </dsp:nvSpPr>
      <dsp:spPr>
        <a:xfrm rot="16036335">
          <a:off x="5925559" y="1839196"/>
          <a:ext cx="378862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378862" y="12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105519" y="1841787"/>
        <a:ext cx="18943" cy="18943"/>
      </dsp:txXfrm>
    </dsp:sp>
    <dsp:sp modelId="{05058A67-4ED1-4798-9C22-C6F97E3E2DE7}">
      <dsp:nvSpPr>
        <dsp:cNvPr id="0" name=""/>
        <dsp:cNvSpPr/>
      </dsp:nvSpPr>
      <dsp:spPr>
        <a:xfrm>
          <a:off x="5072168" y="28534"/>
          <a:ext cx="1989818" cy="1634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latin typeface="Kalpurush" pitchFamily="2" charset="0"/>
              <a:cs typeface="Kalpurush" pitchFamily="2" charset="0"/>
            </a:rPr>
            <a:t>জন্মঃ  ১৯৪৫সালে</a:t>
          </a:r>
          <a:endParaRPr lang="en-US" sz="2400" kern="1200" dirty="0">
            <a:latin typeface="Kalpurush" pitchFamily="2" charset="0"/>
            <a:cs typeface="Kalpurush" pitchFamily="2" charset="0"/>
          </a:endParaRPr>
        </a:p>
      </dsp:txBody>
      <dsp:txXfrm>
        <a:off x="5363570" y="267847"/>
        <a:ext cx="1407014" cy="1155506"/>
      </dsp:txXfrm>
    </dsp:sp>
    <dsp:sp modelId="{02E6C788-1A45-49FC-B664-71327D153A8B}">
      <dsp:nvSpPr>
        <dsp:cNvPr id="0" name=""/>
        <dsp:cNvSpPr/>
      </dsp:nvSpPr>
      <dsp:spPr>
        <a:xfrm rot="19868684">
          <a:off x="7282146" y="2728034"/>
          <a:ext cx="50761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50761" y="12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06257" y="2738828"/>
        <a:ext cx="2538" cy="2538"/>
      </dsp:txXfrm>
    </dsp:sp>
    <dsp:sp modelId="{26405F47-71BC-4C37-A4AF-E964FB615E58}">
      <dsp:nvSpPr>
        <dsp:cNvPr id="0" name=""/>
        <dsp:cNvSpPr/>
      </dsp:nvSpPr>
      <dsp:spPr>
        <a:xfrm>
          <a:off x="7182593" y="1472419"/>
          <a:ext cx="1885446" cy="1634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>
              <a:latin typeface="Kalpurush" pitchFamily="2" charset="0"/>
              <a:cs typeface="Kalpurush" pitchFamily="2" charset="0"/>
            </a:rPr>
            <a:t>শিক্ষাজীবনঃ স্নাতক-ঢাকা বিশ্ববিদ্যালয়</a:t>
          </a:r>
          <a:endParaRPr lang="en-US" sz="1400" kern="1200" dirty="0">
            <a:latin typeface="Kalpurush" pitchFamily="2" charset="0"/>
            <a:cs typeface="Kalpurush" pitchFamily="2" charset="0"/>
          </a:endParaRPr>
        </a:p>
      </dsp:txBody>
      <dsp:txXfrm>
        <a:off x="7458710" y="1711732"/>
        <a:ext cx="1333212" cy="1155506"/>
      </dsp:txXfrm>
    </dsp:sp>
    <dsp:sp modelId="{DCA4EC15-C7E1-4CD7-9C7E-E45487197837}">
      <dsp:nvSpPr>
        <dsp:cNvPr id="0" name=""/>
        <dsp:cNvSpPr/>
      </dsp:nvSpPr>
      <dsp:spPr>
        <a:xfrm rot="13695510">
          <a:off x="6684287" y="4141965"/>
          <a:ext cx="426111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426111" y="12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886690" y="4143375"/>
        <a:ext cx="21305" cy="21305"/>
      </dsp:txXfrm>
    </dsp:sp>
    <dsp:sp modelId="{2DC8D1D5-B366-4EDC-A4B7-A070A2F4E27D}">
      <dsp:nvSpPr>
        <dsp:cNvPr id="0" name=""/>
        <dsp:cNvSpPr/>
      </dsp:nvSpPr>
      <dsp:spPr>
        <a:xfrm>
          <a:off x="6308408" y="3848096"/>
          <a:ext cx="2090006" cy="1634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Kalpurush" pitchFamily="2" charset="0"/>
              <a:cs typeface="Kalpurush" pitchFamily="2" charset="0"/>
            </a:rPr>
            <a:t>গ্রন্থের নামঃ</a:t>
          </a:r>
          <a:r>
            <a:rPr lang="en-US" sz="1600" kern="1200" dirty="0">
              <a:latin typeface="Kalpurush" pitchFamily="2" charset="0"/>
              <a:cs typeface="Kalpurush" pitchFamily="2" charset="0"/>
            </a:rPr>
            <a:t> </a:t>
          </a:r>
          <a:r>
            <a:rPr lang="bn-BD" sz="1800" kern="1200" dirty="0">
              <a:latin typeface="Kalpurush" pitchFamily="2" charset="0"/>
              <a:cs typeface="Kalpurush" pitchFamily="2" charset="0"/>
            </a:rPr>
            <a:t>প্রেমাংশুর</a:t>
          </a:r>
          <a:r>
            <a:rPr lang="bn-BD" sz="1600" kern="1200" dirty="0">
              <a:latin typeface="Kalpurush" pitchFamily="2" charset="0"/>
              <a:cs typeface="Kalpurush" pitchFamily="2" charset="0"/>
            </a:rPr>
            <a:t> রক্ত চাই</a:t>
          </a:r>
          <a:r>
            <a:rPr lang="en-US" sz="1600" kern="1200" dirty="0">
              <a:latin typeface="Kalpurush" pitchFamily="2" charset="0"/>
              <a:cs typeface="Kalpurush" pitchFamily="2" charset="0"/>
            </a:rPr>
            <a:t>,</a:t>
          </a:r>
          <a:endParaRPr lang="bn-BD" sz="1600" kern="1200" dirty="0">
            <a:latin typeface="Kalpurush" pitchFamily="2" charset="0"/>
            <a:cs typeface="Kalpurush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>
              <a:solidFill>
                <a:schemeClr val="bg1"/>
              </a:solidFill>
              <a:latin typeface="Kalpurush" pitchFamily="2" charset="0"/>
              <a:cs typeface="Kalpurush" pitchFamily="2" charset="0"/>
            </a:rPr>
            <a:t>চাষাভূষার কাব্য</a:t>
          </a:r>
          <a:endParaRPr lang="bn-BD" sz="1600" kern="1200" dirty="0">
            <a:solidFill>
              <a:schemeClr val="bg1"/>
            </a:solidFill>
            <a:latin typeface="Kalpurush" pitchFamily="2" charset="0"/>
            <a:cs typeface="Kalpurush" pitchFamily="2" charset="0"/>
          </a:endParaRPr>
        </a:p>
      </dsp:txBody>
      <dsp:txXfrm>
        <a:off x="6614482" y="4087409"/>
        <a:ext cx="1477858" cy="1155506"/>
      </dsp:txXfrm>
    </dsp:sp>
    <dsp:sp modelId="{0458EF14-1882-4654-82BE-2F7081E418B8}">
      <dsp:nvSpPr>
        <dsp:cNvPr id="0" name=""/>
        <dsp:cNvSpPr/>
      </dsp:nvSpPr>
      <dsp:spPr>
        <a:xfrm rot="18930971">
          <a:off x="5231576" y="4127463"/>
          <a:ext cx="318189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318189" y="12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2715" y="4131572"/>
        <a:ext cx="15909" cy="15909"/>
      </dsp:txXfrm>
    </dsp:sp>
    <dsp:sp modelId="{94C3BD62-9952-47BC-8DDA-001ED0BA32D4}">
      <dsp:nvSpPr>
        <dsp:cNvPr id="0" name=""/>
        <dsp:cNvSpPr/>
      </dsp:nvSpPr>
      <dsp:spPr>
        <a:xfrm>
          <a:off x="3819346" y="3848096"/>
          <a:ext cx="2072260" cy="1634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Kalpurush" pitchFamily="2" charset="0"/>
              <a:cs typeface="Kalpurush" pitchFamily="2" charset="0"/>
            </a:rPr>
            <a:t>কর্মজীবনঃ</a:t>
          </a:r>
          <a:endParaRPr lang="en-US" sz="1800" kern="1200" dirty="0" smtClean="0">
            <a:latin typeface="Kalpurush" pitchFamily="2" charset="0"/>
            <a:cs typeface="Kalpurush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Kalpurush" pitchFamily="2" charset="0"/>
              <a:cs typeface="Kalpurush" pitchFamily="2" charset="0"/>
            </a:rPr>
            <a:t>সাংবাদিক</a:t>
          </a:r>
          <a:endParaRPr lang="en-US" sz="1800" kern="1200" dirty="0">
            <a:latin typeface="Kalpurush" pitchFamily="2" charset="0"/>
            <a:cs typeface="Kalpurush" pitchFamily="2" charset="0"/>
          </a:endParaRPr>
        </a:p>
      </dsp:txBody>
      <dsp:txXfrm>
        <a:off x="4122821" y="4087409"/>
        <a:ext cx="1465310" cy="1155506"/>
      </dsp:txXfrm>
    </dsp:sp>
    <dsp:sp modelId="{A51AF276-C737-48DB-BBB5-80FA9509C1FD}">
      <dsp:nvSpPr>
        <dsp:cNvPr id="0" name=""/>
        <dsp:cNvSpPr/>
      </dsp:nvSpPr>
      <dsp:spPr>
        <a:xfrm rot="12415504">
          <a:off x="4897818" y="2737297"/>
          <a:ext cx="182468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182468" y="12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984491" y="2744798"/>
        <a:ext cx="9123" cy="9123"/>
      </dsp:txXfrm>
    </dsp:sp>
    <dsp:sp modelId="{7FCEC148-4416-4EFE-8CB8-0C608FF86585}">
      <dsp:nvSpPr>
        <dsp:cNvPr id="0" name=""/>
        <dsp:cNvSpPr/>
      </dsp:nvSpPr>
      <dsp:spPr>
        <a:xfrm>
          <a:off x="3123960" y="1472419"/>
          <a:ext cx="1919223" cy="1634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>
              <a:solidFill>
                <a:schemeClr val="bg1"/>
              </a:solidFill>
              <a:latin typeface="Kalpurush" pitchFamily="2" charset="0"/>
              <a:cs typeface="Kalpurush" pitchFamily="2" charset="0"/>
            </a:rPr>
            <a:t>২১ শে পদক, বাংলা </a:t>
          </a:r>
          <a:r>
            <a:rPr lang="bn-BD" sz="1400" b="1" kern="1200" dirty="0">
              <a:solidFill>
                <a:schemeClr val="bg1"/>
              </a:solidFill>
              <a:latin typeface="Kalpurush" pitchFamily="2" charset="0"/>
              <a:cs typeface="Kalpurush" pitchFamily="2" charset="0"/>
            </a:rPr>
            <a:t>একাডেমী</a:t>
          </a:r>
          <a:r>
            <a:rPr lang="bn-BD" sz="1600" b="1" kern="1200" dirty="0">
              <a:solidFill>
                <a:schemeClr val="bg1"/>
              </a:solidFill>
              <a:latin typeface="Kalpurush" pitchFamily="2" charset="0"/>
              <a:cs typeface="Kalpurush" pitchFamily="2" charset="0"/>
            </a:rPr>
            <a:t> পুরস্কার</a:t>
          </a:r>
          <a:endParaRPr lang="en-US" sz="1600" kern="1200" dirty="0">
            <a:solidFill>
              <a:schemeClr val="bg1"/>
            </a:solidFill>
            <a:latin typeface="Kalpurush" pitchFamily="2" charset="0"/>
            <a:cs typeface="Kalpurush" pitchFamily="2" charset="0"/>
          </a:endParaRPr>
        </a:p>
      </dsp:txBody>
      <dsp:txXfrm>
        <a:off x="3405024" y="1711732"/>
        <a:ext cx="1357095" cy="1155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D8A94-F4E1-4B42-99C2-2F30E9FA51C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A2B76-4B6B-44A6-ACE2-B4EF4D624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9B90-4075-47AD-9B08-469F8EFDDC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>
            <a:fillRect/>
          </a:stretch>
        </p:blipFill>
        <p:spPr>
          <a:xfrm>
            <a:off x="44449" y="5924549"/>
            <a:ext cx="9525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>
            <a:fillRect/>
          </a:stretch>
        </p:blipFill>
        <p:spPr>
          <a:xfrm rot="16200000">
            <a:off x="11214100" y="5886450"/>
            <a:ext cx="9525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>
            <a:fillRect/>
          </a:stretch>
        </p:blipFill>
        <p:spPr>
          <a:xfrm rot="16200000">
            <a:off x="11214100" y="38100"/>
            <a:ext cx="9525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>
            <a:fillRect/>
          </a:stretch>
        </p:blipFill>
        <p:spPr>
          <a:xfrm>
            <a:off x="44449" y="57150"/>
            <a:ext cx="952500" cy="914400"/>
          </a:xfrm>
          <a:prstGeom prst="rect">
            <a:avLst/>
          </a:prstGeom>
        </p:spPr>
      </p:pic>
      <p:sp>
        <p:nvSpPr>
          <p:cNvPr id="15" name="Flowchart: Decision 14"/>
          <p:cNvSpPr/>
          <p:nvPr userDrawn="1"/>
        </p:nvSpPr>
        <p:spPr>
          <a:xfrm>
            <a:off x="996949" y="57150"/>
            <a:ext cx="10445751" cy="539750"/>
          </a:xfrm>
          <a:prstGeom prst="flowChartDecis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TULU </a:t>
            </a:r>
            <a:r>
              <a:rPr lang="en-US" sz="2400" b="1" dirty="0" err="1">
                <a:solidFill>
                  <a:srgbClr val="00B050"/>
                </a:solidFill>
              </a:rPr>
              <a:t>TULU</a:t>
            </a:r>
            <a:r>
              <a:rPr lang="en-US" sz="2400" b="1" dirty="0">
                <a:solidFill>
                  <a:srgbClr val="00B050"/>
                </a:solidFill>
              </a:rPr>
              <a:t>  SARKER</a:t>
            </a:r>
            <a:r>
              <a:rPr lang="en-US" sz="2400" b="1" dirty="0"/>
              <a:t>SARKER</a:t>
            </a:r>
          </a:p>
        </p:txBody>
      </p:sp>
      <p:sp>
        <p:nvSpPr>
          <p:cNvPr id="16" name="Flowchart: Decision 15"/>
          <p:cNvSpPr/>
          <p:nvPr userDrawn="1"/>
        </p:nvSpPr>
        <p:spPr>
          <a:xfrm>
            <a:off x="876300" y="6261100"/>
            <a:ext cx="10490200" cy="539750"/>
          </a:xfrm>
          <a:prstGeom prst="flowChartDecis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KADIRKHOLA  SECONDARY  SCHOOL</a:t>
            </a:r>
          </a:p>
        </p:txBody>
      </p:sp>
      <p:sp>
        <p:nvSpPr>
          <p:cNvPr id="17" name="Arrow: Up-Down 16"/>
          <p:cNvSpPr/>
          <p:nvPr userDrawn="1"/>
        </p:nvSpPr>
        <p:spPr>
          <a:xfrm>
            <a:off x="9524" y="952500"/>
            <a:ext cx="158751" cy="4952999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-Down 17"/>
          <p:cNvSpPr/>
          <p:nvPr userDrawn="1"/>
        </p:nvSpPr>
        <p:spPr>
          <a:xfrm>
            <a:off x="12026899" y="971550"/>
            <a:ext cx="158752" cy="4952999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1594531" y="942535"/>
            <a:ext cx="8229600" cy="990600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Kalpurush" pitchFamily="2" charset="0"/>
                <a:cs typeface="Kalpurush" pitchFamily="2" charset="0"/>
              </a:rPr>
              <a:t>স্বাগতম</a:t>
            </a:r>
            <a:r>
              <a:rPr lang="en-US" sz="4000" dirty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81" y="1933135"/>
            <a:ext cx="7331452" cy="4029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41828" y="2418444"/>
          <a:ext cx="1027611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4503240" imgH="440280" progId="Package">
                  <p:embed/>
                </p:oleObj>
              </mc:Choice>
              <mc:Fallback>
                <p:oleObj name="Packager Shell Object" showAsIcon="1" r:id="rId3" imgW="4503240" imgH="4402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828" y="2418444"/>
                        <a:ext cx="10276115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78" y="801858"/>
            <a:ext cx="10818252" cy="41816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1200" y="5105401"/>
            <a:ext cx="1087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Kalpurush" pitchFamily="2" charset="0"/>
                <a:cs typeface="Kalpurush" pitchFamily="2" charset="0"/>
              </a:rPr>
              <a:t>একটি কবিতা লিখা হবে তার জন্য অপেক্ষার উত্তেজনা নিয়ে</a:t>
            </a:r>
          </a:p>
          <a:p>
            <a:r>
              <a:rPr lang="bn-BD" sz="2000" dirty="0">
                <a:latin typeface="Kalpurush" pitchFamily="2" charset="0"/>
                <a:cs typeface="Kalpurush" pitchFamily="2" charset="0"/>
              </a:rPr>
              <a:t>লক্ষ লক্ষ উন্মত্ত অধীর ব্যাকুল বিদ্রোহী শ্রোতা বসে আছে </a:t>
            </a:r>
          </a:p>
          <a:p>
            <a:r>
              <a:rPr lang="bn-BD" sz="2000" dirty="0">
                <a:latin typeface="Kalpurush" pitchFamily="2" charset="0"/>
                <a:cs typeface="Kalpurush" pitchFamily="2" charset="0"/>
              </a:rPr>
              <a:t>ভোর থেকে জনসমুদ্রের উদ্যান সৈকতেঃ ‘কখন আসবে কবি?’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618977"/>
            <a:ext cx="10769600" cy="42578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1200" y="4876800"/>
            <a:ext cx="1097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এই শিশু পার্ক সেদিন ছিল না,</a:t>
            </a:r>
          </a:p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এই বৃক্ষে ফুলে শোভিত উদ্যান  সেদিন  ছিল না,</a:t>
            </a:r>
          </a:p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এই তন্দ্রাচ্ছন্ন বিবর্ণ বিকেল সেদিন ছিল না।</a:t>
            </a:r>
          </a:p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তা হলে কেমন ছিল শিশু পার্কে,বেঞ্চে,বৃক্ষে,ফুলের বাগানে </a:t>
            </a:r>
          </a:p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ঢেকে দেয়া এই ঢাকার হৃদয়মাঠ খানি?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LL\Desktop\lipi1\mo3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75248"/>
            <a:ext cx="11176000" cy="32109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8000" y="3962401"/>
            <a:ext cx="1107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জানি, সেদিনের সব স্মৃতি মুছে দিতে হয়েছে উদ্যত</a:t>
            </a:r>
          </a:p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কালো হাত। তাই দেখি কবিহীন এই বিমুখ প্রান্তরে আজ</a:t>
            </a:r>
          </a:p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কবির বিরুদ্ধে কবি,</a:t>
            </a:r>
          </a:p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মাঠের বিরুদ্ধে মাঠ,</a:t>
            </a:r>
          </a:p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বিকেলের বিরুদ্ধে বিকেল,</a:t>
            </a:r>
          </a:p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উদ্যানের বিরুদ্ধে উদ্যান,</a:t>
            </a:r>
          </a:p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মার্চের  বিরুদ্ধে মার্চ---।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18887"/>
            <a:ext cx="6142181" cy="33411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08800" y="685801"/>
            <a:ext cx="528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হে অনাগত শিশু,হে আগামী দিনের কবি,</a:t>
            </a:r>
            <a:endParaRPr lang="en-US" sz="2000" b="1" dirty="0">
              <a:latin typeface="Kalpurush" pitchFamily="2" charset="0"/>
              <a:cs typeface="Kalpurush" pitchFamily="2" charset="0"/>
            </a:endParaRPr>
          </a:p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শিশু পার্কের রঙিন দোলনায় দোল খেতে খেতে তুমি </a:t>
            </a:r>
            <a:endParaRPr lang="en-US" sz="20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8800" y="4572000"/>
            <a:ext cx="528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>
                <a:latin typeface="Kalpurush" pitchFamily="2" charset="0"/>
                <a:cs typeface="Kalpurush" pitchFamily="2" charset="0"/>
              </a:rPr>
              <a:t>একদিন সব জানতে পারবে;আমি তোমাদের কথা ভেবে </a:t>
            </a:r>
          </a:p>
          <a:p>
            <a:r>
              <a:rPr lang="bn-BD" b="1" dirty="0">
                <a:latin typeface="Kalpurush" pitchFamily="2" charset="0"/>
                <a:cs typeface="Kalpurush" pitchFamily="2" charset="0"/>
              </a:rPr>
              <a:t>লিখে রেখে যাচ্ছি সেই শ্রেষ্ঠ বিকেলের গল্প।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2" descr="C:\Users\DOLL\Desktop\lipi1\bangaba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86201"/>
            <a:ext cx="619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7200" y="457201"/>
            <a:ext cx="558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দলীয় কাজ</a:t>
            </a:r>
            <a:endParaRPr lang="en-US" sz="44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213" y="3299138"/>
            <a:ext cx="10769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একটি কবিতা লেখা হবে তার জন্য অপেক্ষার উত্তেজনা নিয়ে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     লক্ষ লক্ষ উন্মত্ত অধীর ব্যাকুল বিদ্রোহী শ্রোতা বসে আছে 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 ভোর থেকে জনসমুদ্রের উদ্যান সৈকতেঃ “ কখন আসবে কবি?”......... </a:t>
            </a:r>
          </a:p>
          <a:p>
            <a:r>
              <a:rPr lang="bn-BD" sz="2400" b="1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এ</a:t>
            </a:r>
            <a:r>
              <a:rPr lang="en-US" sz="2400" b="1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b="1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চরণটি</a:t>
            </a:r>
            <a:r>
              <a:rPr lang="en-US" sz="2400" b="1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ব্যাখ্যা</a:t>
            </a:r>
            <a:r>
              <a:rPr lang="en-US" sz="2400" b="1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কর</a:t>
            </a:r>
            <a:r>
              <a:rPr lang="bn-BD" sz="2400" b="1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। 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1522436" y="3236741"/>
            <a:ext cx="609600" cy="3810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8468750" y="697523"/>
            <a:ext cx="2588455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Kalpurush" pitchFamily="2" charset="0"/>
                <a:cs typeface="Kalpurush" pitchFamily="2" charset="0"/>
              </a:rPr>
              <a:t>সময়ঃ ১০ মিনিট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iiio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256" y="731519"/>
            <a:ext cx="4206240" cy="2644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2916" y="21492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১।‘স্বাধীনতা’ এই শব্দটি কীভাবে আমাদের হল- কবিতাটি কবির কোন কাব্যগ্রন্থ থেকে নেওয়া হয়েছে?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91627" y="3356875"/>
            <a:ext cx="4576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২। “কবির বিরুদ্ধে কবি” বলতে কি বোঝ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7004" y="4186869"/>
            <a:ext cx="5562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৩। বঙ্গবন্ধুকে কেন রাজনৈতিক কবি বলা হয়েছে?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4178" y="852826"/>
            <a:ext cx="2458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</a:rPr>
              <a:t>মূল্যায়ন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1_001a_2.jpg"/>
          <p:cNvPicPr>
            <a:picLocks noChangeAspect="1"/>
          </p:cNvPicPr>
          <p:nvPr/>
        </p:nvPicPr>
        <p:blipFill>
          <a:blip r:embed="rId2" cstate="print"/>
          <a:srcRect l="1356" r="6410" b="27778"/>
          <a:stretch>
            <a:fillRect/>
          </a:stretch>
        </p:blipFill>
        <p:spPr>
          <a:xfrm>
            <a:off x="767472" y="2082017"/>
            <a:ext cx="10769601" cy="2404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006" y="4630616"/>
            <a:ext cx="1097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১। “দিগন্ত প্লাবিত” শব্দের অর্থ কি? </a:t>
            </a:r>
          </a:p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২। শ্রেষ্ঠ বিকেল বলতে কবি কি বুঝিয়েছেন?</a:t>
            </a:r>
          </a:p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৩। উদ্দীপকে বঙ্গবন্ধুর কোন দিকটি উন্মোচিত হয়েছে –ব্যাখ্যা কর ।</a:t>
            </a:r>
          </a:p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৪। “বঙ্গবন্ধু ও বাংলাদেশের স্বাধীনতা-একই সূত্রে গাঁথা” উদ্দীপকের আলোকে </a:t>
            </a:r>
            <a:endParaRPr lang="bn-BD" sz="2000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বিশ্লেষণ কর । </a:t>
            </a:r>
            <a:endParaRPr lang="en-US" sz="20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864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9"/>
          <p:cNvGrpSpPr/>
          <p:nvPr/>
        </p:nvGrpSpPr>
        <p:grpSpPr>
          <a:xfrm>
            <a:off x="3149601" y="211016"/>
            <a:ext cx="7276567" cy="1828800"/>
            <a:chOff x="2362200" y="0"/>
            <a:chExt cx="5457425" cy="1828800"/>
          </a:xfrm>
        </p:grpSpPr>
        <p:sp>
          <p:nvSpPr>
            <p:cNvPr id="7" name="Isosceles Triangle 6"/>
            <p:cNvSpPr/>
            <p:nvPr/>
          </p:nvSpPr>
          <p:spPr>
            <a:xfrm>
              <a:off x="2362200" y="0"/>
              <a:ext cx="3276600" cy="914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latin typeface="Kalpurush" pitchFamily="2" charset="0"/>
                  <a:cs typeface="Kalpurush" pitchFamily="2" charset="0"/>
                </a:rPr>
                <a:t>বাড়ির </a:t>
              </a:r>
              <a:endParaRPr lang="en-US" sz="4000" b="1" dirty="0"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2895600" y="914400"/>
              <a:ext cx="2362200" cy="9144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Kalpurush" pitchFamily="2" charset="0"/>
                  <a:cs typeface="Kalpurush" pitchFamily="2" charset="0"/>
                </a:rPr>
                <a:t>কাজ </a:t>
              </a:r>
              <a:endParaRPr lang="en-US" sz="3600" dirty="0">
                <a:latin typeface="Kalpurush" pitchFamily="2" charset="0"/>
                <a:cs typeface="Kalpurush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228600"/>
              <a:ext cx="1799825" cy="13447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675248"/>
            <a:ext cx="9855200" cy="2719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Kalpurush" pitchFamily="2" charset="0"/>
                <a:cs typeface="Kalpurush" pitchFamily="2" charset="0"/>
              </a:rPr>
              <a:t>আগামী ক্লাসের আমন্ত্রন জানিয়ে  সবাইকে আন্তরিক ধন্যবাদ। </a:t>
            </a:r>
            <a:endParaRPr lang="en-US" sz="5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603731" y="537503"/>
            <a:ext cx="71628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পরিচিতি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19800" y="1257300"/>
            <a:ext cx="306388" cy="5105400"/>
            <a:chOff x="6019800" y="1257300"/>
            <a:chExt cx="306388" cy="5105400"/>
          </a:xfrm>
        </p:grpSpPr>
        <p:cxnSp>
          <p:nvCxnSpPr>
            <p:cNvPr id="5" name="Straight Arrow Connector 4"/>
            <p:cNvCxnSpPr/>
            <p:nvPr/>
          </p:nvCxnSpPr>
          <p:spPr>
            <a:xfrm rot="5400000">
              <a:off x="3618708" y="3809206"/>
              <a:ext cx="51054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40393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43441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lowchart: Decision 9"/>
          <p:cNvSpPr/>
          <p:nvPr/>
        </p:nvSpPr>
        <p:spPr>
          <a:xfrm>
            <a:off x="2514600" y="1308296"/>
            <a:ext cx="2514600" cy="689316"/>
          </a:xfrm>
          <a:prstGeom prst="flowChartDecisi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2400" dirty="0"/>
              <a:t> </a:t>
            </a:r>
          </a:p>
        </p:txBody>
      </p:sp>
      <p:sp>
        <p:nvSpPr>
          <p:cNvPr id="11" name="Flowchart: Decision 10"/>
          <p:cNvSpPr/>
          <p:nvPr/>
        </p:nvSpPr>
        <p:spPr>
          <a:xfrm>
            <a:off x="7086600" y="1295400"/>
            <a:ext cx="2514600" cy="688145"/>
          </a:xfrm>
          <a:prstGeom prst="flowChartDecisi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পাঠ 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828800" y="2039815"/>
            <a:ext cx="3810000" cy="3868616"/>
          </a:xfrm>
          <a:prstGeom prst="flowChartProcess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টুলু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সরকার (সহকারী শিক্ষক) </a:t>
            </a:r>
          </a:p>
          <a:p>
            <a:pPr algn="ctr"/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কাদিরখোলা মাধ্যমিক বিদ্যালয়</a:t>
            </a:r>
          </a:p>
          <a:p>
            <a:pPr algn="ctr"/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রামপাল , বাগেরহাট । </a:t>
            </a:r>
          </a:p>
          <a:p>
            <a:pPr algn="ctr"/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E-mail: tulusarker81@gmail.com</a:t>
            </a:r>
          </a:p>
          <a:p>
            <a:pPr algn="ctr"/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Mobile:01723-570381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6544994" y="2039816"/>
            <a:ext cx="3732212" cy="3882682"/>
          </a:xfrm>
          <a:prstGeom prst="flowChartProcess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20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নবম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2000" b="1" dirty="0"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000" dirty="0" smtClean="0">
                <a:latin typeface="Kalpurush" pitchFamily="2" charset="0"/>
                <a:cs typeface="Kalpurush" pitchFamily="2" charset="0"/>
              </a:rPr>
              <a:t>বাংলা প্রথম পত্র </a:t>
            </a:r>
          </a:p>
          <a:p>
            <a:pPr algn="ctr"/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সময়ঃ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৫০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তারিখঃ</a:t>
            </a:r>
            <a:r>
              <a:rPr lang="en-US" sz="200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smtClean="0">
                <a:latin typeface="Kalpurush" panose="02000600000000000000" pitchFamily="2" charset="0"/>
                <a:cs typeface="Kalpurush" panose="02000600000000000000" pitchFamily="2" charset="0"/>
              </a:rPr>
              <a:t>২৫/০৪/২০২০  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3998" r="6306" b="5381"/>
          <a:stretch/>
        </p:blipFill>
        <p:spPr>
          <a:xfrm>
            <a:off x="7450602" y="2222694"/>
            <a:ext cx="1786596" cy="2180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9C49610-56FD-4082-A2B3-15A1A421D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53" y="2082746"/>
            <a:ext cx="1915887" cy="214811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p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68" y="1185104"/>
            <a:ext cx="5181600" cy="4453983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739335" y="520505"/>
            <a:ext cx="10871200" cy="54277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itchFamily="2" charset="0"/>
                <a:cs typeface="Kalpurush" pitchFamily="2" charset="0"/>
              </a:rPr>
              <a:t>নিচের ছবিগুলো লক্ষ্য করঃ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fgyuu8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7658" y="1350352"/>
            <a:ext cx="5427000" cy="412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812800" y="609600"/>
            <a:ext cx="9652000" cy="9144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Kalpurush" pitchFamily="2" charset="0"/>
                <a:cs typeface="Kalpurush" pitchFamily="2" charset="0"/>
              </a:rPr>
              <a:t>আজকের আলোচ্য বিষয় ......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981200"/>
            <a:ext cx="5080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“ স্বাধীনতা </a:t>
            </a:r>
          </a:p>
          <a:p>
            <a:pPr algn="ctr"/>
            <a:r>
              <a:rPr lang="bn-BD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এই শব্দটি কীভাবে আমাদের হলো” 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1" y="4267201"/>
            <a:ext cx="2411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নির্মলেন্দু গুন 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9784" y="803031"/>
            <a:ext cx="589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3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শেষে </a:t>
            </a:r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শিক্ষার্থীরাঃ 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1495" y="1970651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Kalpurush" pitchFamily="2" charset="0"/>
                <a:cs typeface="Kalpurush" pitchFamily="2" charset="0"/>
              </a:rPr>
              <a:t>    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১। </a:t>
            </a:r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কবি </a:t>
            </a:r>
            <a:r>
              <a:rPr lang="bn-BD" sz="2400" b="1" dirty="0">
                <a:latin typeface="Kalpurush" pitchFamily="2" charset="0"/>
                <a:cs typeface="Kalpurush" pitchFamily="2" charset="0"/>
              </a:rPr>
              <a:t>পরিচিতি বলতে </a:t>
            </a:r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;</a:t>
            </a:r>
            <a:endParaRPr lang="bn-BD" sz="2400" b="1" dirty="0">
              <a:latin typeface="Kalpurush" pitchFamily="2" charset="0"/>
              <a:cs typeface="Kalpurush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2800" y="2667001"/>
            <a:ext cx="934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Kalpurush" pitchFamily="2" charset="0"/>
                <a:cs typeface="Kalpurush" pitchFamily="2" charset="0"/>
              </a:rPr>
              <a:t>    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২। </a:t>
            </a:r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কবিতাটি </a:t>
            </a:r>
            <a:r>
              <a:rPr lang="bn-BD" sz="2400" b="1" dirty="0">
                <a:latin typeface="Kalpurush" pitchFamily="2" charset="0"/>
                <a:cs typeface="Kalpurush" pitchFamily="2" charset="0"/>
              </a:rPr>
              <a:t>সুন্দর করে আবৃত্তি ক</a:t>
            </a:r>
            <a:r>
              <a:rPr lang="en-US" sz="2400" b="1" dirty="0" err="1">
                <a:latin typeface="Kalpurush" pitchFamily="2" charset="0"/>
                <a:cs typeface="Kalpurush" pitchFamily="2" charset="0"/>
              </a:rPr>
              <a:t>রে</a:t>
            </a:r>
            <a:r>
              <a:rPr lang="en-US" sz="24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b="1" dirty="0">
                <a:latin typeface="Kalpurush" pitchFamily="2" charset="0"/>
                <a:cs typeface="Kalpurush" pitchFamily="2" charset="0"/>
              </a:rPr>
              <a:t>পড়তে </a:t>
            </a:r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;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7030" y="3429001"/>
            <a:ext cx="9081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৩। </a:t>
            </a:r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৭ই </a:t>
            </a:r>
            <a:r>
              <a:rPr lang="bn-BD" sz="2400" b="1" dirty="0">
                <a:latin typeface="Kalpurush" pitchFamily="2" charset="0"/>
                <a:cs typeface="Kalpurush" pitchFamily="2" charset="0"/>
              </a:rPr>
              <a:t>মার্চের ঐতিহাসিক গুরত্ব সম্পর্কে ব্যাখ্যা করতে  </a:t>
            </a:r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;</a:t>
            </a:r>
            <a:endParaRPr lang="bn-BD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267201"/>
            <a:ext cx="1178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৪ 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বাংলাদেশের স্বাধীনতা যুদ্ধের প্রেক্ষাপট সম্পর্কে  আলোচনা করতে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পারবে।</a:t>
            </a:r>
            <a:endParaRPr lang="bn-BD" sz="24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914400"/>
          <a:ext cx="1219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 rot="18820128">
            <a:off x="486305" y="1634383"/>
            <a:ext cx="3162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কবি পরিচিতি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F18F1-2684-4EF2-9E8E-90F69B55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62DF18F1-2684-4EF2-9E8E-90F69B552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1B97C4-055A-467F-856F-B2383E229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081B97C4-055A-467F-856F-B2383E229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58A67-4ED1-4798-9C22-C6F97E3E2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5058A67-4ED1-4798-9C22-C6F97E3E2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E6C788-1A45-49FC-B664-71327D153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2E6C788-1A45-49FC-B664-71327D153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405F47-71BC-4C37-A4AF-E964FB615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26405F47-71BC-4C37-A4AF-E964FB615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A4EC15-C7E1-4CD7-9C7E-E45487197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DCA4EC15-C7E1-4CD7-9C7E-E45487197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C8D1D5-B366-4EDC-A4B7-A070A2F4E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2DC8D1D5-B366-4EDC-A4B7-A070A2F4E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58EF14-1882-4654-82BE-2F7081E41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458EF14-1882-4654-82BE-2F7081E41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3BD62-9952-47BC-8DDA-001ED0BA3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94C3BD62-9952-47BC-8DDA-001ED0BA3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1AF276-C737-48DB-BBB5-80FA9509C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A51AF276-C737-48DB-BBB5-80FA9509C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CEC148-4416-4EFE-8CB8-0C608FF86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7FCEC148-4416-4EFE-8CB8-0C608FF86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914769" y="518160"/>
            <a:ext cx="67056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Kalpurush" pitchFamily="2" charset="0"/>
                <a:cs typeface="Kalpurush" pitchFamily="2" charset="0"/>
              </a:rPr>
              <a:t>শব্দার্থ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9" y="1413904"/>
            <a:ext cx="3982720" cy="21428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83200" y="13716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পাতা</a:t>
            </a:r>
            <a:r>
              <a:rPr lang="en-US" sz="2800" u="sng" dirty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কুড়ানি</a:t>
            </a:r>
            <a:r>
              <a:rPr lang="bn-BD" sz="2800" u="sng" dirty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2800" u="sng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3200" y="1905001"/>
            <a:ext cx="3796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=</a:t>
            </a:r>
            <a:r>
              <a:rPr lang="bn-BD" sz="2000" dirty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যারা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পাতা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কুড়িয়ে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জীবন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ধারণ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করে</a:t>
            </a:r>
            <a:r>
              <a:rPr lang="bn-BD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0696" y="4777155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উদ্যত</a:t>
            </a:r>
            <a:r>
              <a:rPr lang="en-US" sz="24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= </a:t>
            </a:r>
            <a:endParaRPr lang="en-US" sz="2400" b="1" dirty="0">
              <a:solidFill>
                <a:srgbClr val="00B0F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" name="Picture 9" descr="fhgkjjkkkklllllllllllllllllllllll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1" y="3657601"/>
            <a:ext cx="4009292" cy="22648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89107" y="4676336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প্রস্তুত</a:t>
            </a:r>
            <a:endParaRPr lang="en-US" sz="24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703385"/>
            <a:ext cx="5384800" cy="40972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2800" y="5181601"/>
            <a:ext cx="1005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“</a:t>
            </a: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‘স্বাধীনতা’ এ শব্দটি কীভাবে আমাদের হল ”</a:t>
            </a:r>
            <a:r>
              <a:rPr lang="bn-BD" sz="2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b="1" dirty="0">
                <a:latin typeface="Kalpurush" pitchFamily="2" charset="0"/>
                <a:cs typeface="Kalpurush" pitchFamily="2" charset="0"/>
              </a:rPr>
              <a:t>কবিতাটি </a:t>
            </a:r>
            <a:r>
              <a:rPr lang="en-US" sz="24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as-IN" sz="2400" b="1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নির্মলেন্দু</a:t>
            </a:r>
            <a:r>
              <a:rPr lang="bn-BD" sz="2400" b="1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as-IN" sz="2400" b="1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গু</a:t>
            </a:r>
            <a:r>
              <a:rPr lang="bn-BD" sz="2400" b="1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ণের </a:t>
            </a:r>
            <a:r>
              <a:rPr lang="bn-BD" sz="24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b="1" dirty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চাষাভূষার কাব্য </a:t>
            </a:r>
            <a:r>
              <a:rPr lang="bn-BD" sz="2400" b="1" dirty="0">
                <a:latin typeface="Kalpurush" pitchFamily="2" charset="0"/>
                <a:cs typeface="Kalpurush" pitchFamily="2" charset="0"/>
              </a:rPr>
              <a:t>থেকে সংকলিত হয়েছে।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6997" y="777240"/>
            <a:ext cx="5588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Kalpurush" pitchFamily="2" charset="0"/>
                <a:cs typeface="Kalpurush" pitchFamily="2" charset="0"/>
              </a:rPr>
              <a:t>একক কাজ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2400" y="22860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atin typeface="Kalpurush" pitchFamily="2" charset="0"/>
                <a:cs typeface="Kalpurush" pitchFamily="2" charset="0"/>
              </a:rPr>
              <a:t>১। স্বাধীনতা’ এই শব্দটি কীভাবে আমাদের হল- কবিতাটি কার লেখা ? 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048000"/>
            <a:ext cx="660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bn-BD" sz="2000" b="1" dirty="0">
                <a:latin typeface="Kalpurush" pitchFamily="2" charset="0"/>
                <a:cs typeface="Kalpurush" pitchFamily="2" charset="0"/>
              </a:rPr>
              <a:t>২। কবির বিরুদ্ধে কবি-অর্থ কী?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8128000" y="762000"/>
            <a:ext cx="31496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Kalpurush" pitchFamily="2" charset="0"/>
                <a:cs typeface="Kalpurush" pitchFamily="2" charset="0"/>
              </a:rPr>
              <a:t>সময়ঃ ৫ মিনিট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tgggg.jpg">
            <a:extLst>
              <a:ext uri="{FF2B5EF4-FFF2-40B4-BE49-F238E27FC236}">
                <a16:creationId xmlns:a16="http://schemas.microsoft.com/office/drawing/2014/main" xmlns="" id="{FFCDB26F-A810-4602-A34A-87BEC77F1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259" y="2715066"/>
            <a:ext cx="4730029" cy="2954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450</Words>
  <Application>Microsoft Office PowerPoint</Application>
  <PresentationFormat>Custom</PresentationFormat>
  <Paragraphs>96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NIRJHAR</dc:creator>
  <cp:lastModifiedBy>TULU</cp:lastModifiedBy>
  <cp:revision>125</cp:revision>
  <dcterms:created xsi:type="dcterms:W3CDTF">2019-09-30T10:54:00Z</dcterms:created>
  <dcterms:modified xsi:type="dcterms:W3CDTF">2020-08-29T15:58:07Z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