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</p:sldMasterIdLst>
  <p:notesMasterIdLst>
    <p:notesMasterId r:id="rId24"/>
  </p:notesMasterIdLst>
  <p:sldIdLst>
    <p:sldId id="257" r:id="rId5"/>
    <p:sldId id="258" r:id="rId6"/>
    <p:sldId id="259" r:id="rId7"/>
    <p:sldId id="260" r:id="rId8"/>
    <p:sldId id="262" r:id="rId9"/>
    <p:sldId id="287" r:id="rId10"/>
    <p:sldId id="264" r:id="rId11"/>
    <p:sldId id="265" r:id="rId12"/>
    <p:sldId id="266" r:id="rId13"/>
    <p:sldId id="268" r:id="rId14"/>
    <p:sldId id="269" r:id="rId15"/>
    <p:sldId id="271" r:id="rId16"/>
    <p:sldId id="281" r:id="rId17"/>
    <p:sldId id="282" r:id="rId18"/>
    <p:sldId id="276" r:id="rId19"/>
    <p:sldId id="284" r:id="rId20"/>
    <p:sldId id="278" r:id="rId21"/>
    <p:sldId id="279" r:id="rId22"/>
    <p:sldId id="280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333300"/>
    <a:srgbClr val="003300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39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54B3F3-0623-4134-93DA-D3AE749AF2F3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2B1EAB-F562-47C1-8A97-09B0AB54E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090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08233-A5F7-446B-A8D9-0A138973B5B5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5794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5C3C8-4E43-4D2C-B80A-640A984BF7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1A44D-9811-4E5A-954B-8DA792435F5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652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14:vortex dir="r"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5C3C8-4E43-4D2C-B80A-640A984BF7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1A44D-9811-4E5A-954B-8DA792435F5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7053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14:vortex dir="r"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5C3C8-4E43-4D2C-B80A-640A984BF7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1A44D-9811-4E5A-954B-8DA792435F5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078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14:vortex dir="r"/>
      </p:transition>
    </mc:Choice>
    <mc:Fallback xmlns="">
      <p:transition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95EDF-9E8A-493A-A2B3-BD6A49D3DE7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>
                <a:solidFill>
                  <a:prstClr val="black">
                    <a:tint val="75000"/>
                  </a:prstClr>
                </a:solidFill>
              </a:rPr>
              <a:t>ডিজিটাল ক্লাসরুম আমাদের অঙ্গীকার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B26D-BBF4-40F0-992D-D2A61F7FADD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510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FD797-7089-4CF1-8A0C-870B1B8413F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>
                <a:solidFill>
                  <a:prstClr val="black">
                    <a:tint val="75000"/>
                  </a:prstClr>
                </a:solidFill>
              </a:rPr>
              <a:t>ডিজিটাল ক্লাসরুম আমাদের অঙ্গীকার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B26D-BBF4-40F0-992D-D2A61F7FADD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683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EBF60-A693-4935-B534-4A32A6A0F55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>
                <a:solidFill>
                  <a:prstClr val="black">
                    <a:tint val="75000"/>
                  </a:prstClr>
                </a:solidFill>
              </a:rPr>
              <a:t>ডিজিটাল ক্লাসরুম আমাদের অঙ্গীকার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B26D-BBF4-40F0-992D-D2A61F7FADD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8715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61564-D33C-4629-AFB4-A5B162022D4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>
                <a:solidFill>
                  <a:prstClr val="black">
                    <a:tint val="75000"/>
                  </a:prstClr>
                </a:solidFill>
              </a:rPr>
              <a:t>ডিজিটাল ক্লাসরুম আমাদের অঙ্গীকার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B26D-BBF4-40F0-992D-D2A61F7FADD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522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C4A50-A8B6-4BE0-967D-00EA0393014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>
                <a:solidFill>
                  <a:prstClr val="black">
                    <a:tint val="75000"/>
                  </a:prstClr>
                </a:solidFill>
              </a:rPr>
              <a:t>ডিজিটাল ক্লাসরুম আমাদের অঙ্গীকার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B26D-BBF4-40F0-992D-D2A61F7FADD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0357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89E14-5E21-4A74-A184-946C7E98FA6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>
                <a:solidFill>
                  <a:prstClr val="black">
                    <a:tint val="75000"/>
                  </a:prstClr>
                </a:solidFill>
              </a:rPr>
              <a:t>ডিজিটাল ক্লাসরুম আমাদের অঙ্গীকার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B26D-BBF4-40F0-992D-D2A61F7FADD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883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DE397-8BC2-4BB8-B4B8-00728B43659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>
                <a:solidFill>
                  <a:prstClr val="black">
                    <a:tint val="75000"/>
                  </a:prstClr>
                </a:solidFill>
              </a:rPr>
              <a:t>ডিজিটাল ক্লাসরুম আমাদের অঙ্গীকার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B26D-BBF4-40F0-992D-D2A61F7FADD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526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A8487-DE82-4B47-A327-6BAAF3B86D7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>
                <a:solidFill>
                  <a:prstClr val="black">
                    <a:tint val="75000"/>
                  </a:prstClr>
                </a:solidFill>
              </a:rPr>
              <a:t>ডিজিটাল ক্লাসরুম আমাদের অঙ্গীকার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B26D-BBF4-40F0-992D-D2A61F7FADD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6366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5C3C8-4E43-4D2C-B80A-640A984BF7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1A44D-9811-4E5A-954B-8DA792435F5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204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14:vortex dir="r"/>
      </p:transition>
    </mc:Choice>
    <mc:Fallback xmlns="">
      <p:transition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63010-1923-4263-A533-3EE7498D23A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>
                <a:solidFill>
                  <a:prstClr val="black">
                    <a:tint val="75000"/>
                  </a:prstClr>
                </a:solidFill>
              </a:rPr>
              <a:t>ডিজিটাল ক্লাসরুম আমাদের অঙ্গীকার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B26D-BBF4-40F0-992D-D2A61F7FADD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980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A5AC8-8A51-48D3-8B9A-3C5484E7B68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>
                <a:solidFill>
                  <a:prstClr val="black">
                    <a:tint val="75000"/>
                  </a:prstClr>
                </a:solidFill>
              </a:rPr>
              <a:t>ডিজিটাল ক্লাসরুম আমাদের অঙ্গীকার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B26D-BBF4-40F0-992D-D2A61F7FADD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9825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F6BBE-66F8-4B34-AED5-F8557B0AAB6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>
                <a:solidFill>
                  <a:prstClr val="black">
                    <a:tint val="75000"/>
                  </a:prstClr>
                </a:solidFill>
              </a:rPr>
              <a:t>ডিজিটাল ক্লাসরুম আমাদের অঙ্গীকার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B26D-BBF4-40F0-992D-D2A61F7FADD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2774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5C3C8-4E43-4D2C-B80A-640A984BF7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1A44D-9811-4E5A-954B-8DA792435F5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793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14:vortex dir="r"/>
      </p:transition>
    </mc:Choice>
    <mc:Fallback xmlns="">
      <p:transition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5C3C8-4E43-4D2C-B80A-640A984BF7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1A44D-9811-4E5A-954B-8DA792435F5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56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14:vortex dir="r"/>
      </p:transition>
    </mc:Choice>
    <mc:Fallback xmlns="">
      <p:transition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5C3C8-4E43-4D2C-B80A-640A984BF7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1A44D-9811-4E5A-954B-8DA792435F5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4955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14:vortex dir="r"/>
      </p:transition>
    </mc:Choice>
    <mc:Fallback xmlns="">
      <p:transition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5C3C8-4E43-4D2C-B80A-640A984BF7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1A44D-9811-4E5A-954B-8DA792435F5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723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14:vortex dir="r"/>
      </p:transition>
    </mc:Choice>
    <mc:Fallback xmlns="">
      <p:transition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5C3C8-4E43-4D2C-B80A-640A984BF7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1A44D-9811-4E5A-954B-8DA792435F5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7760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14:vortex dir="r"/>
      </p:transition>
    </mc:Choice>
    <mc:Fallback xmlns="">
      <p:transition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5C3C8-4E43-4D2C-B80A-640A984BF7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1A44D-9811-4E5A-954B-8DA792435F5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798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14:vortex dir="r"/>
      </p:transition>
    </mc:Choice>
    <mc:Fallback xmlns="">
      <p:transition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5C3C8-4E43-4D2C-B80A-640A984BF7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1A44D-9811-4E5A-954B-8DA792435F5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9104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14:vortex dir="r"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5C3C8-4E43-4D2C-B80A-640A984BF7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1A44D-9811-4E5A-954B-8DA792435F5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6189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14:vortex dir="r"/>
      </p:transition>
    </mc:Choice>
    <mc:Fallback xmlns="">
      <p:transition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5C3C8-4E43-4D2C-B80A-640A984BF7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1A44D-9811-4E5A-954B-8DA792435F5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3373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14:vortex dir="r"/>
      </p:transition>
    </mc:Choice>
    <mc:Fallback xmlns="">
      <p:transition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5C3C8-4E43-4D2C-B80A-640A984BF7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1A44D-9811-4E5A-954B-8DA792435F5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58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14:vortex dir="r"/>
      </p:transition>
    </mc:Choice>
    <mc:Fallback xmlns="">
      <p:transition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5C3C8-4E43-4D2C-B80A-640A984BF7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1A44D-9811-4E5A-954B-8DA792435F5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7328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14:vortex dir="r"/>
      </p:transition>
    </mc:Choice>
    <mc:Fallback xmlns="">
      <p:transition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5C3C8-4E43-4D2C-B80A-640A984BF7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1A44D-9811-4E5A-954B-8DA792435F5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302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14:vortex dir="r"/>
      </p:transition>
    </mc:Choice>
    <mc:Fallback xmlns="">
      <p:transition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95EDF-9E8A-493A-A2B3-BD6A49D3DE7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>
                <a:solidFill>
                  <a:prstClr val="black">
                    <a:tint val="75000"/>
                  </a:prstClr>
                </a:solidFill>
              </a:rPr>
              <a:t>ডিজিটাল ক্লাসরুম আমাদের অঙ্গীকার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B26D-BBF4-40F0-992D-D2A61F7FADD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384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FD797-7089-4CF1-8A0C-870B1B8413F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>
                <a:solidFill>
                  <a:prstClr val="black">
                    <a:tint val="75000"/>
                  </a:prstClr>
                </a:solidFill>
              </a:rPr>
              <a:t>ডিজিটাল ক্লাসরুম আমাদের অঙ্গীকার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B26D-BBF4-40F0-992D-D2A61F7FADD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0015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EBF60-A693-4935-B534-4A32A6A0F55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>
                <a:solidFill>
                  <a:prstClr val="black">
                    <a:tint val="75000"/>
                  </a:prstClr>
                </a:solidFill>
              </a:rPr>
              <a:t>ডিজিটাল ক্লাসরুম আমাদের অঙ্গীকার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B26D-BBF4-40F0-992D-D2A61F7FADD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135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61564-D33C-4629-AFB4-A5B162022D4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>
                <a:solidFill>
                  <a:prstClr val="black">
                    <a:tint val="75000"/>
                  </a:prstClr>
                </a:solidFill>
              </a:rPr>
              <a:t>ডিজিটাল ক্লাসরুম আমাদের অঙ্গীকার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B26D-BBF4-40F0-992D-D2A61F7FADD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35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C4A50-A8B6-4BE0-967D-00EA0393014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>
                <a:solidFill>
                  <a:prstClr val="black">
                    <a:tint val="75000"/>
                  </a:prstClr>
                </a:solidFill>
              </a:rPr>
              <a:t>ডিজিটাল ক্লাসরুম আমাদের অঙ্গীকার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B26D-BBF4-40F0-992D-D2A61F7FADD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7886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89E14-5E21-4A74-A184-946C7E98FA6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>
                <a:solidFill>
                  <a:prstClr val="black">
                    <a:tint val="75000"/>
                  </a:prstClr>
                </a:solidFill>
              </a:rPr>
              <a:t>ডিজিটাল ক্লাসরুম আমাদের অঙ্গীকার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B26D-BBF4-40F0-992D-D2A61F7FADD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515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5C3C8-4E43-4D2C-B80A-640A984BF7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1A44D-9811-4E5A-954B-8DA792435F5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390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14:vortex dir="r"/>
      </p:transition>
    </mc:Choice>
    <mc:Fallback xmlns="">
      <p:transition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DE397-8BC2-4BB8-B4B8-00728B43659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>
                <a:solidFill>
                  <a:prstClr val="black">
                    <a:tint val="75000"/>
                  </a:prstClr>
                </a:solidFill>
              </a:rPr>
              <a:t>ডিজিটাল ক্লাসরুম আমাদের অঙ্গীকার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B26D-BBF4-40F0-992D-D2A61F7FADD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4698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A8487-DE82-4B47-A327-6BAAF3B86D7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>
                <a:solidFill>
                  <a:prstClr val="black">
                    <a:tint val="75000"/>
                  </a:prstClr>
                </a:solidFill>
              </a:rPr>
              <a:t>ডিজিটাল ক্লাসরুম আমাদের অঙ্গীকার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B26D-BBF4-40F0-992D-D2A61F7FADD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928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63010-1923-4263-A533-3EE7498D23A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>
                <a:solidFill>
                  <a:prstClr val="black">
                    <a:tint val="75000"/>
                  </a:prstClr>
                </a:solidFill>
              </a:rPr>
              <a:t>ডিজিটাল ক্লাসরুম আমাদের অঙ্গীকার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B26D-BBF4-40F0-992D-D2A61F7FADD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792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A5AC8-8A51-48D3-8B9A-3C5484E7B68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>
                <a:solidFill>
                  <a:prstClr val="black">
                    <a:tint val="75000"/>
                  </a:prstClr>
                </a:solidFill>
              </a:rPr>
              <a:t>ডিজিটাল ক্লাসরুম আমাদের অঙ্গীকার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B26D-BBF4-40F0-992D-D2A61F7FADD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5680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F6BBE-66F8-4B34-AED5-F8557B0AAB6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>
                <a:solidFill>
                  <a:prstClr val="black">
                    <a:tint val="75000"/>
                  </a:prstClr>
                </a:solidFill>
              </a:rPr>
              <a:t>ডিজিটাল ক্লাসরুম আমাদের অঙ্গীকার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B26D-BBF4-40F0-992D-D2A61F7FADD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552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5C3C8-4E43-4D2C-B80A-640A984BF7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1A44D-9811-4E5A-954B-8DA792435F5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385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14:vortex dir="r"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5C3C8-4E43-4D2C-B80A-640A984BF7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1A44D-9811-4E5A-954B-8DA792435F5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314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14:vortex dir="r"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5C3C8-4E43-4D2C-B80A-640A984BF7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1A44D-9811-4E5A-954B-8DA792435F5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3326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14:vortex dir="r"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5C3C8-4E43-4D2C-B80A-640A984BF7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1A44D-9811-4E5A-954B-8DA792435F5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705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14:vortex dir="r"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5C3C8-4E43-4D2C-B80A-640A984BF7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1A44D-9811-4E5A-954B-8DA792435F5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7877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14:vortex dir="r"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05C3C8-4E43-4D2C-B80A-640A984BF7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1A44D-9811-4E5A-954B-8DA792435F5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7109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p14:dur="250">
        <p14:vortex dir="r"/>
      </p:transition>
    </mc:Choice>
    <mc:Fallback xmlns="">
      <p:transition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67159-C44C-4AB0-A182-7731870CE16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bn-BD" smtClean="0">
                <a:solidFill>
                  <a:prstClr val="black">
                    <a:tint val="75000"/>
                  </a:prstClr>
                </a:solidFill>
              </a:rPr>
              <a:t>ডিজিটাল ক্লাসরুম আমাদের অঙ্গীকার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EB26D-BBF4-40F0-992D-D2A61F7FADD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65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05C3C8-4E43-4D2C-B80A-640A984BF7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1A44D-9811-4E5A-954B-8DA792435F5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034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p14:dur="250">
        <p14:vortex dir="r"/>
      </p:transition>
    </mc:Choice>
    <mc:Fallback xmlns="">
      <p:transition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67159-C44C-4AB0-A182-7731870CE16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bn-BD" smtClean="0">
                <a:solidFill>
                  <a:prstClr val="black">
                    <a:tint val="75000"/>
                  </a:prstClr>
                </a:solidFill>
              </a:rPr>
              <a:t>ডিজিটাল ক্লাসরুম আমাদের অঙ্গীকার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EB26D-BBF4-40F0-992D-D2A61F7FADD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922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gif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32"/>
          <p:cNvGrpSpPr/>
          <p:nvPr/>
        </p:nvGrpSpPr>
        <p:grpSpPr>
          <a:xfrm>
            <a:off x="286567" y="145848"/>
            <a:ext cx="11658688" cy="6554081"/>
            <a:chOff x="286567" y="145848"/>
            <a:chExt cx="11658688" cy="6554081"/>
          </a:xfrm>
        </p:grpSpPr>
        <p:grpSp>
          <p:nvGrpSpPr>
            <p:cNvPr id="10" name="Group 9"/>
            <p:cNvGrpSpPr/>
            <p:nvPr/>
          </p:nvGrpSpPr>
          <p:grpSpPr>
            <a:xfrm>
              <a:off x="286567" y="341085"/>
              <a:ext cx="2680630" cy="6306458"/>
              <a:chOff x="286567" y="341085"/>
              <a:chExt cx="2680630" cy="6306458"/>
            </a:xfrm>
          </p:grpSpPr>
          <p:pic>
            <p:nvPicPr>
              <p:cNvPr id="2" name="Picture 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6397" y="341085"/>
                <a:ext cx="2660800" cy="2227943"/>
              </a:xfrm>
              <a:prstGeom prst="ellipse">
                <a:avLst/>
              </a:prstGeom>
              <a:ln>
                <a:noFill/>
              </a:ln>
              <a:effectLst>
                <a:softEdge rad="112500"/>
              </a:effectLst>
            </p:spPr>
          </p:pic>
          <p:pic>
            <p:nvPicPr>
              <p:cNvPr id="3" name="Picture 2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6397" y="2677883"/>
                <a:ext cx="2466975" cy="1847850"/>
              </a:xfrm>
              <a:prstGeom prst="ellipse">
                <a:avLst/>
              </a:prstGeom>
              <a:ln>
                <a:noFill/>
              </a:ln>
              <a:effectLst>
                <a:softEdge rad="112500"/>
              </a:effectLst>
            </p:spPr>
          </p:pic>
          <p:pic>
            <p:nvPicPr>
              <p:cNvPr id="26" name="Picture 25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86567" y="4525732"/>
                <a:ext cx="2456247" cy="2121811"/>
              </a:xfrm>
              <a:prstGeom prst="ellipse">
                <a:avLst/>
              </a:prstGeom>
              <a:ln>
                <a:noFill/>
              </a:ln>
              <a:effectLst>
                <a:softEdge rad="112500"/>
              </a:effectLst>
            </p:spPr>
          </p:pic>
        </p:grpSp>
        <p:grpSp>
          <p:nvGrpSpPr>
            <p:cNvPr id="28" name="Group 27"/>
            <p:cNvGrpSpPr/>
            <p:nvPr/>
          </p:nvGrpSpPr>
          <p:grpSpPr>
            <a:xfrm>
              <a:off x="9276049" y="551542"/>
              <a:ext cx="2669206" cy="6148387"/>
              <a:chOff x="9276049" y="551542"/>
              <a:chExt cx="2669206" cy="6148387"/>
            </a:xfrm>
          </p:grpSpPr>
          <p:pic>
            <p:nvPicPr>
              <p:cNvPr id="24" name="Picture 2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276049" y="551542"/>
                <a:ext cx="2660800" cy="2227943"/>
              </a:xfrm>
              <a:prstGeom prst="ellipse">
                <a:avLst/>
              </a:prstGeom>
              <a:ln>
                <a:noFill/>
              </a:ln>
              <a:effectLst>
                <a:softEdge rad="112500"/>
              </a:effectLst>
            </p:spPr>
          </p:pic>
          <p:pic>
            <p:nvPicPr>
              <p:cNvPr id="25" name="Picture 24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478280" y="2815769"/>
                <a:ext cx="2466975" cy="1847850"/>
              </a:xfrm>
              <a:prstGeom prst="ellipse">
                <a:avLst/>
              </a:prstGeom>
              <a:ln>
                <a:noFill/>
              </a:ln>
              <a:effectLst>
                <a:softEdge rad="112500"/>
              </a:effectLst>
            </p:spPr>
          </p:pic>
          <p:pic>
            <p:nvPicPr>
              <p:cNvPr id="5" name="Picture 4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478279" y="4652713"/>
                <a:ext cx="2369895" cy="2047216"/>
              </a:xfrm>
              <a:prstGeom prst="ellipse">
                <a:avLst/>
              </a:prstGeom>
              <a:ln>
                <a:noFill/>
              </a:ln>
              <a:effectLst>
                <a:softEdge rad="112500"/>
              </a:effectLst>
            </p:spPr>
          </p:pic>
        </p:grpSp>
        <p:sp>
          <p:nvSpPr>
            <p:cNvPr id="4" name="Rectangle 3"/>
            <p:cNvSpPr/>
            <p:nvPr/>
          </p:nvSpPr>
          <p:spPr>
            <a:xfrm>
              <a:off x="2793203" y="145848"/>
              <a:ext cx="6587996" cy="6501695"/>
            </a:xfrm>
            <a:prstGeom prst="rect">
              <a:avLst/>
            </a:prstGeom>
            <a:no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9600" dirty="0">
                  <a:ln w="0"/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সকল </a:t>
              </a:r>
              <a:r>
                <a:rPr lang="bn-BD" sz="9600" dirty="0" smtClean="0">
                  <a:ln w="0"/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শিক্ষার্থীকে</a:t>
              </a:r>
              <a:endParaRPr lang="en-US" sz="9600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bn-BD" sz="2800" dirty="0" smtClean="0">
                  <a:ln w="0"/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bn-IN" sz="2800" dirty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bn-IN" sz="9600" dirty="0">
                  <a:ln w="0"/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স্বাগতম</a:t>
              </a:r>
              <a:r>
                <a:rPr lang="bn-IN" sz="16600" b="1" dirty="0">
                  <a:ln w="6600">
                    <a:solidFill>
                      <a:srgbClr val="ED7D31"/>
                    </a:solidFill>
                    <a:prstDash val="solid"/>
                  </a:ln>
                  <a:solidFill>
                    <a:srgbClr val="009900"/>
                  </a:solidFill>
                  <a:effectLst>
                    <a:outerShdw dist="38100" dir="2700000" algn="tl" rotWithShape="0">
                      <a:srgbClr val="ED7D31"/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BD" sz="16600" b="1" dirty="0">
                  <a:ln w="6600">
                    <a:solidFill>
                      <a:srgbClr val="ED7D31"/>
                    </a:solidFill>
                    <a:prstDash val="solid"/>
                  </a:ln>
                  <a:solidFill>
                    <a:srgbClr val="009900"/>
                  </a:solidFill>
                  <a:effectLst>
                    <a:outerShdw dist="38100" dir="2700000" algn="tl" rotWithShape="0">
                      <a:srgbClr val="ED7D31"/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1400" b="1" dirty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009900"/>
                </a:solidFill>
                <a:effectLst>
                  <a:outerShdw dist="38100" dir="2700000" algn="tl" rotWithShape="0">
                    <a:srgbClr val="ED7D3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grpSp>
          <p:nvGrpSpPr>
            <p:cNvPr id="30" name="Group 29"/>
            <p:cNvGrpSpPr/>
            <p:nvPr/>
          </p:nvGrpSpPr>
          <p:grpSpPr>
            <a:xfrm>
              <a:off x="4786310" y="2295749"/>
              <a:ext cx="2619375" cy="4404180"/>
              <a:chOff x="4786310" y="2354262"/>
              <a:chExt cx="2619375" cy="4345667"/>
            </a:xfrm>
          </p:grpSpPr>
          <p:pic>
            <p:nvPicPr>
              <p:cNvPr id="7" name="Picture 6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802638" y="4794929"/>
                <a:ext cx="2543175" cy="1905000"/>
              </a:xfrm>
              <a:prstGeom prst="ellipse">
                <a:avLst/>
              </a:prstGeom>
              <a:ln>
                <a:noFill/>
              </a:ln>
              <a:effectLst>
                <a:softEdge rad="112500"/>
              </a:effectLst>
            </p:spPr>
          </p:pic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786310" y="2354262"/>
                <a:ext cx="2619375" cy="1743075"/>
              </a:xfrm>
              <a:prstGeom prst="ellipse">
                <a:avLst/>
              </a:prstGeom>
              <a:ln>
                <a:noFill/>
              </a:ln>
              <a:effectLst>
                <a:softEdge rad="112500"/>
              </a:effectLst>
            </p:spPr>
          </p:pic>
        </p:grpSp>
      </p:grpSp>
    </p:spTree>
    <p:extLst>
      <p:ext uri="{BB962C8B-B14F-4D97-AF65-F5344CB8AC3E}">
        <p14:creationId xmlns:p14="http://schemas.microsoft.com/office/powerpoint/2010/main" val="3957397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4203510" y="748262"/>
            <a:ext cx="2866030" cy="1015663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0">
            <a:spAutoFit/>
          </a:bodyPr>
          <a:lstStyle/>
          <a:p>
            <a:r>
              <a:rPr lang="bn-IN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 কাজ  </a:t>
            </a:r>
            <a:endParaRPr lang="en-US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11824" y="3697103"/>
            <a:ext cx="9520699" cy="1107996"/>
          </a:xfrm>
          <a:prstGeom prst="rect">
            <a:avLst/>
          </a:prstGeom>
          <a:solidFill>
            <a:srgbClr val="92D050"/>
          </a:solidFill>
          <a:effectLst>
            <a:innerShdw blurRad="114300">
              <a:prstClr val="black"/>
            </a:innerShdw>
            <a:softEdge rad="12700"/>
          </a:effectLst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0">
            <a:spAutoFit/>
          </a:bodyPr>
          <a:lstStyle/>
          <a:p>
            <a:r>
              <a:rPr lang="bn-BD" sz="66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ভাষার সংজ্ঞা নিজের মত করে লিখ। </a:t>
            </a:r>
            <a:endParaRPr lang="en-US" sz="660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066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02256" y="463968"/>
            <a:ext cx="6209732" cy="92333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810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0">
            <a:spAutoFit/>
          </a:bodyPr>
          <a:lstStyle/>
          <a:p>
            <a:r>
              <a:rPr lang="bn-BD" sz="54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ভাষার সংজ্ঞা মিলিয়ে নাও  </a:t>
            </a:r>
            <a:endParaRPr lang="en-US" sz="5400" dirty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786473" y="1789867"/>
            <a:ext cx="10385355" cy="4163913"/>
            <a:chOff x="786473" y="1387298"/>
            <a:chExt cx="10385355" cy="4163913"/>
          </a:xfrm>
        </p:grpSpPr>
        <p:sp>
          <p:nvSpPr>
            <p:cNvPr id="4" name="TextBox 3"/>
            <p:cNvSpPr txBox="1"/>
            <p:nvPr/>
          </p:nvSpPr>
          <p:spPr>
            <a:xfrm>
              <a:off x="786474" y="1387298"/>
              <a:ext cx="10350100" cy="1209203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square" rtlCol="0">
              <a:spAutoFit/>
            </a:bodyPr>
            <a:lstStyle/>
            <a:p>
              <a:r>
                <a:rPr lang="bn-BD" sz="3600" dirty="0">
                  <a:ln w="0"/>
                  <a:latin typeface="NikoshBAN" panose="02000000000000000000" pitchFamily="2" charset="0"/>
                  <a:cs typeface="NikoshBAN" panose="02000000000000000000" pitchFamily="2" charset="0"/>
                </a:rPr>
                <a:t>মনের ভাব প্রকাশ করার  জন্য মনুষ্য জাতি অপরের বোধগম্য যে ধ্বনি বা ধ্বনিসমষ্টি উচ্চারণ করে থাকে ,তাকে ভাষা বলে।  </a:t>
              </a:r>
              <a:endParaRPr lang="en-US" sz="3600" dirty="0">
                <a:ln w="0"/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786474" y="2596556"/>
              <a:ext cx="10385354" cy="1200329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txBody>
            <a:bodyPr wrap="square" rtlCol="0">
              <a:spAutoFit/>
            </a:bodyPr>
            <a:lstStyle/>
            <a:p>
              <a:r>
                <a:rPr lang="bn-BD" sz="3600" dirty="0" smtClean="0">
                  <a:ln w="0"/>
                  <a:latin typeface="NikoshBAN" panose="02000000000000000000" pitchFamily="2" charset="0"/>
                  <a:cs typeface="NikoshBAN" panose="02000000000000000000" pitchFamily="2" charset="0"/>
                </a:rPr>
                <a:t>ড</a:t>
              </a:r>
              <a:r>
                <a:rPr lang="bn-IN" sz="3600" dirty="0" smtClean="0">
                  <a:ln w="0"/>
                  <a:latin typeface="NikoshBAN" panose="02000000000000000000" pitchFamily="2" charset="0"/>
                  <a:cs typeface="NikoshBAN" panose="02000000000000000000" pitchFamily="2" charset="0"/>
                </a:rPr>
                <a:t>ঃ</a:t>
              </a:r>
              <a:r>
                <a:rPr lang="bn-BD" sz="3600" dirty="0" smtClean="0">
                  <a:ln w="0"/>
                  <a:latin typeface="NikoshBAN" panose="02000000000000000000" pitchFamily="2" charset="0"/>
                  <a:cs typeface="NikoshBAN" panose="02000000000000000000" pitchFamily="2" charset="0"/>
                </a:rPr>
                <a:t>মুহম্মদ শহীদুল্লাহর </a:t>
              </a:r>
              <a:r>
                <a:rPr lang="bn-BD" sz="3600" dirty="0">
                  <a:ln w="0"/>
                  <a:latin typeface="NikoshBAN" panose="02000000000000000000" pitchFamily="2" charset="0"/>
                  <a:cs typeface="NikoshBAN" panose="02000000000000000000" pitchFamily="2" charset="0"/>
                </a:rPr>
                <a:t>মতে,“মনুষ্যজাতি যে ধ্বনি বা ধ্বনিসকল দ্বারা মনের ভাব প্রকাশ করে ,তার নাম ভাষা । </a:t>
              </a:r>
              <a:endParaRPr lang="en-US" sz="3600" dirty="0">
                <a:ln w="0"/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86473" y="3796885"/>
              <a:ext cx="10385355" cy="1754326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txBody>
            <a:bodyPr wrap="square" rtlCol="0">
              <a:spAutoFit/>
            </a:bodyPr>
            <a:lstStyle/>
            <a:p>
              <a:r>
                <a:rPr lang="bn-BD" sz="3600" dirty="0">
                  <a:ln w="0"/>
                  <a:latin typeface="NikoshBAN" panose="02000000000000000000" pitchFamily="2" charset="0"/>
                  <a:cs typeface="NikoshBAN" panose="02000000000000000000" pitchFamily="2" charset="0"/>
                </a:rPr>
                <a:t>ডক্টর সুনীতিকুমার চট্টোপাধ্যায় বলেছেন,মনের ভাব প্রকাশের জন্য বাগযন্ত্রের সাহায্যে উচ্চারিত,ধ্বনির দ্বারা নিষ্পন্ন,কোনো বিশেষ সমাজে ব্যবহৃত,স্বতন্ত্রভাবে অবস্থিত,তথা বক্যে প্রযুক্ত শব্দ সমষ্টিকে ভাষা বলে। </a:t>
              </a:r>
            </a:p>
          </p:txBody>
        </p:sp>
      </p:grp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B26D-BBF4-40F0-992D-D2A61F7FADD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594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4217166" y="1125342"/>
            <a:ext cx="3439232" cy="1015663"/>
          </a:xfrm>
          <a:prstGeom prst="rect">
            <a:avLst/>
          </a:prstGeom>
          <a:solidFill>
            <a:srgbClr val="009900"/>
          </a:soli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0">
            <a:spAutoFit/>
          </a:bodyPr>
          <a:lstStyle/>
          <a:p>
            <a:r>
              <a:rPr lang="bn-BD" sz="60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জোড়ায় </a:t>
            </a:r>
            <a:r>
              <a:rPr lang="bn-IN" sz="60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কাজ </a:t>
            </a:r>
            <a:endParaRPr lang="en-US" sz="6000" dirty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33015" y="3641586"/>
            <a:ext cx="9212239" cy="769441"/>
          </a:xfrm>
          <a:prstGeom prst="rect">
            <a:avLst/>
          </a:prstGeom>
          <a:solidFill>
            <a:srgbClr val="92D050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মাতৃভাষার সংজ্ঞা </a:t>
            </a:r>
            <a:r>
              <a:rPr lang="bn-BD" sz="44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 আলাপ করে খাতায় লিখ। </a:t>
            </a:r>
            <a:endParaRPr lang="en-US" sz="440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1130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B26D-BBF4-40F0-992D-D2A61F7FADD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23569" y="491319"/>
            <a:ext cx="2484976" cy="1015663"/>
          </a:xfrm>
          <a:prstGeom prst="rect">
            <a:avLst/>
          </a:prstGeom>
          <a:noFill/>
          <a:ln w="57150">
            <a:noFill/>
          </a:ln>
        </p:spPr>
        <p:txBody>
          <a:bodyPr wrap="none" rtlCol="0">
            <a:spAutoFit/>
          </a:bodyPr>
          <a:lstStyle/>
          <a:p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মাতৃভাষা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7668" y="2201366"/>
            <a:ext cx="10890915" cy="3477875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জন্মলগ্ন থেকে মানুষ নিজের মায়ের কাছে যে ভাষাটি  শিক্ষা পায় তাকে তার মাতৃভাষা বলে।বাঙালী জাতির মাতৃভাষা বাংলা। </a:t>
            </a:r>
          </a:p>
          <a:p>
            <a:r>
              <a:rPr lang="bn-BD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 </a:t>
            </a:r>
            <a:r>
              <a:rPr lang="bn-BD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ছাড়াও</a:t>
            </a:r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পশ্চিমবঙ্গ,ত্রিপুরা,আসাম,বিহার,উড়িষ্যা</a:t>
            </a:r>
            <a:r>
              <a:rPr lang="bn-BD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bn-BD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ঝাড়খন্ড,রাজ্য;মায়ানমারের রাখাইন রাজ্যে বাংলা ভাষার </a:t>
            </a:r>
          </a:p>
          <a:p>
            <a:r>
              <a:rPr lang="bn-BD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প্রচলন আছে</a:t>
            </a:r>
            <a:r>
              <a:rPr lang="bn-BD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এসব </a:t>
            </a:r>
            <a:r>
              <a:rPr lang="bn-BD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অঞ্চলের অনেকের মাতৃভাষা বাংলা। 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4900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mph" presetSubtype="0" repeatCount="3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7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8592" y="1006677"/>
            <a:ext cx="10931857" cy="424731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8575">
            <a:noFill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0">
            <a:spAutoFit/>
          </a:bodyPr>
          <a:lstStyle/>
          <a:p>
            <a:r>
              <a:rPr lang="bn-BD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বর্তমান পৃথিবীতে সাড়ে তিন </a:t>
            </a:r>
            <a:r>
              <a:rPr lang="bn-BD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হাজারের</a:t>
            </a:r>
            <a:r>
              <a:rPr lang="bn-IN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বেশি </a:t>
            </a:r>
            <a:r>
              <a:rPr lang="bn-BD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ভাষা প্রচলিত আছে</a:t>
            </a:r>
            <a:r>
              <a:rPr lang="bn-BD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IN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তার </a:t>
            </a:r>
            <a:r>
              <a:rPr lang="bn-BD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মধ্যে বাংলা একটি ভাষা।</a:t>
            </a:r>
          </a:p>
          <a:p>
            <a:r>
              <a:rPr lang="bn-BD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ভাষাভাষী জনসংখ্যার দিক দিয়ে বাংলা পৃথিবীর চতুর্থ বৃহৎ মাতৃভাষা।বর্তমানে পৃথিবীতে প্রায় ত্রিশ কোটি লোকের মুখের ভাষা বাংলা। 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B26D-BBF4-40F0-992D-D2A61F7FADD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293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4858600" y="1070752"/>
            <a:ext cx="3261816" cy="1200329"/>
          </a:xfrm>
          <a:prstGeom prst="rect">
            <a:avLst/>
          </a:prstGeom>
          <a:solidFill>
            <a:schemeClr val="accent3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0">
            <a:spAutoFit/>
          </a:bodyPr>
          <a:lstStyle/>
          <a:p>
            <a:r>
              <a:rPr lang="bn-BD" sz="72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দলীয় </a:t>
            </a:r>
            <a:r>
              <a:rPr lang="bn-IN" sz="72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কাজ </a:t>
            </a:r>
            <a:endParaRPr lang="en-US" sz="7200" dirty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15729" y="3368629"/>
            <a:ext cx="9329525" cy="1938992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রাষ্ট্র </a:t>
            </a:r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ভাষার </a:t>
            </a:r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গুরুত্ব ও তাৎপর্য সম্পর্কে </a:t>
            </a:r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দলীয়ভাবে আলোচনা করে খাতায় লিখ।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2971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B26D-BBF4-40F0-992D-D2A61F7FADD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87067" y="318321"/>
            <a:ext cx="2162772" cy="923330"/>
          </a:xfrm>
          <a:prstGeom prst="rect">
            <a:avLst/>
          </a:prstGeom>
          <a:solidFill>
            <a:srgbClr val="00B050"/>
          </a:solidFill>
          <a:ln w="76200"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rtlCol="0">
            <a:spAutoFit/>
          </a:bodyPr>
          <a:lstStyle/>
          <a:p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রাষ্ট্রভাষা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621972" y="1361884"/>
            <a:ext cx="8013348" cy="4832092"/>
          </a:xfrm>
          <a:prstGeom prst="rect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square">
            <a:spAutoFit/>
          </a:bodyPr>
          <a:lstStyle/>
          <a:p>
            <a:r>
              <a:rPr lang="bn-BD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রাষ্ট্রীয় কাজে ব্যবহারের জন্য কোনো দেশের</a:t>
            </a:r>
          </a:p>
          <a:p>
            <a:r>
              <a:rPr lang="bn-BD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সংবিধান</a:t>
            </a:r>
            <a:r>
              <a:rPr lang="bn-IN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স্বীকৃত </a:t>
            </a:r>
            <a:r>
              <a:rPr lang="bn-BD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ভাষাকে ঐ দেশের রাষ্ট্রভাষা</a:t>
            </a:r>
          </a:p>
          <a:p>
            <a:r>
              <a:rPr lang="bn-BD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bn-BD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IN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 </a:t>
            </a:r>
            <a:r>
              <a:rPr lang="bn-BD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সংবিধানের প্রথম ভাগের </a:t>
            </a:r>
          </a:p>
          <a:p>
            <a:r>
              <a:rPr lang="bn-BD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তৃতীয় অনুচ্ছেদে লিপিবদ্ধ আছেঃপ্রজাতন্ত্রের </a:t>
            </a:r>
          </a:p>
          <a:p>
            <a:r>
              <a:rPr lang="bn-BD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রাষ্ট্রভাষা বাংলা। পশ্চিমবঙ্গ ,ত্রিপুরা,ঝাড়খন্ড,</a:t>
            </a:r>
          </a:p>
          <a:p>
            <a:r>
              <a:rPr lang="bn-BD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আসাম রাজ্যের বরাক উপত্যকার অন্যতম</a:t>
            </a:r>
          </a:p>
          <a:p>
            <a:r>
              <a:rPr lang="bn-BD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প্রশাসনিক ভাষা বাংলা। </a:t>
            </a: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8331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681508" y="2153118"/>
            <a:ext cx="9180416" cy="4258601"/>
            <a:chOff x="681508" y="1948398"/>
            <a:chExt cx="9180416" cy="4258601"/>
          </a:xfrm>
          <a:solidFill>
            <a:srgbClr val="92D050"/>
          </a:solidFill>
        </p:grpSpPr>
        <p:sp>
          <p:nvSpPr>
            <p:cNvPr id="2" name="Rectangle 1"/>
            <p:cNvSpPr/>
            <p:nvPr/>
          </p:nvSpPr>
          <p:spPr>
            <a:xfrm>
              <a:off x="681512" y="1948398"/>
              <a:ext cx="9180412" cy="1107996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139700" prst="cross"/>
            </a:sp3d>
          </p:spPr>
          <p:txBody>
            <a:bodyPr wrap="square">
              <a:spAutoFit/>
            </a:bodyPr>
            <a:lstStyle/>
            <a:p>
              <a:pPr marL="857250" indent="-857250">
                <a:buFont typeface="Wingdings" panose="05000000000000000000" pitchFamily="2" charset="2"/>
                <a:buChar char="q"/>
              </a:pPr>
              <a:r>
                <a:rPr lang="bn-BD" sz="6600" dirty="0">
                  <a:solidFill>
                    <a:prstClr val="black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ভাষার সংজ্ঞা বল ? </a:t>
              </a:r>
              <a:endParaRPr lang="en-US" sz="66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681510" y="3056394"/>
              <a:ext cx="9180414" cy="1107996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txBody>
            <a:bodyPr wrap="square">
              <a:spAutoFit/>
            </a:bodyPr>
            <a:lstStyle/>
            <a:p>
              <a:pPr marL="685800" indent="-685800">
                <a:buFont typeface="Wingdings" panose="05000000000000000000" pitchFamily="2" charset="2"/>
                <a:buChar char="q"/>
              </a:pPr>
              <a:r>
                <a:rPr lang="en-US" sz="6600" dirty="0" smtClean="0">
                  <a:solidFill>
                    <a:prstClr val="black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BD" sz="6600" dirty="0" smtClean="0">
                  <a:solidFill>
                    <a:prstClr val="black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বাংলা </a:t>
              </a:r>
              <a:r>
                <a:rPr lang="bn-BD" sz="6600" dirty="0">
                  <a:solidFill>
                    <a:prstClr val="black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ভাষা কাকে বলে ?</a:t>
              </a:r>
              <a:endParaRPr lang="en-US" sz="66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681510" y="4175673"/>
              <a:ext cx="9180414" cy="1015663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txBody>
            <a:bodyPr wrap="square">
              <a:spAutoFit/>
            </a:bodyPr>
            <a:lstStyle/>
            <a:p>
              <a:pPr marL="685800" indent="-685800">
                <a:buFont typeface="Wingdings" panose="05000000000000000000" pitchFamily="2" charset="2"/>
                <a:buChar char="q"/>
              </a:pPr>
              <a:r>
                <a:rPr lang="en-US" sz="6000" dirty="0" smtClean="0">
                  <a:solidFill>
                    <a:prstClr val="black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BD" sz="6000" dirty="0" smtClean="0">
                  <a:solidFill>
                    <a:prstClr val="black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মাতৃভাষার </a:t>
              </a:r>
              <a:r>
                <a:rPr lang="bn-BD" sz="6000" dirty="0">
                  <a:solidFill>
                    <a:prstClr val="black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দুটি বৈশিষ্ট্য বল ? </a:t>
              </a:r>
              <a:endParaRPr lang="en-US" sz="60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681508" y="5191336"/>
              <a:ext cx="9180416" cy="1015663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101600" prst="riblet"/>
            </a:sp3d>
          </p:spPr>
          <p:txBody>
            <a:bodyPr wrap="square" rtlCol="0">
              <a:spAutoFit/>
            </a:bodyPr>
            <a:lstStyle/>
            <a:p>
              <a:pPr marL="857250" indent="-857250">
                <a:buFont typeface="Wingdings" panose="05000000000000000000" pitchFamily="2" charset="2"/>
                <a:buChar char="q"/>
              </a:pPr>
              <a:r>
                <a:rPr lang="bn-BD" sz="6000" dirty="0" smtClean="0">
                  <a:solidFill>
                    <a:prstClr val="black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রাষ্ট্রভাষার দুটি গুরুত্ব বল ?</a:t>
              </a:r>
              <a:endParaRPr lang="en-US" sz="60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5" name="Rectangle 4"/>
          <p:cNvSpPr/>
          <p:nvPr/>
        </p:nvSpPr>
        <p:spPr>
          <a:xfrm>
            <a:off x="4337960" y="287887"/>
            <a:ext cx="3403496" cy="1569660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none">
            <a:spAutoFit/>
          </a:bodyPr>
          <a:lstStyle/>
          <a:p>
            <a:r>
              <a:rPr lang="bn-BD" sz="9600" dirty="0">
                <a:latin typeface="NikoshBAN" panose="02000000000000000000" pitchFamily="2" charset="0"/>
                <a:cs typeface="NikoshBAN" panose="02000000000000000000" pitchFamily="2" charset="0"/>
              </a:rPr>
              <a:t>মুল্যায়ন 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9682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2897384" y="906978"/>
            <a:ext cx="5700705" cy="1862048"/>
          </a:xfrm>
          <a:prstGeom prst="rect">
            <a:avLst/>
          </a:prstGeom>
          <a:solidFill>
            <a:schemeClr val="accent4">
              <a:lumMod val="75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/>
          <a:p>
            <a:r>
              <a:rPr lang="bn-BD" sz="11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bn-IN" sz="11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কাজ </a:t>
            </a:r>
            <a:endParaRPr lang="en-US" sz="11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43000" y="3000140"/>
            <a:ext cx="9625083" cy="2123658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r>
              <a:rPr lang="bn-BD" sz="66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মাতৃভাষা কিভাবে আরো সমৃদ্ধ হতে পারে তার </a:t>
            </a:r>
            <a:r>
              <a:rPr lang="bn-BD" sz="66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পক্ষে যুক্তি উপস্থাপন কর। </a:t>
            </a:r>
            <a:endParaRPr lang="en-US" sz="660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221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03480" y="1555845"/>
            <a:ext cx="7884346" cy="2674961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CanDown">
              <a:avLst/>
            </a:prstTxWarp>
          </a:bodyPr>
          <a:lstStyle/>
          <a:p>
            <a:pPr algn="ctr"/>
            <a:r>
              <a:rPr lang="bn-BD" sz="7200" dirty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 শিক্ষার্থীকে </a:t>
            </a:r>
            <a:r>
              <a:rPr lang="bn-IN" sz="7200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bn-BD" sz="7200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7200" dirty="0">
              <a:ln w="0"/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70807" flipH="1">
            <a:off x="8528006" y="3904002"/>
            <a:ext cx="2761711" cy="25336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8648" y="700605"/>
            <a:ext cx="1437164" cy="1183984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83412">
            <a:off x="1021832" y="4036483"/>
            <a:ext cx="2305050" cy="253365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430" y="560061"/>
            <a:ext cx="1238050" cy="1183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161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98539" y="108307"/>
            <a:ext cx="11643866" cy="6564493"/>
            <a:chOff x="227568" y="137336"/>
            <a:chExt cx="11643866" cy="6564493"/>
          </a:xfrm>
        </p:grpSpPr>
        <p:grpSp>
          <p:nvGrpSpPr>
            <p:cNvPr id="26" name="Group 25"/>
            <p:cNvGrpSpPr/>
            <p:nvPr/>
          </p:nvGrpSpPr>
          <p:grpSpPr>
            <a:xfrm>
              <a:off x="227568" y="283779"/>
              <a:ext cx="11643866" cy="6418050"/>
              <a:chOff x="369469" y="999411"/>
              <a:chExt cx="11172077" cy="5333268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369469" y="3442636"/>
                <a:ext cx="6494078" cy="2890043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  <p:txBody>
              <a:bodyPr wrap="square">
                <a:spAutoFit/>
              </a:bodyPr>
              <a:lstStyle/>
              <a:p>
                <a:r>
                  <a:rPr lang="en-US" sz="6000" dirty="0" err="1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অশ্বিনী</a:t>
                </a:r>
                <a:r>
                  <a:rPr lang="en-US" sz="60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6000" dirty="0" err="1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কুমার</a:t>
                </a:r>
                <a:r>
                  <a:rPr lang="en-US" sz="60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6000" dirty="0" err="1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বর্ম্মন</a:t>
                </a:r>
                <a:endParaRPr lang="bn-IN" sz="60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bn-IN" sz="40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সহকা</a:t>
                </a:r>
                <a:r>
                  <a:rPr lang="bn-BD" sz="40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রী প্রধান</a:t>
                </a:r>
                <a:r>
                  <a:rPr lang="bn-IN" sz="40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 শিক্ষক</a:t>
                </a:r>
                <a:endParaRPr lang="en-US" sz="40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4000" dirty="0" err="1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ভায়ারহাট</a:t>
                </a:r>
                <a:r>
                  <a:rPr lang="en-US" sz="40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dirty="0" err="1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বালিকা</a:t>
                </a:r>
                <a:r>
                  <a:rPr lang="bn-BD" sz="40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sz="4000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উচ্চ </a:t>
                </a:r>
                <a:r>
                  <a:rPr lang="bn-BD" sz="40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বিদ্যালয় </a:t>
                </a:r>
                <a:endParaRPr lang="bn-IN" sz="40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4000" dirty="0" err="1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মোবাঃ</a:t>
                </a:r>
                <a:r>
                  <a:rPr lang="en-US" sz="40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 ০১৭৪০৬০১৪৮৫</a:t>
                </a:r>
                <a:r>
                  <a:rPr lang="bn-BD" sz="40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IN" sz="40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</a:p>
              <a:p>
                <a:r>
                  <a:rPr lang="bn-IN" sz="40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cs typeface="NikoshBAN" panose="02000000000000000000" pitchFamily="2" charset="0"/>
                  </a:rPr>
                  <a:t>G</a:t>
                </a:r>
                <a:r>
                  <a:rPr lang="en-US" sz="40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mail.asshini1972@gmail.com</a:t>
                </a:r>
                <a:r>
                  <a:rPr lang="en-US" sz="40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endParaRPr lang="en-US" sz="40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7035521" y="3486505"/>
                <a:ext cx="4506025" cy="2531984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 w="139700" prst="cross"/>
              </a:sp3d>
            </p:spPr>
            <p:txBody>
              <a:bodyPr wrap="square">
                <a:spAutoFit/>
              </a:bodyPr>
              <a:lstStyle/>
              <a:p>
                <a:r>
                  <a:rPr lang="bn-IN" sz="4800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বিষয়ঃ বাংলা </a:t>
                </a:r>
                <a:r>
                  <a:rPr lang="bn-BD" sz="4800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২য়</a:t>
                </a:r>
                <a:r>
                  <a:rPr lang="bn-IN" sz="4800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 পত্র </a:t>
                </a:r>
              </a:p>
              <a:p>
                <a:r>
                  <a:rPr lang="bn-IN" sz="48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শ্রেণিঃ </a:t>
                </a:r>
                <a:r>
                  <a:rPr lang="bn-BD" sz="48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৮ম  </a:t>
                </a:r>
                <a:r>
                  <a:rPr lang="bn-IN" sz="48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endParaRPr lang="bn-IN" sz="48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bn-IN" sz="4800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সময়ঃ </a:t>
                </a:r>
                <a:r>
                  <a:rPr lang="bn-IN" sz="48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৪০ </a:t>
                </a:r>
                <a:r>
                  <a:rPr lang="bn-IN" sz="4800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মিনিট </a:t>
                </a:r>
              </a:p>
              <a:p>
                <a:r>
                  <a:rPr lang="bn-IN" sz="4800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তারিখঃ </a:t>
                </a:r>
                <a:r>
                  <a:rPr lang="bn-BD" sz="48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২৪.০৯.</a:t>
                </a:r>
                <a:r>
                  <a:rPr lang="bn-IN" sz="48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১৭</a:t>
                </a:r>
                <a:r>
                  <a:rPr lang="bn-BD" sz="48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sz="4800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ইং </a:t>
                </a:r>
                <a:endParaRPr lang="en-US" sz="48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3736155" y="999411"/>
                <a:ext cx="4916186" cy="997449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txBody>
              <a:bodyPr wrap="square">
                <a:spAutoFit/>
              </a:bodyPr>
              <a:lstStyle/>
              <a:p>
                <a:r>
                  <a:rPr lang="bn-IN" sz="7270" spc="50" dirty="0" smtClean="0">
                    <a:ln w="9525" cmpd="sng">
                      <a:solidFill>
                        <a:srgbClr val="5B9BD5"/>
                      </a:solidFill>
                      <a:prstDash val="solid"/>
                    </a:ln>
                    <a:solidFill>
                      <a:srgbClr val="70AD47">
                        <a:tint val="1000"/>
                      </a:srgbClr>
                    </a:solidFill>
                    <a:effectLst>
                      <a:glow rad="38100">
                        <a:srgbClr val="5B9BD5">
                          <a:alpha val="40000"/>
                        </a:srgbClr>
                      </a:glo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     </a:t>
                </a:r>
                <a:r>
                  <a:rPr lang="bn-IN" sz="727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পরিচিতি </a:t>
                </a:r>
                <a:endParaRPr lang="en-US" sz="727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7568" y="137336"/>
              <a:ext cx="2436804" cy="3086618"/>
            </a:xfrm>
            <a:prstGeom prst="ellipse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11250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 prst="coolSlant"/>
            </a:sp3d>
          </p:spPr>
        </p:pic>
      </p:grpSp>
    </p:spTree>
    <p:extLst>
      <p:ext uri="{BB962C8B-B14F-4D97-AF65-F5344CB8AC3E}">
        <p14:creationId xmlns:p14="http://schemas.microsoft.com/office/powerpoint/2010/main" val="872736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7256" y="556194"/>
            <a:ext cx="10515600" cy="1325563"/>
          </a:xfrm>
          <a:ln w="38100">
            <a:noFill/>
          </a:ln>
        </p:spPr>
        <p:txBody>
          <a:bodyPr>
            <a:noAutofit/>
          </a:bodyPr>
          <a:lstStyle/>
          <a:p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চিত্র দুটির দ্বারা কি ভাব প্রকাশ পাচ্ছে ?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793" y="1692323"/>
            <a:ext cx="5467263" cy="43126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1774" y="1692323"/>
            <a:ext cx="4683911" cy="43126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492571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552131" y="6356350"/>
            <a:ext cx="6058469" cy="365125"/>
          </a:xfrm>
        </p:spPr>
        <p:txBody>
          <a:bodyPr/>
          <a:lstStyle/>
          <a:p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ডিজিটাল ক্লাসরুম আমাদের অঙ্গীকার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B26D-BBF4-40F0-992D-D2A61F7FADD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3387" y="286603"/>
            <a:ext cx="10803340" cy="5946340"/>
          </a:xfrm>
          <a:prstGeom prst="rect">
            <a:avLst/>
          </a:prstGeom>
          <a:ln w="190500" cap="sq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688546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16654" y="1405719"/>
            <a:ext cx="4694830" cy="132343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SG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16655" y="3466534"/>
            <a:ext cx="4694830" cy="184665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9600" kern="13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ভাষা</a:t>
            </a:r>
            <a:endParaRPr lang="en-US" sz="9600" kern="13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001926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846160" y="2585543"/>
            <a:ext cx="9751800" cy="2585322"/>
            <a:chOff x="846160" y="2585543"/>
            <a:chExt cx="9751800" cy="2585322"/>
          </a:xfrm>
        </p:grpSpPr>
        <p:sp>
          <p:nvSpPr>
            <p:cNvPr id="4" name="TextBox 3"/>
            <p:cNvSpPr txBox="1"/>
            <p:nvPr/>
          </p:nvSpPr>
          <p:spPr>
            <a:xfrm>
              <a:off x="846161" y="2585543"/>
              <a:ext cx="9751799" cy="769441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 prst="convex"/>
            </a:sp3d>
          </p:spPr>
          <p:txBody>
            <a:bodyPr wrap="square" rtlCol="0">
              <a:spAutoFit/>
            </a:bodyPr>
            <a:lstStyle/>
            <a:p>
              <a:pPr marL="571500" indent="-571500">
                <a:buFont typeface="Wingdings" panose="05000000000000000000" pitchFamily="2" charset="2"/>
                <a:buChar char="Ø"/>
              </a:pPr>
              <a:r>
                <a:rPr lang="bn-BD" sz="44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ভাষার বিভিন্ন সংজ্ঞা উল্লেখ করতে পারবে।  </a:t>
              </a:r>
              <a:endPara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846160" y="4401424"/>
              <a:ext cx="9751799" cy="769441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 prst="convex"/>
            </a:sp3d>
          </p:spPr>
          <p:txBody>
            <a:bodyPr wrap="square" rtlCol="0">
              <a:spAutoFit/>
            </a:bodyPr>
            <a:lstStyle/>
            <a:p>
              <a:pPr marL="571500" indent="-571500">
                <a:buFont typeface="Wingdings" panose="05000000000000000000" pitchFamily="2" charset="2"/>
                <a:buChar char="Ø"/>
              </a:pPr>
              <a:r>
                <a:rPr lang="bn-BD" sz="44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ভাষার বিভিন্ন বৈশিষ্ট্য বর্ণনা করতে পারবে।  </a:t>
              </a:r>
              <a:endPara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846161" y="3354984"/>
              <a:ext cx="9751799" cy="104644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 prst="convex"/>
            </a:sp3d>
          </p:spPr>
          <p:txBody>
            <a:bodyPr wrap="square" rtlCol="0">
              <a:spAutoFit/>
            </a:bodyPr>
            <a:lstStyle/>
            <a:p>
              <a:pPr marL="571500" indent="-571500">
                <a:buFont typeface="Wingdings" panose="05000000000000000000" pitchFamily="2" charset="2"/>
                <a:buChar char="Ø"/>
              </a:pPr>
              <a:r>
                <a:rPr lang="bn-BD" sz="44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মাতৃভাষা ও রাষ্ট্রভাষার গুরুত্ব ব্যাখ্যা করতে পারবে।  </a:t>
              </a:r>
              <a:endPara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endPara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sp>
        <p:nvSpPr>
          <p:cNvPr id="7" name="Pentagon 6"/>
          <p:cNvSpPr/>
          <p:nvPr/>
        </p:nvSpPr>
        <p:spPr>
          <a:xfrm>
            <a:off x="2470245" y="383090"/>
            <a:ext cx="6769289" cy="1583140"/>
          </a:xfrm>
          <a:prstGeom prst="homePlat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6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649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7169" y="542546"/>
            <a:ext cx="6905767" cy="1074987"/>
          </a:xfrm>
          <a:ln w="38100">
            <a:noFill/>
            <a:prstDash val="sysDot"/>
          </a:ln>
        </p:spPr>
        <p:txBody>
          <a:bodyPr>
            <a:noAutofit/>
          </a:bodyPr>
          <a:lstStyle/>
          <a:p>
            <a:r>
              <a:rPr lang="bn-BD" sz="6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ছবিটি</a:t>
            </a:r>
            <a:r>
              <a:rPr lang="bn-IN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দ্বারা কি বুঝা যায়।</a:t>
            </a:r>
            <a:endParaRPr lang="en-US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B26D-BBF4-40F0-992D-D2A61F7FADD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0" name="Content Placeholder 1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0758" y="1617534"/>
            <a:ext cx="8012331" cy="5103941"/>
          </a:xfrm>
          <a:scene3d>
            <a:camera prst="orthographicFront"/>
            <a:lightRig rig="threePt" dir="t"/>
          </a:scene3d>
          <a:sp3d>
            <a:bevelT prst="angle"/>
          </a:sp3d>
        </p:spPr>
      </p:pic>
    </p:spTree>
    <p:extLst>
      <p:ext uri="{BB962C8B-B14F-4D97-AF65-F5344CB8AC3E}">
        <p14:creationId xmlns:p14="http://schemas.microsoft.com/office/powerpoint/2010/main" val="1501922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27796" y="2349058"/>
            <a:ext cx="10918209" cy="34163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0">
            <a:spAutoFit/>
          </a:bodyPr>
          <a:lstStyle/>
          <a:p>
            <a:r>
              <a:rPr lang="bn-BD" sz="54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মানুষের কন্ঠনিঃসৃত বাক সংকেতের সংগঠনকে ভাষা বলা হয়। অর্থাৎ বাগযন্ত্রের </a:t>
            </a:r>
            <a:r>
              <a:rPr lang="bn-BD" sz="5400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bn-IN" sz="5400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400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সৃষ্ট</a:t>
            </a:r>
            <a:r>
              <a:rPr lang="bn-IN" sz="5400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400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অর্থবোধক ধ্বনি </a:t>
            </a:r>
            <a:r>
              <a:rPr lang="bn-BD" sz="54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সংকেতের সাহায্যে মানুষের ভাব প্রকাশের মাধ্যম হল ভাষা। </a:t>
            </a:r>
            <a:endParaRPr lang="en-US" sz="5400" dirty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B26D-BBF4-40F0-992D-D2A61F7FADD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34383" y="779705"/>
            <a:ext cx="3711272" cy="110799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none" rtlCol="0">
            <a:spAutoFit/>
          </a:bodyPr>
          <a:lstStyle/>
          <a:p>
            <a:r>
              <a:rPr lang="bn-BD" sz="6600" dirty="0">
                <a:latin typeface="NikoshBAN" panose="02000000000000000000" pitchFamily="2" charset="0"/>
                <a:cs typeface="NikoshBAN" panose="02000000000000000000" pitchFamily="2" charset="0"/>
              </a:rPr>
              <a:t>ভাষার সংজ্ঞা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7084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5143" y="1919149"/>
            <a:ext cx="11916228" cy="34163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0">
            <a:spAutoFit/>
          </a:bodyPr>
          <a:lstStyle/>
          <a:p>
            <a:r>
              <a:rPr lang="bn-BD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মনের ভাব প্রকাশের জন্য মানুষের </a:t>
            </a:r>
            <a:r>
              <a:rPr lang="bn-BD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ফুসফুস</a:t>
            </a:r>
            <a:r>
              <a:rPr lang="bn-IN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তাড়িত</a:t>
            </a:r>
            <a:r>
              <a:rPr lang="bn-IN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বায়ু </a:t>
            </a:r>
            <a:r>
              <a:rPr lang="bn-BD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গলনালী,মুখবিবর,কন্ঠ,জিহ্বা,তালু</a:t>
            </a:r>
            <a:r>
              <a:rPr lang="bn-BD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IN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দাঁত</a:t>
            </a:r>
            <a:r>
              <a:rPr lang="bn-BD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BD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ওষ্ঠ,</a:t>
            </a:r>
            <a:r>
              <a:rPr lang="bn-IN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নাক </a:t>
            </a:r>
            <a:r>
              <a:rPr lang="bn-BD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প্রভৃতি বাগযন্ত্রের সাহায্যে </a:t>
            </a:r>
            <a:r>
              <a:rPr lang="bn-BD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bn-BD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মাধ্যমে বেরিয়ে আসার সময় যে স্বাভাবিক </a:t>
            </a:r>
            <a:r>
              <a:rPr lang="bn-BD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নিয়ম </a:t>
            </a:r>
            <a:r>
              <a:rPr lang="bn-BD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মাফিক ধ্বনি সৃষ্টি হয় তাকে ভাষা </a:t>
            </a:r>
            <a:r>
              <a:rPr lang="bn-BD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বলে। 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B26D-BBF4-40F0-992D-D2A61F7FADD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38600" y="510527"/>
            <a:ext cx="3390672" cy="1015663"/>
          </a:xfrm>
          <a:prstGeom prst="rect">
            <a:avLst/>
          </a:prstGeom>
          <a:solidFill>
            <a:schemeClr val="bg1">
              <a:lumMod val="65000"/>
            </a:schemeClr>
          </a:solidFill>
          <a:ln w="57150"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rtlCol="0">
            <a:spAutoFit/>
          </a:bodyPr>
          <a:lstStyle/>
          <a:p>
            <a:r>
              <a:rPr lang="bn-BD" sz="60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ভাষার সংজ্ঞা </a:t>
            </a:r>
            <a:endParaRPr lang="en-US" sz="6000" dirty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1609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</p:bldLst>
  </p:timing>
</p:sld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407</Words>
  <Application>Microsoft Office PowerPoint</Application>
  <PresentationFormat>Widescreen</PresentationFormat>
  <Paragraphs>68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19</vt:i4>
      </vt:variant>
    </vt:vector>
  </HeadingPairs>
  <TitlesOfParts>
    <vt:vector size="30" baseType="lpstr">
      <vt:lpstr>Arial</vt:lpstr>
      <vt:lpstr>Calibri</vt:lpstr>
      <vt:lpstr>Calibri Light</vt:lpstr>
      <vt:lpstr>NikoshBAN</vt:lpstr>
      <vt:lpstr>Times New Roman</vt:lpstr>
      <vt:lpstr>Vrinda</vt:lpstr>
      <vt:lpstr>Wingdings</vt:lpstr>
      <vt:lpstr>3_Office Theme</vt:lpstr>
      <vt:lpstr>1_Office Theme</vt:lpstr>
      <vt:lpstr>4_Office Theme</vt:lpstr>
      <vt:lpstr>2_Office Theme</vt:lpstr>
      <vt:lpstr>PowerPoint Presentation</vt:lpstr>
      <vt:lpstr>PowerPoint Presentation</vt:lpstr>
      <vt:lpstr>এই চিত্র দুটির দ্বারা কি ভাব প্রকাশ পাচ্ছে ? </vt:lpstr>
      <vt:lpstr>PowerPoint Presentation</vt:lpstr>
      <vt:lpstr>PowerPoint Presentation</vt:lpstr>
      <vt:lpstr>PowerPoint Presentation</vt:lpstr>
      <vt:lpstr>ছবিটি দ্বারা কি বুঝা যায়।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ASRU</dc:creator>
  <cp:lastModifiedBy>HP</cp:lastModifiedBy>
  <cp:revision>127</cp:revision>
  <dcterms:created xsi:type="dcterms:W3CDTF">2014-12-25T06:02:05Z</dcterms:created>
  <dcterms:modified xsi:type="dcterms:W3CDTF">2020-05-27T13:52:47Z</dcterms:modified>
</cp:coreProperties>
</file>