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73" r:id="rId3"/>
    <p:sldId id="271" r:id="rId4"/>
    <p:sldId id="264" r:id="rId5"/>
    <p:sldId id="275" r:id="rId6"/>
    <p:sldId id="260" r:id="rId7"/>
    <p:sldId id="279" r:id="rId8"/>
    <p:sldId id="256" r:id="rId9"/>
    <p:sldId id="257" r:id="rId10"/>
    <p:sldId id="259" r:id="rId11"/>
    <p:sldId id="258" r:id="rId12"/>
    <p:sldId id="261" r:id="rId13"/>
    <p:sldId id="276" r:id="rId14"/>
    <p:sldId id="268" r:id="rId15"/>
    <p:sldId id="267" r:id="rId16"/>
    <p:sldId id="28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DCCCEF7-7697-4C66-A79C-6C1663010822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DEE808A-DC1A-439F-835F-EC61188E2E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93436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CCEF7-7697-4C66-A79C-6C1663010822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E808A-DC1A-439F-835F-EC61188E2E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142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CCEF7-7697-4C66-A79C-6C1663010822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E808A-DC1A-439F-835F-EC61188E2E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44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CCEF7-7697-4C66-A79C-6C1663010822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E808A-DC1A-439F-835F-EC61188E2E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14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DCCCEF7-7697-4C66-A79C-6C1663010822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EE808A-DC1A-439F-835F-EC61188E2E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4321942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CCEF7-7697-4C66-A79C-6C1663010822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E808A-DC1A-439F-835F-EC61188E2E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61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CCEF7-7697-4C66-A79C-6C1663010822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E808A-DC1A-439F-835F-EC61188E2E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4908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CCEF7-7697-4C66-A79C-6C1663010822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E808A-DC1A-439F-835F-EC61188E2E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06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CCEF7-7697-4C66-A79C-6C1663010822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E808A-DC1A-439F-835F-EC61188E2E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965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4DCCCEF7-7697-4C66-A79C-6C1663010822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7DEE808A-DC1A-439F-835F-EC61188E2E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480194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4DCCCEF7-7697-4C66-A79C-6C1663010822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7DEE808A-DC1A-439F-835F-EC61188E2E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12943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DCCCEF7-7697-4C66-A79C-6C1663010822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DEE808A-DC1A-439F-835F-EC61188E2E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4241512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594">
          <p15:clr>
            <a:srgbClr val="F26B43"/>
          </p15:clr>
        </p15:guide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7F93E95-957E-4378-8937-4111170B19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n-BD" dirty="0"/>
              <a:t>wellcome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015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14300"/>
            <a:ext cx="9144000" cy="990600"/>
          </a:xfrm>
          <a:gradFill>
            <a:gsLst>
              <a:gs pos="0">
                <a:schemeClr val="accent3">
                  <a:shade val="51000"/>
                  <a:satMod val="130000"/>
                </a:schemeClr>
              </a:gs>
              <a:gs pos="0">
                <a:schemeClr val="accent3">
                  <a:shade val="93000"/>
                  <a:satMod val="130000"/>
                </a:schemeClr>
              </a:gs>
              <a:gs pos="44000">
                <a:schemeClr val="tx2">
                  <a:lumMod val="40000"/>
                  <a:lumOff val="60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IN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ফার্স্ট এইড বক্সের উপকরণ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76300"/>
            <a:ext cx="9220200" cy="6210300"/>
          </a:xfrm>
          <a:gradFill>
            <a:gsLst>
              <a:gs pos="0">
                <a:schemeClr val="accent3">
                  <a:shade val="51000"/>
                  <a:satMod val="130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  <a:gs pos="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bn-IN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হ্যান্ড সেনিটাইজার, হ্যান্ড গ্লাভস, কাচি, চিমটা, থার্মোমিটার</a:t>
            </a:r>
            <a:r>
              <a:rPr lang="bn-IN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bn-IN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IN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গজ রোলার, ফিঙ্গার টিপ ফেব্রিক ও প্যাচ বেন্ডেজ</a:t>
            </a:r>
            <a:r>
              <a:rPr lang="bn-IN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bn-IN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IN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গজ ড্রেসিংপ্যাড, ট্রমাপ্যাড, স্টেরাইল প্যাড</a:t>
            </a:r>
            <a:r>
              <a:rPr lang="bn-IN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bn-IN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IN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ক্লিনিং আন্টিসেপ্টিক (ডেটল, রেক্টিফাইড স্পিরিট)</a:t>
            </a:r>
            <a:r>
              <a:rPr lang="bn-IN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bn-IN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IN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৫। 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গাম যুক্ত মেডিকেটেড টেপ, ফার্স্ট এইড টেপ</a:t>
            </a:r>
            <a:r>
              <a:rPr lang="bn-IN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bn-IN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IN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৬। 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ব্যাথানাশক স্প্রে, এস‌পিরিন ট্যাবলেট,আন্টাসিড, প্যারাসিটামল ট্যাবলেট , এন্টিবায়োটিক</a:t>
            </a:r>
            <a:r>
              <a:rPr lang="bn-IN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7710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FF00"/>
          </a:solidFill>
          <a:ln>
            <a:solidFill>
              <a:srgbClr val="7030A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IN" sz="3600" dirty="0">
                <a:ln w="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ফার্স্ট এইড বক্সের উপকরণের চিত্র</a:t>
            </a:r>
            <a:endParaRPr lang="en-US" sz="3600" dirty="0">
              <a:ln w="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971800"/>
            <a:ext cx="4343400" cy="28533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 descr="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1615" y="4267201"/>
            <a:ext cx="4038600" cy="2438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 descr="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800" y="1371599"/>
            <a:ext cx="4191000" cy="2438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1431440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  <a:gradFill>
            <a:gsLst>
              <a:gs pos="34000">
                <a:schemeClr val="accent3">
                  <a:lumMod val="60000"/>
                  <a:lumOff val="40000"/>
                </a:schemeClr>
              </a:gs>
              <a:gs pos="18000">
                <a:schemeClr val="accent1">
                  <a:tint val="37000"/>
                  <a:satMod val="30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ফার্স্ট এইড বক্স কী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64226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710" y="0"/>
            <a:ext cx="8996289" cy="1143000"/>
          </a:xfr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IN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296400" cy="5715000"/>
          </a:xfrm>
          <a:solidFill>
            <a:schemeClr val="tx2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ফার্স্ট এইড বক্সে কী কী উপকরণ থাকে তা লেখ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969496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517" y="29308"/>
            <a:ext cx="9115425" cy="1143000"/>
          </a:xfrm>
          <a:solidFill>
            <a:srgbClr val="FFFF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IN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sz="5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9" y="1166812"/>
            <a:ext cx="9129930" cy="5691188"/>
          </a:xfr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9000">
                <a:schemeClr val="accent3">
                  <a:tint val="37000"/>
                  <a:satMod val="300000"/>
                </a:schemeClr>
              </a:gs>
              <a:gs pos="66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bn-BD" dirty="0"/>
          </a:p>
          <a:p>
            <a:pPr marL="0" indent="0">
              <a:buNone/>
            </a:pPr>
            <a:r>
              <a:rPr lang="bn-IN" sz="3200" dirty="0"/>
              <a:t>১। </a:t>
            </a:r>
            <a:r>
              <a:rPr lang="en-US" sz="3200" dirty="0" err="1"/>
              <a:t>ল্যাবরেটরিতে</a:t>
            </a:r>
            <a:r>
              <a:rPr lang="bn-IN" sz="3200" dirty="0"/>
              <a:t> ফার্স্ট এইড বক্স কেন প্রয়োজন</a:t>
            </a:r>
            <a:r>
              <a:rPr lang="en-US" sz="3200" dirty="0"/>
              <a:t>?</a:t>
            </a:r>
            <a:endParaRPr lang="bn-BD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bn-IN" sz="3200" dirty="0"/>
              <a:t>২। ফার্স্ট এইড বক্সের উপকরণগুলো কী কী?</a:t>
            </a:r>
            <a:endParaRPr lang="bn-BD" sz="3200" dirty="0"/>
          </a:p>
          <a:p>
            <a:pPr marL="0" indent="0">
              <a:buNone/>
            </a:pPr>
            <a:endParaRPr lang="bn-IN" sz="3200" dirty="0"/>
          </a:p>
          <a:p>
            <a:pPr marL="0" indent="0">
              <a:buNone/>
            </a:pPr>
            <a:r>
              <a:rPr lang="bn-IN" sz="3200" dirty="0"/>
              <a:t>৩। ফার্স্ট এইড বক্সে কেন কিছু ঔষধ রাখা হয়?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79380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0"/>
            <a:ext cx="9144000" cy="1143000"/>
          </a:xfrm>
          <a:gradFill>
            <a:gsLst>
              <a:gs pos="79000">
                <a:schemeClr val="accent4">
                  <a:tint val="50000"/>
                  <a:satMod val="300000"/>
                </a:schemeClr>
              </a:gs>
              <a:gs pos="83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5400" dirty="0" err="1">
                <a:solidFill>
                  <a:schemeClr val="tx1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5400" dirty="0">
                <a:solidFill>
                  <a:schemeClr val="tx1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solidFill>
                <a:schemeClr val="tx1"/>
              </a:solidFill>
              <a:highlight>
                <a:srgbClr val="FFFF00"/>
              </a:highligh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143000"/>
            <a:ext cx="9134475" cy="5715000"/>
          </a:xfrm>
          <a:gradFill>
            <a:gsLst>
              <a:gs pos="57000">
                <a:schemeClr val="accent3">
                  <a:tint val="50000"/>
                  <a:satMod val="300000"/>
                </a:schemeClr>
              </a:gs>
              <a:gs pos="0">
                <a:schemeClr val="accent3">
                  <a:tint val="37000"/>
                  <a:satMod val="300000"/>
                </a:schemeClr>
              </a:gs>
              <a:gs pos="22000">
                <a:schemeClr val="accent3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ল্যাবরেটরিতে ফার্স্ট এইড বক্স রাখা জরুরী কেন তা ব্যাখ্যাসহ লিখে নিয়ে আসবে।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238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40A78-A468-4EAD-80D0-DDA66645FC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bn-BD" dirty="0"/>
              <a:t>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2367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220200" cy="1284849"/>
          </a:xfrm>
          <a:gradFill>
            <a:gsLst>
              <a:gs pos="0">
                <a:schemeClr val="tx2">
                  <a:lumMod val="50000"/>
                </a:schemeClr>
              </a:gs>
              <a:gs pos="50000">
                <a:schemeClr val="accent1">
                  <a:lumMod val="20000"/>
                  <a:lumOff val="80000"/>
                </a:schemeClr>
              </a:gs>
              <a:gs pos="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txBody>
          <a:bodyPr>
            <a:noAutofit/>
          </a:bodyPr>
          <a:lstStyle/>
          <a:p>
            <a:pPr algn="ctr"/>
            <a:r>
              <a:rPr lang="bn-IN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পরিচিতিঃ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68DAB72-311F-44DB-8F06-A51CC1D9F2CA}"/>
              </a:ext>
            </a:extLst>
          </p:cNvPr>
          <p:cNvSpPr/>
          <p:nvPr/>
        </p:nvSpPr>
        <p:spPr>
          <a:xfrm>
            <a:off x="-76200" y="1275471"/>
            <a:ext cx="9220200" cy="557315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C7B4718-F68B-4025-A532-C39CAE3FEB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625" y="2554458"/>
            <a:ext cx="2242732" cy="28081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F66EDD6-3E26-47F0-AADC-21AF33141987}"/>
              </a:ext>
            </a:extLst>
          </p:cNvPr>
          <p:cNvSpPr/>
          <p:nvPr/>
        </p:nvSpPr>
        <p:spPr>
          <a:xfrm>
            <a:off x="2819400" y="2293354"/>
            <a:ext cx="5360057" cy="357020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endParaRPr lang="en-US" sz="3200" dirty="0">
              <a:solidFill>
                <a:srgbClr val="FF0000"/>
              </a:solidFill>
            </a:endParaRPr>
          </a:p>
          <a:p>
            <a:r>
              <a:rPr lang="en-US" sz="2800" dirty="0" err="1">
                <a:solidFill>
                  <a:srgbClr val="FF0000"/>
                </a:solidFill>
              </a:rPr>
              <a:t>মোঃ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সেলিম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জাহাঙ্গীর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 err="1">
                <a:solidFill>
                  <a:srgbClr val="FF0000"/>
                </a:solidFill>
              </a:rPr>
              <a:t>রসায়ন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প্রভাষক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 err="1">
                <a:solidFill>
                  <a:srgbClr val="FF0000"/>
                </a:solidFill>
              </a:rPr>
              <a:t>ডিমলা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ইসলামিয়া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ডিগ্রী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কলেজ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 err="1">
                <a:solidFill>
                  <a:srgbClr val="FF0000"/>
                </a:solidFill>
              </a:rPr>
              <a:t>ডিমলা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নীলফামারী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 err="1">
                <a:solidFill>
                  <a:srgbClr val="FF0000"/>
                </a:solidFill>
              </a:rPr>
              <a:t>ইমেইল</a:t>
            </a:r>
            <a:r>
              <a:rPr lang="en-US" sz="2800" dirty="0">
                <a:solidFill>
                  <a:srgbClr val="FF0000"/>
                </a:solidFill>
              </a:rPr>
              <a:t>: salimzahangir11@amil.com</a:t>
            </a:r>
          </a:p>
          <a:p>
            <a:pPr algn="ctr"/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9050" y="33336"/>
            <a:ext cx="9124950" cy="1306761"/>
          </a:xfr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1">
                  <a:lumMod val="20000"/>
                  <a:lumOff val="80000"/>
                </a:schemeClr>
              </a:gs>
              <a:gs pos="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IN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362200" y="1340097"/>
            <a:ext cx="4953000" cy="5486400"/>
          </a:xfrm>
          <a:gradFill>
            <a:gsLst>
              <a:gs pos="32000">
                <a:schemeClr val="accent6">
                  <a:lumMod val="20000"/>
                  <a:lumOff val="80000"/>
                </a:schemeClr>
              </a:gs>
              <a:gs pos="42000">
                <a:schemeClr val="accent6">
                  <a:tint val="37000"/>
                  <a:satMod val="300000"/>
                </a:schemeClr>
              </a:gs>
              <a:gs pos="96000">
                <a:schemeClr val="accent6">
                  <a:tint val="15000"/>
                  <a:satMod val="350000"/>
                </a:schemeClr>
              </a:gs>
            </a:gsLst>
          </a:gradFill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bn-IN" sz="3600" b="1" dirty="0">
                <a:latin typeface="NikoshBAN" pitchFamily="2" charset="0"/>
                <a:cs typeface="NikoshBAN" pitchFamily="2" charset="0"/>
              </a:rPr>
              <a:t>শ্রেনিঃ একাদশ</a:t>
            </a:r>
          </a:p>
          <a:p>
            <a:pPr marL="0" indent="0">
              <a:buNone/>
            </a:pP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বিষয়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ঃ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রসায়ন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 ১ম পত্র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ঃ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(ল্যাবরেটরি নিরাপত্তা)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IN" sz="3600" b="1" dirty="0">
                <a:latin typeface="NikoshBAN" pitchFamily="2" charset="0"/>
                <a:cs typeface="NikoshBAN" pitchFamily="2" charset="0"/>
              </a:rPr>
              <a:t>আজকের পাঠঃ ফার্স্ট এইড বক্স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217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968822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bn-IN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ছবিটি লক্ষ্য করঃ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458361"/>
            <a:ext cx="9144000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প্রশ্নঃ এটি কিসের ছবি?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উত্তরঃ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রসায়ন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ল্যাবরেটরি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 ছবি।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6800"/>
            <a:ext cx="9144000" cy="4391561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</p:pic>
    </p:spTree>
    <p:extLst>
      <p:ext uri="{BB962C8B-B14F-4D97-AF65-F5344CB8AC3E}">
        <p14:creationId xmlns:p14="http://schemas.microsoft.com/office/powerpoint/2010/main" val="2243660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bn-IN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  <a:gradFill>
            <a:gsLst>
              <a:gs pos="100000">
                <a:schemeClr val="accent6">
                  <a:tint val="50000"/>
                  <a:satMod val="300000"/>
                </a:schemeClr>
              </a:gs>
              <a:gs pos="0">
                <a:schemeClr val="accent6">
                  <a:tint val="37000"/>
                  <a:satMod val="300000"/>
                </a:schemeClr>
              </a:gs>
              <a:gs pos="71000">
                <a:schemeClr val="accent6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bn-IN" sz="44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এই পাঠ শেষে শিক্ষার্থীরা...</a:t>
            </a:r>
          </a:p>
          <a:p>
            <a:pPr marL="0" indent="0">
              <a:buNone/>
            </a:pPr>
            <a:r>
              <a:rPr lang="bn-IN" sz="44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১। ফার্স্ট এইড বক্স কী তা বলতে পাবে।</a:t>
            </a:r>
          </a:p>
          <a:p>
            <a:pPr marL="0" indent="0">
              <a:buNone/>
            </a:pPr>
            <a:r>
              <a:rPr lang="bn-IN" sz="44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২। ফার্স্ট এইড বক্সের উপকরণগুলো কী কী তা জানতে করতে পারবে।</a:t>
            </a:r>
            <a:endParaRPr lang="en-US" sz="44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  <a:sym typeface="Wingdings"/>
            </a:endParaRPr>
          </a:p>
          <a:p>
            <a:pPr marL="0" indent="0">
              <a:buNone/>
            </a:pPr>
            <a:r>
              <a:rPr lang="bn-IN" sz="44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৩। ল্যাবরেটরিতে ফার্স্ট এইড বক্সের গুরুত্ব বর্ণনা করতে পারবে</a:t>
            </a:r>
            <a:r>
              <a:rPr lang="en-US" sz="44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058340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57150"/>
            <a:ext cx="9144000" cy="971550"/>
          </a:xfrm>
          <a:gradFill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accent1">
                  <a:lumMod val="20000"/>
                  <a:lumOff val="80000"/>
                </a:schemeClr>
              </a:gs>
              <a:gs pos="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ল্যবরেটরি</a:t>
            </a:r>
            <a:r>
              <a:rPr lang="bn-IN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তে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খেয়াল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রাখ</a:t>
            </a:r>
            <a:r>
              <a:rPr lang="bn-IN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তে হবে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6629400"/>
          </a:xfr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bn-IN" sz="2800" dirty="0">
                <a:latin typeface="NikoshBAN" pitchFamily="2" charset="0"/>
                <a:cs typeface="NikoshBAN" pitchFamily="2" charset="0"/>
              </a:rPr>
              <a:t>১। বিকারকের ঢাকনা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খুলে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ব্যবহারের পর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বন্দ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bn-IN" sz="28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IN" sz="2800" dirty="0">
                <a:latin typeface="NikoshBAN" pitchFamily="2" charset="0"/>
                <a:cs typeface="NikoshBAN" pitchFamily="2" charset="0"/>
              </a:rPr>
              <a:t>২। কোনো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ভাঙ্গলে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নির্ধারিত স্থানে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সরিয়ে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রাখতে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bn-IN" sz="28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IN" sz="2800" dirty="0">
                <a:latin typeface="NikoshBAN" pitchFamily="2" charset="0"/>
                <a:cs typeface="NikoshBAN" pitchFamily="2" charset="0"/>
              </a:rPr>
              <a:t>৩। যেকোনো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জিনিষ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পর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তা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নির্ধারিত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স্থানে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রাখতে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bn-IN" sz="28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IN" sz="2800" dirty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কাজ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সুশৃংখল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া বজায় রেখে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সর্তকতা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র সহিত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IN" sz="2800" dirty="0"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শেষ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হলে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গুছিয়ে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পরিচ্ছন্ন হয়ে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ল্যাব্রেটরি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ত্যাগ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  <a:endParaRPr lang="bn-IN" sz="28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517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914400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rmAutofit/>
          </a:bodyPr>
          <a:lstStyle/>
          <a:p>
            <a:r>
              <a:rPr lang="en-US" sz="4000" i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000" i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i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4000" i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i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000" i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i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bn-IN" sz="4000" i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US" sz="4000" i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771" y="5874809"/>
            <a:ext cx="3409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দুর্ঘটনার আগে</a:t>
            </a:r>
            <a:endParaRPr lang="en-US" sz="4000" dirty="0">
              <a:highlight>
                <a:srgbClr val="FFFF00"/>
              </a:highligh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93438" y="5888524"/>
            <a:ext cx="3409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দুর্ঘটনার পরে</a:t>
            </a:r>
            <a:endParaRPr lang="en-US" sz="4000" dirty="0">
              <a:highlight>
                <a:srgbClr val="FFFF00"/>
              </a:highligh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 descr="F:\Chemistry-Audios,Videos\Atom-.jpg\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51469"/>
            <a:ext cx="4191000" cy="441573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1" name="Picture 10" descr="F:\Chemistry-Audios,Videos\Atom-.jpg\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8302" y="979240"/>
            <a:ext cx="4855698" cy="436018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709344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6200" y="-152399"/>
            <a:ext cx="9220200" cy="1219200"/>
          </a:xfrm>
          <a:solidFill>
            <a:srgbClr val="92D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IN" sz="5400" dirty="0">
                <a:ln w="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ফার্স্ট এইড বক্স</a:t>
            </a:r>
            <a:endParaRPr lang="en-US" sz="5400" dirty="0">
              <a:ln w="0"/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791200"/>
          </a:xfrm>
          <a:gradFill>
            <a:gsLst>
              <a:gs pos="8000">
                <a:schemeClr val="accent1">
                  <a:lumMod val="60000"/>
                  <a:lumOff val="40000"/>
                </a:schemeClr>
              </a:gs>
              <a:gs pos="63000">
                <a:schemeClr val="accent3">
                  <a:tint val="37000"/>
                  <a:satMod val="300000"/>
                </a:schemeClr>
              </a:gs>
              <a:gs pos="24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endParaRPr lang="bn-BD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endParaRPr lang="bn-BD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endParaRPr lang="bn-BD" sz="2800" b="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bn-BD" sz="2800" b="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দুর্ঘটনায় আহত কোনো ব্যক্তিকে ডাক্তারের পরামর্শ বা নিকটস্থ হাসপাতালে নেওয়ার পূর্বে </a:t>
            </a:r>
            <a:r>
              <a:rPr lang="bn-IN" sz="2800" b="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তাৎক্ষনিক</a:t>
            </a:r>
            <a:r>
              <a:rPr lang="bn-BD" sz="2800" b="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ভাবে চিকিৎসা প্রদান</a:t>
            </a:r>
            <a:r>
              <a:rPr lang="bn-IN" sz="2800" b="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ের</a:t>
            </a:r>
            <a:r>
              <a:rPr lang="bn-BD" sz="2800" b="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bn-BD" sz="2800" b="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প্রয়োজনীয় উপকরণ ও ঔষধ সংবলিত যে বক্স ব্যবহৃত হয় তাকে ফার্স্ট এইড বক্স বা ফার্স্ট এইড কিট</a:t>
            </a:r>
            <a:r>
              <a:rPr lang="bn-IN" sz="2800" b="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বা প্রাথমিক চিকিৎসা বক্স</a:t>
            </a:r>
            <a:r>
              <a:rPr lang="bn-BD" sz="2800" b="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বলে</a:t>
            </a:r>
            <a:r>
              <a:rPr lang="bn-IN" sz="2800" b="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b="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095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44562"/>
          </a:xfrm>
          <a:solidFill>
            <a:srgbClr val="FFFF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IN" sz="5400" dirty="0">
                <a:ln w="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ফার্স্ট এইড বক্সের চিত্র</a:t>
            </a:r>
            <a:endParaRPr lang="en-US" sz="540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066800"/>
            <a:ext cx="9067800" cy="57912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101013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637</TotalTime>
  <Words>376</Words>
  <Application>Microsoft Office PowerPoint</Application>
  <PresentationFormat>On-screen Show (4:3)</PresentationFormat>
  <Paragraphs>72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Gill Sans MT</vt:lpstr>
      <vt:lpstr>Impact</vt:lpstr>
      <vt:lpstr>NikoshBAN</vt:lpstr>
      <vt:lpstr>Badge</vt:lpstr>
      <vt:lpstr>wellcome</vt:lpstr>
      <vt:lpstr>শিক্ষক পরিচিতিঃ</vt:lpstr>
      <vt:lpstr>পাঠ পরিচিতি</vt:lpstr>
      <vt:lpstr>নিচের ছবিটি লক্ষ্য করঃ</vt:lpstr>
      <vt:lpstr>শিখন ফল</vt:lpstr>
      <vt:lpstr>ল্যবরেটরিতে যা খেয়াল রাখতে হবে</vt:lpstr>
      <vt:lpstr>নিচের ছবিগুলো লক্ষ্য করঃ</vt:lpstr>
      <vt:lpstr>ফার্স্ট এইড বক্স</vt:lpstr>
      <vt:lpstr>ফার্স্ট এইড বক্সের চিত্র</vt:lpstr>
      <vt:lpstr>ফার্স্ট এইড বক্সের উপকরণ</vt:lpstr>
      <vt:lpstr>ফার্স্ট এইড বক্সের উপকরণের চিত্র</vt:lpstr>
      <vt:lpstr>একক কাজ</vt:lpstr>
      <vt:lpstr>দলীয় কাজ</vt:lpstr>
      <vt:lpstr>মুল্যায়ন</vt:lpstr>
      <vt:lpstr>বাড়ীর কাজ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BNS</dc:creator>
  <cp:lastModifiedBy>Imtiaz Adnan</cp:lastModifiedBy>
  <cp:revision>140</cp:revision>
  <dcterms:created xsi:type="dcterms:W3CDTF">2016-07-03T12:16:57Z</dcterms:created>
  <dcterms:modified xsi:type="dcterms:W3CDTF">2020-08-03T06:08:30Z</dcterms:modified>
</cp:coreProperties>
</file>