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93" r:id="rId3"/>
    <p:sldId id="292" r:id="rId4"/>
    <p:sldId id="276" r:id="rId5"/>
    <p:sldId id="278" r:id="rId6"/>
    <p:sldId id="279" r:id="rId7"/>
    <p:sldId id="280" r:id="rId8"/>
    <p:sldId id="281" r:id="rId9"/>
    <p:sldId id="282" r:id="rId10"/>
    <p:sldId id="283" r:id="rId11"/>
    <p:sldId id="286" r:id="rId12"/>
    <p:sldId id="287" r:id="rId13"/>
    <p:sldId id="288" r:id="rId14"/>
    <p:sldId id="290" r:id="rId15"/>
    <p:sldId id="25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74554A-5374-4788-B4D6-091056F6254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2104D-E849-47C4-B93A-B8BD2A340D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85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3BAD5-CEB8-4F7B-B8A1-85B61FAA550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820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0452-F586-44B2-AEC1-221992DBD918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0C86-FE2A-4CF9-9918-099B23E9B4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45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0452-F586-44B2-AEC1-221992DBD918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0C86-FE2A-4CF9-9918-099B23E9B4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41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0452-F586-44B2-AEC1-221992DBD918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0C86-FE2A-4CF9-9918-099B23E9B4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468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0452-F586-44B2-AEC1-221992DBD918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0C86-FE2A-4CF9-9918-099B23E9B4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3413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0452-F586-44B2-AEC1-221992DBD918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0C86-FE2A-4CF9-9918-099B23E9B4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54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0452-F586-44B2-AEC1-221992DBD918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0C86-FE2A-4CF9-9918-099B23E9B4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04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0452-F586-44B2-AEC1-221992DBD918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0C86-FE2A-4CF9-9918-099B23E9B4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62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0452-F586-44B2-AEC1-221992DBD918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0C86-FE2A-4CF9-9918-099B23E9B4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69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0452-F586-44B2-AEC1-221992DBD918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0C86-FE2A-4CF9-9918-099B23E9B4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487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0452-F586-44B2-AEC1-221992DBD918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0C86-FE2A-4CF9-9918-099B23E9B4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7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0452-F586-44B2-AEC1-221992DBD918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0C86-FE2A-4CF9-9918-099B23E9B4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59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0452-F586-44B2-AEC1-221992DBD918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0C86-FE2A-4CF9-9918-099B23E9B4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350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0452-F586-44B2-AEC1-221992DBD918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0C86-FE2A-4CF9-9918-099B23E9B4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85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0452-F586-44B2-AEC1-221992DBD918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0C86-FE2A-4CF9-9918-099B23E9B4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85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0452-F586-44B2-AEC1-221992DBD918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0C86-FE2A-4CF9-9918-099B23E9B4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127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0452-F586-44B2-AEC1-221992DBD918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0C86-FE2A-4CF9-9918-099B23E9B4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930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0452-F586-44B2-AEC1-221992DBD918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0C86-FE2A-4CF9-9918-099B23E9B4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31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5360452-F586-44B2-AEC1-221992DBD918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51B0C86-FE2A-4CF9-9918-099B23E9B4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3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07096" y="2444595"/>
            <a:ext cx="796455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800" dirty="0" err="1">
                <a:highlight>
                  <a:srgbClr val="C0C0C0"/>
                </a:highlight>
                <a:latin typeface="NikoshBAN" pitchFamily="2" charset="0"/>
                <a:cs typeface="NikoshBAN" pitchFamily="2" charset="0"/>
              </a:rPr>
              <a:t>well</a:t>
            </a:r>
            <a:r>
              <a:rPr lang="en-US" sz="13800" dirty="0" err="1">
                <a:highlight>
                  <a:srgbClr val="FFFF00"/>
                </a:highlight>
                <a:latin typeface="NikoshBAN" pitchFamily="2" charset="0"/>
                <a:cs typeface="NikoshBAN" pitchFamily="2" charset="0"/>
              </a:rPr>
              <a:t>come</a:t>
            </a:r>
            <a:endParaRPr lang="bn-BD" sz="13800" dirty="0">
              <a:highlight>
                <a:srgbClr val="FFFF00"/>
              </a:highligh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1877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7FC92-5FA5-4263-8773-5CC7C68114D8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MAYNUL HOSSAIN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8B2A-F35F-4691-9145-1CD487B07BB1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 descr="nat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8080" y="0"/>
            <a:ext cx="6053919" cy="3505200"/>
          </a:xfrm>
          <a:prstGeom prst="rect">
            <a:avLst/>
          </a:prstGeom>
        </p:spPr>
      </p:pic>
      <p:pic>
        <p:nvPicPr>
          <p:cNvPr id="6" name="Picture 5" descr="8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982" y="-152400"/>
            <a:ext cx="4267199" cy="35052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" y="3505200"/>
            <a:ext cx="12192000" cy="3352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/>
              <a:t>ল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বং,সরিষা , হলু্‌দ ইত্যাদি খাদ্যের জারিত হওয়া থেকে রক্ষা করে খাদ্য সংরক্ষণ করে।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E28F3B-E21F-44D7-A805-EE5268C5048C}"/>
              </a:ext>
            </a:extLst>
          </p:cNvPr>
          <p:cNvSpPr/>
          <p:nvPr/>
        </p:nvSpPr>
        <p:spPr>
          <a:xfrm>
            <a:off x="4452107" y="1550472"/>
            <a:ext cx="13258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highlight>
                  <a:srgbClr val="FF00FF"/>
                </a:highlight>
                <a:latin typeface="NikoshBAN" pitchFamily="2" charset="0"/>
                <a:cs typeface="NikoshBAN" pitchFamily="2" charset="0"/>
              </a:rPr>
              <a:t>মসলা</a:t>
            </a:r>
            <a:endParaRPr lang="en-US" sz="3200" dirty="0">
              <a:solidFill>
                <a:srgbClr val="FF0000"/>
              </a:solidFill>
              <a:highlight>
                <a:srgbClr val="FF00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517946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472858"/>
            <a:ext cx="12192000" cy="3385142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অ্যালকোহল</a:t>
            </a:r>
            <a:endParaRPr lang="bn-BD" sz="4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ইথানল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শক্তিশালী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জীবাণুনাশক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পদাথ।এর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ঘনমাএা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70-95%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কাযকর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মিথানল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বিষাক্ত।ফলে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সংরক্ষণে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3" name="Picture 2" descr="6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6394"/>
            <a:ext cx="4856813" cy="3505200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2F956-3484-4AA8-81FE-07045DB749F3}" type="datetime1">
              <a:rPr lang="en-US" smtClean="0"/>
              <a:pPr/>
              <a:t>8/3/2020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8B2A-F35F-4691-9145-1CD487B07BB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852010" y="801805"/>
            <a:ext cx="3689555" cy="232570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ইথানল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806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152400"/>
            <a:ext cx="8839200" cy="655320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BD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§"/>
            </a:pPr>
            <a:endParaRPr lang="bn-BD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3" r="56204" b="3447"/>
          <a:stretch/>
        </p:blipFill>
        <p:spPr>
          <a:xfrm>
            <a:off x="0" y="0"/>
            <a:ext cx="5029200" cy="3429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FE45-B050-4539-89EB-7B3BE05F0A99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8B2A-F35F-4691-9145-1CD487B07BB1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6" descr="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0"/>
            <a:ext cx="6934200" cy="3579625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</p:pic>
      <p:sp>
        <p:nvSpPr>
          <p:cNvPr id="5" name="Oval 4"/>
          <p:cNvSpPr/>
          <p:nvPr/>
        </p:nvSpPr>
        <p:spPr>
          <a:xfrm>
            <a:off x="1370013" y="2769704"/>
            <a:ext cx="1582737" cy="6592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তেল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429000"/>
            <a:ext cx="8210550" cy="332263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err="1">
                <a:solidFill>
                  <a:schemeClr val="tx1"/>
                </a:solidFill>
              </a:rPr>
              <a:t>তেল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অনুজীবকে</a:t>
            </a:r>
            <a:r>
              <a:rPr lang="bn-BD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খাদ্যর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সংস্পর্শে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আসতে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বাধা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দেয়।এছাড়া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খাদ্যের জারিত হওয়া থেকে রক্ষা করে খাদ্য সংরক্ষণ করে।</a:t>
            </a:r>
            <a:r>
              <a:rPr lang="en-US" sz="4000" dirty="0" err="1">
                <a:solidFill>
                  <a:schemeClr val="tx1"/>
                </a:solidFill>
              </a:rPr>
              <a:t>আচার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তৈরীতে</a:t>
            </a:r>
            <a:r>
              <a:rPr lang="en-US" sz="4000" dirty="0">
                <a:solidFill>
                  <a:schemeClr val="tx1"/>
                </a:solidFill>
              </a:rPr>
              <a:t>  </a:t>
            </a:r>
            <a:r>
              <a:rPr lang="en-US" sz="4000" dirty="0" err="1">
                <a:solidFill>
                  <a:schemeClr val="tx1"/>
                </a:solidFill>
              </a:rPr>
              <a:t>প্রচুর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সরিষার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তেল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ব্যাবহৃত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হয়</a:t>
            </a:r>
            <a:r>
              <a:rPr lang="en-US" sz="4000" dirty="0">
                <a:solidFill>
                  <a:schemeClr val="tx1"/>
                </a:solidFill>
              </a:rPr>
              <a:t>।</a:t>
            </a:r>
          </a:p>
        </p:txBody>
      </p:sp>
      <p:pic>
        <p:nvPicPr>
          <p:cNvPr id="9" name="Picture 8" descr="th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10550" y="3521076"/>
            <a:ext cx="3981450" cy="318452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3957180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itchFamily="2" charset="2"/>
              <a:buChar char="§"/>
            </a:pP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সাইট্রিকএসিড</a:t>
            </a:r>
            <a:endParaRPr lang="bn-BD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§"/>
            </a:pPr>
            <a:endParaRPr lang="bn-BD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User\Desktop\new pict for classic\food 1\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241" y="2808287"/>
            <a:ext cx="4087002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new pict for classic\food 1\edta\citric acid\j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923" y="427038"/>
            <a:ext cx="3714974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new pict for classic\food 1\edta\citric acid\j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703" y="4084091"/>
            <a:ext cx="3789523" cy="1981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B40A-D09B-423B-8B6A-603076579552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8B2A-F35F-4691-9145-1CD487B07BB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95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9882"/>
            <a:ext cx="12191999" cy="685800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highlight>
                  <a:srgbClr val="FFFF00"/>
                </a:highlight>
                <a:latin typeface="NikoshBAN" pitchFamily="2" charset="0"/>
                <a:cs typeface="NikoshBAN" pitchFamily="2" charset="0"/>
              </a:rPr>
              <a:t>জৈব</a:t>
            </a:r>
            <a:r>
              <a:rPr lang="en-US" sz="3200" b="1" dirty="0">
                <a:solidFill>
                  <a:srgbClr val="FF0000"/>
                </a:solidFill>
                <a:highlight>
                  <a:srgbClr val="FFFF00"/>
                </a:highligh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highlight>
                  <a:srgbClr val="FFFF00"/>
                </a:highlight>
                <a:latin typeface="NikoshBAN" pitchFamily="2" charset="0"/>
                <a:cs typeface="NikoshBAN" pitchFamily="2" charset="0"/>
              </a:rPr>
              <a:t>এসিড</a:t>
            </a:r>
            <a:r>
              <a:rPr lang="en-US" sz="3200" b="1" dirty="0">
                <a:solidFill>
                  <a:srgbClr val="FF0000"/>
                </a:solidFill>
                <a:highlight>
                  <a:srgbClr val="FFFF00"/>
                </a:highligh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>
                <a:solidFill>
                  <a:srgbClr val="FF0000"/>
                </a:solidFill>
                <a:highlight>
                  <a:srgbClr val="FFFF00"/>
                </a:highlight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200" b="1" dirty="0">
                <a:solidFill>
                  <a:srgbClr val="FF0000"/>
                </a:solidFill>
                <a:highlight>
                  <a:srgbClr val="FFFF00"/>
                </a:highligh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highlight>
                  <a:srgbClr val="FFFF00"/>
                </a:highlight>
                <a:latin typeface="NikoshBAN" pitchFamily="2" charset="0"/>
                <a:cs typeface="NikoshBAN" pitchFamily="2" charset="0"/>
              </a:rPr>
              <a:t>লবন</a:t>
            </a:r>
            <a:endParaRPr lang="bn-BD" sz="3200" b="1" dirty="0">
              <a:solidFill>
                <a:srgbClr val="FF0000"/>
              </a:solidFill>
              <a:highlight>
                <a:srgbClr val="FFFF00"/>
              </a:highligh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সাইট্রিক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এসিড,প্রোপায়নিক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এসিড,ল্যাকটিক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এসিড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লবন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বাহির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হয়।ফলের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ঘ্রাণ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সংরক্ষণের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সিরাপ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ড্রিংকস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জ্যাম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জেলিতে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সাইট্রিক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এসিড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23754"/>
            <a:ext cx="4699712" cy="3834246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</p:spPr>
      </p:pic>
      <p:pic>
        <p:nvPicPr>
          <p:cNvPr id="4" name="Picture 3" descr="3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5758" y="3023755"/>
            <a:ext cx="4818042" cy="383424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1AC25-795E-41C3-8805-2A76A5FE41CD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69BBF-78FD-475D-A7C0-AA75221E909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165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xplosion 2 4"/>
          <p:cNvSpPr/>
          <p:nvPr/>
        </p:nvSpPr>
        <p:spPr>
          <a:xfrm>
            <a:off x="232012" y="696036"/>
            <a:ext cx="11627892" cy="5923128"/>
          </a:xfrm>
          <a:prstGeom prst="irregularSeal2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T</a:t>
            </a:r>
            <a:r>
              <a:rPr lang="bn-BD" sz="9600" dirty="0">
                <a:solidFill>
                  <a:srgbClr val="FF0000"/>
                </a:solidFill>
              </a:rPr>
              <a:t>hank you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0303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B391BF5-1367-4BE1-AAA6-E517F77DC00E}"/>
              </a:ext>
            </a:extLst>
          </p:cNvPr>
          <p:cNvSpPr/>
          <p:nvPr/>
        </p:nvSpPr>
        <p:spPr>
          <a:xfrm>
            <a:off x="244763" y="0"/>
            <a:ext cx="11887200" cy="69573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DB6C59-0FEC-451D-B1DA-D62F4F47ED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14" y="3084447"/>
            <a:ext cx="2242732" cy="28081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C550643-3F9C-4A8C-99FE-9110C47FD5C9}"/>
              </a:ext>
            </a:extLst>
          </p:cNvPr>
          <p:cNvSpPr/>
          <p:nvPr/>
        </p:nvSpPr>
        <p:spPr>
          <a:xfrm>
            <a:off x="3021249" y="3084447"/>
            <a:ext cx="5429692" cy="357020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dirty="0" err="1"/>
              <a:t>শিক্ষক</a:t>
            </a:r>
            <a:r>
              <a:rPr lang="en-US" sz="2800" dirty="0"/>
              <a:t> </a:t>
            </a:r>
            <a:r>
              <a:rPr lang="en-US" sz="2800" dirty="0" err="1"/>
              <a:t>পরিচি</a:t>
            </a:r>
            <a:r>
              <a:rPr lang="bn-BD" sz="3200" dirty="0"/>
              <a:t>তি</a:t>
            </a:r>
            <a:endParaRPr lang="en-US" sz="3200" dirty="0"/>
          </a:p>
          <a:p>
            <a:r>
              <a:rPr lang="en-US" sz="2800" dirty="0" err="1"/>
              <a:t>মোঃ</a:t>
            </a:r>
            <a:r>
              <a:rPr lang="en-US" sz="2800" dirty="0"/>
              <a:t> </a:t>
            </a:r>
            <a:r>
              <a:rPr lang="en-US" sz="2800" dirty="0" err="1"/>
              <a:t>সেলিম</a:t>
            </a:r>
            <a:r>
              <a:rPr lang="en-US" sz="2800" dirty="0"/>
              <a:t> </a:t>
            </a:r>
            <a:r>
              <a:rPr lang="en-US" sz="2800" dirty="0" err="1"/>
              <a:t>জাহাঙ্গীর</a:t>
            </a:r>
            <a:endParaRPr lang="en-US" sz="2800" dirty="0"/>
          </a:p>
          <a:p>
            <a:r>
              <a:rPr lang="en-US" sz="2800" dirty="0" err="1"/>
              <a:t>রসায়ন</a:t>
            </a:r>
            <a:r>
              <a:rPr lang="en-US" sz="2800" dirty="0"/>
              <a:t> </a:t>
            </a:r>
            <a:r>
              <a:rPr lang="en-US" sz="2800" dirty="0" err="1"/>
              <a:t>প্রভাষক</a:t>
            </a:r>
            <a:endParaRPr lang="en-US" sz="2800" dirty="0"/>
          </a:p>
          <a:p>
            <a:r>
              <a:rPr lang="en-US" sz="2800" dirty="0" err="1"/>
              <a:t>ডিমলা</a:t>
            </a:r>
            <a:r>
              <a:rPr lang="en-US" sz="2800" dirty="0"/>
              <a:t> </a:t>
            </a:r>
            <a:r>
              <a:rPr lang="en-US" sz="2800" dirty="0" err="1"/>
              <a:t>ইসলামিয়া</a:t>
            </a:r>
            <a:r>
              <a:rPr lang="en-US" sz="2800" dirty="0"/>
              <a:t> </a:t>
            </a:r>
            <a:r>
              <a:rPr lang="en-US" sz="2800" dirty="0" err="1"/>
              <a:t>ডিগ্রী</a:t>
            </a:r>
            <a:r>
              <a:rPr lang="en-US" sz="2800" dirty="0"/>
              <a:t> </a:t>
            </a:r>
            <a:r>
              <a:rPr lang="en-US" sz="2800" dirty="0" err="1"/>
              <a:t>কলেজ</a:t>
            </a:r>
            <a:endParaRPr lang="en-US" sz="2800" dirty="0"/>
          </a:p>
          <a:p>
            <a:r>
              <a:rPr lang="en-US" sz="2800" dirty="0" err="1"/>
              <a:t>ডিমলা</a:t>
            </a:r>
            <a:r>
              <a:rPr lang="en-US" sz="2800" dirty="0"/>
              <a:t> </a:t>
            </a:r>
            <a:r>
              <a:rPr lang="en-US" sz="2800" dirty="0" err="1"/>
              <a:t>নীলফামারী</a:t>
            </a:r>
            <a:endParaRPr lang="en-US" sz="2800" dirty="0"/>
          </a:p>
          <a:p>
            <a:r>
              <a:rPr lang="en-US" sz="2800" dirty="0" err="1"/>
              <a:t>ইমেইল</a:t>
            </a:r>
            <a:r>
              <a:rPr lang="en-US" sz="2800" dirty="0"/>
              <a:t>: salimzahangir11@amil.com</a:t>
            </a: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9F87A4A-3951-48E3-8FB3-7D4090B99618}"/>
              </a:ext>
            </a:extLst>
          </p:cNvPr>
          <p:cNvSpPr/>
          <p:nvPr/>
        </p:nvSpPr>
        <p:spPr>
          <a:xfrm>
            <a:off x="7568085" y="579067"/>
            <a:ext cx="4129323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</a:rPr>
              <a:t>আজকের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বিষয়</a:t>
            </a:r>
            <a:r>
              <a:rPr lang="en-US" sz="2000" dirty="0">
                <a:solidFill>
                  <a:schemeClr val="bg1"/>
                </a:solidFill>
              </a:rPr>
              <a:t>: </a:t>
            </a:r>
            <a:r>
              <a:rPr lang="en-US" sz="2000" dirty="0" err="1">
                <a:solidFill>
                  <a:schemeClr val="bg1"/>
                </a:solidFill>
              </a:rPr>
              <a:t>রসায়ন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প্রথম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পত্র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 err="1">
                <a:solidFill>
                  <a:schemeClr val="bg1"/>
                </a:solidFill>
              </a:rPr>
              <a:t>শ্রেণি</a:t>
            </a:r>
            <a:r>
              <a:rPr lang="en-US" sz="2000" dirty="0">
                <a:solidFill>
                  <a:schemeClr val="bg1"/>
                </a:solidFill>
              </a:rPr>
              <a:t>:   </a:t>
            </a:r>
            <a:r>
              <a:rPr lang="en-US" sz="2000" dirty="0" err="1">
                <a:solidFill>
                  <a:schemeClr val="bg1"/>
                </a:solidFill>
              </a:rPr>
              <a:t>একাদশ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</a:p>
          <a:p>
            <a:r>
              <a:rPr lang="en-US" sz="2000" dirty="0" err="1">
                <a:solidFill>
                  <a:schemeClr val="bg1"/>
                </a:solidFill>
              </a:rPr>
              <a:t>অধ্যায়</a:t>
            </a:r>
            <a:r>
              <a:rPr lang="en-US" sz="2000" dirty="0">
                <a:solidFill>
                  <a:schemeClr val="bg1"/>
                </a:solidFill>
              </a:rPr>
              <a:t>: </a:t>
            </a:r>
            <a:r>
              <a:rPr lang="en-US" sz="2000" dirty="0" err="1">
                <a:solidFill>
                  <a:schemeClr val="bg1"/>
                </a:solidFill>
              </a:rPr>
              <a:t>দ্বিতীয়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 err="1">
                <a:solidFill>
                  <a:schemeClr val="bg1"/>
                </a:solidFill>
              </a:rPr>
              <a:t>পাঠঃ</a:t>
            </a:r>
            <a:r>
              <a:rPr lang="en-US" sz="2000" dirty="0">
                <a:solidFill>
                  <a:schemeClr val="bg1"/>
                </a:solidFill>
              </a:rPr>
              <a:t> ১৮</a:t>
            </a:r>
          </a:p>
          <a:p>
            <a:r>
              <a:rPr lang="en-US" sz="2000" dirty="0" err="1">
                <a:solidFill>
                  <a:schemeClr val="bg1"/>
                </a:solidFill>
              </a:rPr>
              <a:t>সময়ঃ</a:t>
            </a:r>
            <a:r>
              <a:rPr lang="en-US" sz="2000" dirty="0">
                <a:solidFill>
                  <a:schemeClr val="bg1"/>
                </a:solidFill>
              </a:rPr>
              <a:t> ৪০মিনিট</a:t>
            </a:r>
            <a:endParaRPr lang="en-US" sz="60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2321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582305" y="392279"/>
            <a:ext cx="11300345" cy="5964071"/>
          </a:xfrm>
          <a:prstGeom prst="cub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প্রিজারভেটিভস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2678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b="1" dirty="0">
                <a:solidFill>
                  <a:schemeClr val="bg1"/>
                </a:solidFill>
                <a:highlight>
                  <a:srgbClr val="FF00FF"/>
                </a:highligh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b="1" dirty="0" err="1">
                <a:solidFill>
                  <a:schemeClr val="bg1"/>
                </a:solidFill>
                <a:highlight>
                  <a:srgbClr val="FF00FF"/>
                </a:highlight>
                <a:latin typeface="NikoshBAN" pitchFamily="2" charset="0"/>
                <a:cs typeface="NikoshBAN" pitchFamily="2" charset="0"/>
              </a:rPr>
              <a:t>প্রিজারভেটিভস</a:t>
            </a:r>
            <a:r>
              <a:rPr lang="bn-BD" sz="3200" b="1" dirty="0">
                <a:solidFill>
                  <a:schemeClr val="bg1"/>
                </a:solidFill>
                <a:highlight>
                  <a:srgbClr val="FF00FF"/>
                </a:highlight>
                <a:latin typeface="NikoshBAN" pitchFamily="2" charset="0"/>
                <a:cs typeface="NikoshBAN" pitchFamily="2" charset="0"/>
              </a:rPr>
              <a:t>ঃ</a:t>
            </a:r>
          </a:p>
          <a:p>
            <a:endParaRPr lang="bn-BD" sz="3200" b="1" dirty="0">
              <a:solidFill>
                <a:schemeClr val="bg1"/>
              </a:solidFill>
              <a:highlight>
                <a:srgbClr val="FF00FF"/>
              </a:highlight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যেসব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পদাথ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খাদ্যের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পরিমিত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পরিমানে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মিশিয়ে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খাদ্যকে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অণূজীব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আক্রমণ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রক্ষা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প্রিজারভেটিভস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2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4" name="Picture 3" descr="1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3048346"/>
            <a:ext cx="5867399" cy="33080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cxnSp>
        <p:nvCxnSpPr>
          <p:cNvPr id="6" name="Straight Connector 5"/>
          <p:cNvCxnSpPr/>
          <p:nvPr/>
        </p:nvCxnSpPr>
        <p:spPr>
          <a:xfrm flipV="1">
            <a:off x="3138055" y="990600"/>
            <a:ext cx="69273" cy="76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BF4AF-7004-4E3B-87AD-18873FB8C838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8B2A-F35F-4691-9145-1CD487B07BB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6810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7FC92-5FA5-4263-8773-5CC7C68114D8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8B2A-F35F-4691-9145-1CD487B07BB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Left-Right Arrow Callout 4"/>
          <p:cNvSpPr/>
          <p:nvPr/>
        </p:nvSpPr>
        <p:spPr>
          <a:xfrm>
            <a:off x="2956447" y="2389632"/>
            <a:ext cx="6296735" cy="1496568"/>
          </a:xfrm>
          <a:prstGeom prst="leftRight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প্রিজারভেটিভস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9431740" y="2127913"/>
            <a:ext cx="2596487" cy="22098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প্রাকৃতিক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0181" y="2127913"/>
            <a:ext cx="2876266" cy="2120932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কৃএিম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রাসায়নিক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902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7FC92-5FA5-4263-8773-5CC7C68114D8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MAYNUL HOSSAIN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8B2A-F35F-4691-9145-1CD487B07BB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bn-BD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767443" y="0"/>
            <a:ext cx="8314707" cy="14725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প্রিজারভেটিভস</a:t>
            </a:r>
            <a:endParaRPr lang="en-US" sz="32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13" name="Picture 12" descr="nat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618" y="1763658"/>
            <a:ext cx="7078785" cy="46640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230215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8B2A-F35F-4691-9145-1CD487B07BB1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 descr="7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37" y="-10237"/>
            <a:ext cx="4419600" cy="3459707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</p:spPr>
      </p:pic>
      <p:sp>
        <p:nvSpPr>
          <p:cNvPr id="6" name="Right Arrow 5"/>
          <p:cNvSpPr/>
          <p:nvPr/>
        </p:nvSpPr>
        <p:spPr>
          <a:xfrm>
            <a:off x="4761871" y="996452"/>
            <a:ext cx="1874293" cy="108414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§"/>
            </a:pP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লবন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450609"/>
            <a:ext cx="12191999" cy="34085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বিভিন্ন ঘনমাএার দ্রবন খাদ্য দ্রব্য থেকে মুক্ত পানিকে শুষে নিয়ে অণুজীব জম্মানোর অনুকূল পরিবেশ সৃষ্টিতে বাধা দেয়।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 descr="th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7999" y="127355"/>
            <a:ext cx="3981450" cy="318452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3683379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7FC92-5FA5-4263-8773-5CC7C68114D8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MAYNUL HOSSAIN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8B2A-F35F-4691-9145-1CD487B07BB1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 descr="6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3530" y="32983"/>
            <a:ext cx="6058470" cy="3396018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</p:spPr>
      </p:pic>
      <p:pic>
        <p:nvPicPr>
          <p:cNvPr id="6" name="Picture 5" descr="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1728" y="3406254"/>
            <a:ext cx="5930344" cy="3400567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</p:pic>
      <p:pic>
        <p:nvPicPr>
          <p:cNvPr id="7" name="Picture 6" descr="7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5257"/>
            <a:ext cx="6096001" cy="3297244"/>
          </a:xfrm>
          <a:prstGeom prst="rect">
            <a:avLst/>
          </a:prstGeom>
          <a:ln w="34925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</p:pic>
      <p:sp>
        <p:nvSpPr>
          <p:cNvPr id="9" name="Right Arrow 8"/>
          <p:cNvSpPr/>
          <p:nvPr/>
        </p:nvSpPr>
        <p:spPr>
          <a:xfrm>
            <a:off x="1564943" y="2412400"/>
            <a:ext cx="2187659" cy="1016601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</a:rPr>
              <a:t>চিনি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429001"/>
            <a:ext cx="6096000" cy="3428999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(৬৫-৭0)%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চিনির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দ্রবন অণুজীব জম্মানোর অনুকূল পরিবেশ সৃষ্টিতে বাধা দেয়। খাদ্যর অতিরিক্ত আদ্রতা শোষণ করে খাদ্য সংরক্ষণ করে।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2894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7FC92-5FA5-4263-8773-5CC7C68114D8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8B2A-F35F-4691-9145-1CD487B07BB1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 descr="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54" y="0"/>
            <a:ext cx="5473321" cy="3277438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</p:pic>
      <p:pic>
        <p:nvPicPr>
          <p:cNvPr id="7" name="Picture 6" descr="6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0087" y="0"/>
            <a:ext cx="4572000" cy="3429000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0" y="3277438"/>
            <a:ext cx="12192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এসিটিক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এসিড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ভিনেগার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এসিটিক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এসিড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হয়।খাদ্যের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ভিনেগার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খাদ্যের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ব্যাকটেরিয়া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ঈস্টের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বিরুদ্ধে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প্রতিরোধ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গড়ে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তোলে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অধিকাংশ অণুজীবেরর বংশবিস্তারে অনুকুল  পরিসর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ভিনেগার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খাদ্যের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মান থেকে	এর নিচে নেমে আসে।ফলে খাদ্য দ্রব্যে অণুজীবের বংশবিস্তারে বাধা পায়।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আচার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সস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তৈরিতে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ব্যাপক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পরিমানে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2445080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110</TotalTime>
  <Words>318</Words>
  <Application>Microsoft Office PowerPoint</Application>
  <PresentationFormat>Widescreen</PresentationFormat>
  <Paragraphs>100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NikoshBAN</vt:lpstr>
      <vt:lpstr>Tw Cen MT</vt:lpstr>
      <vt:lpstr>Wingdings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Mahabub</dc:creator>
  <cp:lastModifiedBy>Imtiaz Adnan</cp:lastModifiedBy>
  <cp:revision>33</cp:revision>
  <dcterms:created xsi:type="dcterms:W3CDTF">2017-04-03T18:22:57Z</dcterms:created>
  <dcterms:modified xsi:type="dcterms:W3CDTF">2020-08-03T07:10:05Z</dcterms:modified>
</cp:coreProperties>
</file>