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62" r:id="rId4"/>
    <p:sldId id="264" r:id="rId5"/>
    <p:sldId id="294" r:id="rId6"/>
    <p:sldId id="295" r:id="rId7"/>
    <p:sldId id="288" r:id="rId8"/>
    <p:sldId id="289" r:id="rId9"/>
    <p:sldId id="290" r:id="rId10"/>
    <p:sldId id="291" r:id="rId11"/>
    <p:sldId id="292" r:id="rId12"/>
    <p:sldId id="293" r:id="rId13"/>
    <p:sldId id="306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286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365C3F7-4ABE-4133-A4C5-F39A03279526}">
          <p14:sldIdLst>
            <p14:sldId id="257"/>
            <p14:sldId id="258"/>
            <p14:sldId id="262"/>
            <p14:sldId id="264"/>
            <p14:sldId id="294"/>
            <p14:sldId id="295"/>
            <p14:sldId id="288"/>
            <p14:sldId id="289"/>
            <p14:sldId id="290"/>
            <p14:sldId id="291"/>
            <p14:sldId id="292"/>
            <p14:sldId id="293"/>
            <p14:sldId id="306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</p14:sldIdLst>
        </p14:section>
        <p14:section name="Untitled Section" id="{0929D127-07EE-49A0-A551-304A06BE1322}">
          <p14:sldIdLst>
            <p14:sldId id="286"/>
            <p14:sldId id="2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5196" autoAdjust="0"/>
  </p:normalViewPr>
  <p:slideViewPr>
    <p:cSldViewPr>
      <p:cViewPr>
        <p:scale>
          <a:sx n="66" d="100"/>
          <a:sy n="66" d="100"/>
        </p:scale>
        <p:origin x="-146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1017C6-E681-4C0C-B51E-8600933EC64F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F6B43D52-F9CE-49FF-8640-FA4995AA543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পাঠ পরিচিতি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98C0F6B2-40E1-4340-A514-FC386259AA7E}" type="parTrans" cxnId="{87DB71D2-51AD-4B2F-9313-DF619F758A8E}">
      <dgm:prSet/>
      <dgm:spPr/>
      <dgm:t>
        <a:bodyPr/>
        <a:lstStyle/>
        <a:p>
          <a:endParaRPr lang="en-US"/>
        </a:p>
      </dgm:t>
    </dgm:pt>
    <dgm:pt modelId="{2E7B04C6-4E9E-4D9E-9897-7401F5DF73F9}" type="sibTrans" cxnId="{87DB71D2-51AD-4B2F-9313-DF619F758A8E}">
      <dgm:prSet/>
      <dgm:spPr/>
      <dgm:t>
        <a:bodyPr/>
        <a:lstStyle/>
        <a:p>
          <a:endParaRPr lang="en-US"/>
        </a:p>
      </dgm:t>
    </dgm:pt>
    <dgm:pt modelId="{F9820980-CD15-4D58-B210-B6DB550B5088}" type="pres">
      <dgm:prSet presAssocID="{6C1017C6-E681-4C0C-B51E-8600933EC64F}" presName="compositeShape" presStyleCnt="0">
        <dgm:presLayoutVars>
          <dgm:dir/>
          <dgm:resizeHandles/>
        </dgm:presLayoutVars>
      </dgm:prSet>
      <dgm:spPr/>
    </dgm:pt>
    <dgm:pt modelId="{16316A2C-80EC-4317-84EA-7B707E71693B}" type="pres">
      <dgm:prSet presAssocID="{6C1017C6-E681-4C0C-B51E-8600933EC64F}" presName="pyramid" presStyleLbl="node1" presStyleIdx="0" presStyleCnt="1" custScaleX="84615" custScaleY="84615" custLinFactNeighborX="-68189" custLinFactNeighborY="-17073"/>
      <dgm:spPr>
        <a:ln w="19050"/>
      </dgm:spPr>
    </dgm:pt>
    <dgm:pt modelId="{CE9C22A1-DA99-45AA-A0F9-46CDD7AA7FF2}" type="pres">
      <dgm:prSet presAssocID="{6C1017C6-E681-4C0C-B51E-8600933EC64F}" presName="theList" presStyleCnt="0"/>
      <dgm:spPr/>
    </dgm:pt>
    <dgm:pt modelId="{AAA87A80-5440-4D2D-8D8C-43E946CB90FB}" type="pres">
      <dgm:prSet presAssocID="{F6B43D52-F9CE-49FF-8640-FA4995AA543D}" presName="aNode" presStyleLbl="fgAcc1" presStyleIdx="0" presStyleCnt="1" custScaleX="102133" custScaleY="51024" custLinFactNeighborX="-14475" custLinFactNeighborY="61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1AD3E-CF46-4B5A-8767-EFA665327B65}" type="pres">
      <dgm:prSet presAssocID="{F6B43D52-F9CE-49FF-8640-FA4995AA543D}" presName="aSpace" presStyleCnt="0"/>
      <dgm:spPr/>
    </dgm:pt>
  </dgm:ptLst>
  <dgm:cxnLst>
    <dgm:cxn modelId="{87DB71D2-51AD-4B2F-9313-DF619F758A8E}" srcId="{6C1017C6-E681-4C0C-B51E-8600933EC64F}" destId="{F6B43D52-F9CE-49FF-8640-FA4995AA543D}" srcOrd="0" destOrd="0" parTransId="{98C0F6B2-40E1-4340-A514-FC386259AA7E}" sibTransId="{2E7B04C6-4E9E-4D9E-9897-7401F5DF73F9}"/>
    <dgm:cxn modelId="{AC527202-861D-46CA-9A3C-1B152A3750BC}" type="presOf" srcId="{F6B43D52-F9CE-49FF-8640-FA4995AA543D}" destId="{AAA87A80-5440-4D2D-8D8C-43E946CB90FB}" srcOrd="0" destOrd="0" presId="urn:microsoft.com/office/officeart/2005/8/layout/pyramid2"/>
    <dgm:cxn modelId="{49D9CDBC-8A88-409F-B7BF-471E62948FE5}" type="presOf" srcId="{6C1017C6-E681-4C0C-B51E-8600933EC64F}" destId="{F9820980-CD15-4D58-B210-B6DB550B5088}" srcOrd="0" destOrd="0" presId="urn:microsoft.com/office/officeart/2005/8/layout/pyramid2"/>
    <dgm:cxn modelId="{FE17DB8E-0369-48F2-9FF1-E550BBE8F3D6}" type="presParOf" srcId="{F9820980-CD15-4D58-B210-B6DB550B5088}" destId="{16316A2C-80EC-4317-84EA-7B707E71693B}" srcOrd="0" destOrd="0" presId="urn:microsoft.com/office/officeart/2005/8/layout/pyramid2"/>
    <dgm:cxn modelId="{B18633B7-D924-4DDC-85BC-DDA2AE0C3AF9}" type="presParOf" srcId="{F9820980-CD15-4D58-B210-B6DB550B5088}" destId="{CE9C22A1-DA99-45AA-A0F9-46CDD7AA7FF2}" srcOrd="1" destOrd="0" presId="urn:microsoft.com/office/officeart/2005/8/layout/pyramid2"/>
    <dgm:cxn modelId="{BA96C088-EE0D-4D28-B4DE-9BB01C368708}" type="presParOf" srcId="{CE9C22A1-DA99-45AA-A0F9-46CDD7AA7FF2}" destId="{AAA87A80-5440-4D2D-8D8C-43E946CB90FB}" srcOrd="0" destOrd="0" presId="urn:microsoft.com/office/officeart/2005/8/layout/pyramid2"/>
    <dgm:cxn modelId="{68B3C01B-2702-4D61-BF51-939C9D34D6D3}" type="presParOf" srcId="{CE9C22A1-DA99-45AA-A0F9-46CDD7AA7FF2}" destId="{6B61AD3E-CF46-4B5A-8767-EFA665327B65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DA5E8C-8F2B-491E-AAF9-8E78B8CDDCBC}" type="doc">
      <dgm:prSet loTypeId="urn:microsoft.com/office/officeart/2005/8/layout/chevron2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792CB93-73F7-46AC-9711-AE919F53EA9A}">
      <dgm:prSet phldrT="[Text]" phldr="1"/>
      <dgm:spPr/>
      <dgm:t>
        <a:bodyPr/>
        <a:lstStyle/>
        <a:p>
          <a:endParaRPr lang="en-US" dirty="0"/>
        </a:p>
      </dgm:t>
    </dgm:pt>
    <dgm:pt modelId="{48981F47-DF8A-4113-82F5-F689D3FD58D2}" type="parTrans" cxnId="{9BB0624A-7B87-4113-A429-4C9E9ED1116E}">
      <dgm:prSet/>
      <dgm:spPr/>
      <dgm:t>
        <a:bodyPr/>
        <a:lstStyle/>
        <a:p>
          <a:endParaRPr lang="en-US"/>
        </a:p>
      </dgm:t>
    </dgm:pt>
    <dgm:pt modelId="{44BEFD03-5453-4107-9F34-BB36F3C5AD71}" type="sibTrans" cxnId="{9BB0624A-7B87-4113-A429-4C9E9ED1116E}">
      <dgm:prSet/>
      <dgm:spPr/>
      <dgm:t>
        <a:bodyPr/>
        <a:lstStyle/>
        <a:p>
          <a:endParaRPr lang="en-US"/>
        </a:p>
      </dgm:t>
    </dgm:pt>
    <dgm:pt modelId="{7BFBBDDF-E93F-4D51-A8AC-49FEF39AE11B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শিখনফল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5519D6C-1F43-40FF-969A-F8A22D0D0F77}" type="parTrans" cxnId="{14CF0FB5-1C96-40F9-96EE-6AE9763C79FC}">
      <dgm:prSet/>
      <dgm:spPr/>
      <dgm:t>
        <a:bodyPr/>
        <a:lstStyle/>
        <a:p>
          <a:endParaRPr lang="en-US"/>
        </a:p>
      </dgm:t>
    </dgm:pt>
    <dgm:pt modelId="{DAD1DFB1-8BD7-420D-9F75-F7A836866C79}" type="sibTrans" cxnId="{14CF0FB5-1C96-40F9-96EE-6AE9763C79FC}">
      <dgm:prSet/>
      <dgm:spPr/>
      <dgm:t>
        <a:bodyPr/>
        <a:lstStyle/>
        <a:p>
          <a:endParaRPr lang="en-US"/>
        </a:p>
      </dgm:t>
    </dgm:pt>
    <dgm:pt modelId="{8E6354E8-D6B1-4411-A791-E197BEF3B1A8}" type="pres">
      <dgm:prSet presAssocID="{09DA5E8C-8F2B-491E-AAF9-8E78B8CDDCB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12C541-7553-4F76-B2B2-CC334293C19D}" type="pres">
      <dgm:prSet presAssocID="{0792CB93-73F7-46AC-9711-AE919F53EA9A}" presName="composite" presStyleCnt="0"/>
      <dgm:spPr/>
    </dgm:pt>
    <dgm:pt modelId="{C9485253-8006-482B-A84A-CFADC91387D1}" type="pres">
      <dgm:prSet presAssocID="{0792CB93-73F7-46AC-9711-AE919F53EA9A}" presName="parentText" presStyleLbl="alignNode1" presStyleIdx="0" presStyleCnt="1" custScaleX="58730" custScaleY="629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37DB1-7FD0-43B9-87AF-583F7AAF1A07}" type="pres">
      <dgm:prSet presAssocID="{0792CB93-73F7-46AC-9711-AE919F53EA9A}" presName="descendantText" presStyleLbl="alignAcc1" presStyleIdx="0" presStyleCnt="1" custScaleY="59544" custLinFactNeighborX="-23288" custLinFactNeighborY="-16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B0624A-7B87-4113-A429-4C9E9ED1116E}" srcId="{09DA5E8C-8F2B-491E-AAF9-8E78B8CDDCBC}" destId="{0792CB93-73F7-46AC-9711-AE919F53EA9A}" srcOrd="0" destOrd="0" parTransId="{48981F47-DF8A-4113-82F5-F689D3FD58D2}" sibTransId="{44BEFD03-5453-4107-9F34-BB36F3C5AD71}"/>
    <dgm:cxn modelId="{94F1AE44-72AD-4A91-8B7B-32DB30BAD1AF}" type="presOf" srcId="{0792CB93-73F7-46AC-9711-AE919F53EA9A}" destId="{C9485253-8006-482B-A84A-CFADC91387D1}" srcOrd="0" destOrd="0" presId="urn:microsoft.com/office/officeart/2005/8/layout/chevron2"/>
    <dgm:cxn modelId="{C219F8C1-A899-431C-80AE-8A4080F855D7}" type="presOf" srcId="{7BFBBDDF-E93F-4D51-A8AC-49FEF39AE11B}" destId="{76737DB1-7FD0-43B9-87AF-583F7AAF1A07}" srcOrd="0" destOrd="0" presId="urn:microsoft.com/office/officeart/2005/8/layout/chevron2"/>
    <dgm:cxn modelId="{14CF0FB5-1C96-40F9-96EE-6AE9763C79FC}" srcId="{0792CB93-73F7-46AC-9711-AE919F53EA9A}" destId="{7BFBBDDF-E93F-4D51-A8AC-49FEF39AE11B}" srcOrd="0" destOrd="0" parTransId="{E5519D6C-1F43-40FF-969A-F8A22D0D0F77}" sibTransId="{DAD1DFB1-8BD7-420D-9F75-F7A836866C79}"/>
    <dgm:cxn modelId="{DC46681B-7E0C-4B58-9007-6EA2D3B5891F}" type="presOf" srcId="{09DA5E8C-8F2B-491E-AAF9-8E78B8CDDCBC}" destId="{8E6354E8-D6B1-4411-A791-E197BEF3B1A8}" srcOrd="0" destOrd="0" presId="urn:microsoft.com/office/officeart/2005/8/layout/chevron2"/>
    <dgm:cxn modelId="{A04EE064-ADCF-426E-9ABF-EA33E670DE30}" type="presParOf" srcId="{8E6354E8-D6B1-4411-A791-E197BEF3B1A8}" destId="{8A12C541-7553-4F76-B2B2-CC334293C19D}" srcOrd="0" destOrd="0" presId="urn:microsoft.com/office/officeart/2005/8/layout/chevron2"/>
    <dgm:cxn modelId="{FC8E2635-CE43-4C51-A1F6-E90E24F6D655}" type="presParOf" srcId="{8A12C541-7553-4F76-B2B2-CC334293C19D}" destId="{C9485253-8006-482B-A84A-CFADC91387D1}" srcOrd="0" destOrd="0" presId="urn:microsoft.com/office/officeart/2005/8/layout/chevron2"/>
    <dgm:cxn modelId="{E95F52D5-CF54-4CB7-81A3-CD21CCA4E089}" type="presParOf" srcId="{8A12C541-7553-4F76-B2B2-CC334293C19D}" destId="{76737DB1-7FD0-43B9-87AF-583F7AAF1A0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1017C6-E681-4C0C-B51E-8600933EC64F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F6B43D52-F9CE-49FF-8640-FA4995AA543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বাড়ির কাজ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98C0F6B2-40E1-4340-A514-FC386259AA7E}" type="parTrans" cxnId="{87DB71D2-51AD-4B2F-9313-DF619F758A8E}">
      <dgm:prSet/>
      <dgm:spPr/>
      <dgm:t>
        <a:bodyPr/>
        <a:lstStyle/>
        <a:p>
          <a:endParaRPr lang="en-US"/>
        </a:p>
      </dgm:t>
    </dgm:pt>
    <dgm:pt modelId="{2E7B04C6-4E9E-4D9E-9897-7401F5DF73F9}" type="sibTrans" cxnId="{87DB71D2-51AD-4B2F-9313-DF619F758A8E}">
      <dgm:prSet/>
      <dgm:spPr/>
      <dgm:t>
        <a:bodyPr/>
        <a:lstStyle/>
        <a:p>
          <a:endParaRPr lang="en-US"/>
        </a:p>
      </dgm:t>
    </dgm:pt>
    <dgm:pt modelId="{F9820980-CD15-4D58-B210-B6DB550B5088}" type="pres">
      <dgm:prSet presAssocID="{6C1017C6-E681-4C0C-B51E-8600933EC64F}" presName="compositeShape" presStyleCnt="0">
        <dgm:presLayoutVars>
          <dgm:dir/>
          <dgm:resizeHandles/>
        </dgm:presLayoutVars>
      </dgm:prSet>
      <dgm:spPr/>
    </dgm:pt>
    <dgm:pt modelId="{16316A2C-80EC-4317-84EA-7B707E71693B}" type="pres">
      <dgm:prSet presAssocID="{6C1017C6-E681-4C0C-B51E-8600933EC64F}" presName="pyramid" presStyleLbl="node1" presStyleIdx="0" presStyleCnt="1" custScaleX="84615" custScaleY="84615" custLinFactNeighborX="-68189" custLinFactNeighborY="-17073"/>
      <dgm:spPr>
        <a:ln w="19050"/>
      </dgm:spPr>
    </dgm:pt>
    <dgm:pt modelId="{CE9C22A1-DA99-45AA-A0F9-46CDD7AA7FF2}" type="pres">
      <dgm:prSet presAssocID="{6C1017C6-E681-4C0C-B51E-8600933EC64F}" presName="theList" presStyleCnt="0"/>
      <dgm:spPr/>
    </dgm:pt>
    <dgm:pt modelId="{AAA87A80-5440-4D2D-8D8C-43E946CB90FB}" type="pres">
      <dgm:prSet presAssocID="{F6B43D52-F9CE-49FF-8640-FA4995AA543D}" presName="aNode" presStyleLbl="fgAcc1" presStyleIdx="0" presStyleCnt="1" custScaleX="129293" custScaleY="51024" custLinFactNeighborX="-4530" custLinFactNeighborY="683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1AD3E-CF46-4B5A-8767-EFA665327B65}" type="pres">
      <dgm:prSet presAssocID="{F6B43D52-F9CE-49FF-8640-FA4995AA543D}" presName="aSpace" presStyleCnt="0"/>
      <dgm:spPr/>
    </dgm:pt>
  </dgm:ptLst>
  <dgm:cxnLst>
    <dgm:cxn modelId="{E0D42D07-1EBA-48DC-A864-E022F0F6094D}" type="presOf" srcId="{F6B43D52-F9CE-49FF-8640-FA4995AA543D}" destId="{AAA87A80-5440-4D2D-8D8C-43E946CB90FB}" srcOrd="0" destOrd="0" presId="urn:microsoft.com/office/officeart/2005/8/layout/pyramid2"/>
    <dgm:cxn modelId="{87DB71D2-51AD-4B2F-9313-DF619F758A8E}" srcId="{6C1017C6-E681-4C0C-B51E-8600933EC64F}" destId="{F6B43D52-F9CE-49FF-8640-FA4995AA543D}" srcOrd="0" destOrd="0" parTransId="{98C0F6B2-40E1-4340-A514-FC386259AA7E}" sibTransId="{2E7B04C6-4E9E-4D9E-9897-7401F5DF73F9}"/>
    <dgm:cxn modelId="{EE16CDBE-74A0-4DC4-9856-5CDECB5D280B}" type="presOf" srcId="{6C1017C6-E681-4C0C-B51E-8600933EC64F}" destId="{F9820980-CD15-4D58-B210-B6DB550B5088}" srcOrd="0" destOrd="0" presId="urn:microsoft.com/office/officeart/2005/8/layout/pyramid2"/>
    <dgm:cxn modelId="{0EBA049D-C075-4618-B1B7-9A03C868B9B6}" type="presParOf" srcId="{F9820980-CD15-4D58-B210-B6DB550B5088}" destId="{16316A2C-80EC-4317-84EA-7B707E71693B}" srcOrd="0" destOrd="0" presId="urn:microsoft.com/office/officeart/2005/8/layout/pyramid2"/>
    <dgm:cxn modelId="{57B2AFBE-F86E-4E62-902C-7F46997EA586}" type="presParOf" srcId="{F9820980-CD15-4D58-B210-B6DB550B5088}" destId="{CE9C22A1-DA99-45AA-A0F9-46CDD7AA7FF2}" srcOrd="1" destOrd="0" presId="urn:microsoft.com/office/officeart/2005/8/layout/pyramid2"/>
    <dgm:cxn modelId="{2672AD62-0C18-46CB-B686-A79148123357}" type="presParOf" srcId="{CE9C22A1-DA99-45AA-A0F9-46CDD7AA7FF2}" destId="{AAA87A80-5440-4D2D-8D8C-43E946CB90FB}" srcOrd="0" destOrd="0" presId="urn:microsoft.com/office/officeart/2005/8/layout/pyramid2"/>
    <dgm:cxn modelId="{320B2214-46F9-4200-A72F-B0A72D42226E}" type="presParOf" srcId="{CE9C22A1-DA99-45AA-A0F9-46CDD7AA7FF2}" destId="{6B61AD3E-CF46-4B5A-8767-EFA665327B65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16A2C-80EC-4317-84EA-7B707E71693B}">
      <dsp:nvSpPr>
        <dsp:cNvPr id="0" name=""/>
        <dsp:cNvSpPr/>
      </dsp:nvSpPr>
      <dsp:spPr>
        <a:xfrm>
          <a:off x="0" y="0"/>
          <a:ext cx="2256682" cy="2256682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9050"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A87A80-5440-4D2D-8D8C-43E946CB90FB}">
      <dsp:nvSpPr>
        <dsp:cNvPr id="0" name=""/>
        <dsp:cNvSpPr/>
      </dsp:nvSpPr>
      <dsp:spPr>
        <a:xfrm>
          <a:off x="1018931" y="820617"/>
          <a:ext cx="1770526" cy="1088648"/>
        </a:xfrm>
        <a:prstGeom prst="roundRect">
          <a:avLst/>
        </a:prstGeom>
        <a:gradFill rotWithShape="1">
          <a:gsLst>
            <a:gs pos="0">
              <a:schemeClr val="accent2">
                <a:tint val="35000"/>
                <a:satMod val="260000"/>
              </a:schemeClr>
            </a:gs>
            <a:gs pos="30000">
              <a:schemeClr val="accent2">
                <a:tint val="38000"/>
                <a:satMod val="260000"/>
              </a:schemeClr>
            </a:gs>
            <a:gs pos="75000">
              <a:schemeClr val="accent2">
                <a:tint val="55000"/>
                <a:satMod val="255000"/>
              </a:schemeClr>
            </a:gs>
            <a:gs pos="100000">
              <a:schemeClr val="accent2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পাঠ পরিচিতি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1072074" y="873760"/>
        <a:ext cx="1664240" cy="9823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85253-8006-482B-A84A-CFADC91387D1}">
      <dsp:nvSpPr>
        <dsp:cNvPr id="0" name=""/>
        <dsp:cNvSpPr/>
      </dsp:nvSpPr>
      <dsp:spPr>
        <a:xfrm rot="5400000">
          <a:off x="-183163" y="493607"/>
          <a:ext cx="1055511" cy="68918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-5400000">
        <a:off x="1" y="655035"/>
        <a:ext cx="689184" cy="366327"/>
      </dsp:txXfrm>
    </dsp:sp>
    <dsp:sp modelId="{76737DB1-7FD0-43B9-87AF-583F7AAF1A07}">
      <dsp:nvSpPr>
        <dsp:cNvPr id="0" name=""/>
        <dsp:cNvSpPr/>
      </dsp:nvSpPr>
      <dsp:spPr>
        <a:xfrm rot="5400000">
          <a:off x="1451560" y="-454099"/>
          <a:ext cx="648827" cy="2255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900" kern="1200" dirty="0" smtClean="0">
              <a:latin typeface="NikoshBAN" pitchFamily="2" charset="0"/>
              <a:cs typeface="NikoshBAN" pitchFamily="2" charset="0"/>
            </a:rPr>
            <a:t>শিখনফল</a:t>
          </a:r>
          <a:endParaRPr lang="en-US" sz="39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648214" y="380920"/>
        <a:ext cx="2223847" cy="5854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16A2C-80EC-4317-84EA-7B707E71693B}">
      <dsp:nvSpPr>
        <dsp:cNvPr id="0" name=""/>
        <dsp:cNvSpPr/>
      </dsp:nvSpPr>
      <dsp:spPr>
        <a:xfrm>
          <a:off x="0" y="0"/>
          <a:ext cx="2256682" cy="2256682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9050"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A87A80-5440-4D2D-8D8C-43E946CB90FB}">
      <dsp:nvSpPr>
        <dsp:cNvPr id="0" name=""/>
        <dsp:cNvSpPr/>
      </dsp:nvSpPr>
      <dsp:spPr>
        <a:xfrm>
          <a:off x="838209" y="838200"/>
          <a:ext cx="2241358" cy="1088648"/>
        </a:xfrm>
        <a:prstGeom prst="roundRect">
          <a:avLst/>
        </a:prstGeom>
        <a:gradFill rotWithShape="1">
          <a:gsLst>
            <a:gs pos="0">
              <a:schemeClr val="accent2">
                <a:tint val="35000"/>
                <a:satMod val="260000"/>
              </a:schemeClr>
            </a:gs>
            <a:gs pos="30000">
              <a:schemeClr val="accent2">
                <a:tint val="38000"/>
                <a:satMod val="260000"/>
              </a:schemeClr>
            </a:gs>
            <a:gs pos="75000">
              <a:schemeClr val="accent2">
                <a:tint val="55000"/>
                <a:satMod val="255000"/>
              </a:schemeClr>
            </a:gs>
            <a:gs pos="100000">
              <a:schemeClr val="accent2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বাড়ির কাজ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891352" y="891343"/>
        <a:ext cx="2135072" cy="982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D6F25-11B6-4D9A-AA77-94044866FE97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EBD3-2E09-48E9-8928-1F216773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45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আমি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কিন্তু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রসায়নের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সুপারস্টার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আন্তর্জাতিক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একক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পদ্ধতি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এসআইয়ের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সাতটি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মৌলিক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ভৌত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একক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আছে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মিটার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সেকেন্ড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অ্যাম্পিয়ার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কেলভিন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ক্যান্ডেলা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কিলোগ্রাম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মোল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দেখতেই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পারছ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এ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সাত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এককের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মধ্যে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আমি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আছি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আমি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আন্তর্জাতিক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মানের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একক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সুপারস্টার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কেন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ধরো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ডিমের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দোকানে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গিয়ে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ডজন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ডিম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চাইলে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কয়টি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বারোটি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আমার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নাম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দিয়েও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একটা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নির্দিষ্ট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সংখ্যা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বোঝায়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ডজন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হালির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মতো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আমিও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একটা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একক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EBD3-2E09-48E9-8928-1F216773D0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80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03-Aug-20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03-Aug-20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03-Aug-20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03-Aug-20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03-Aug-20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8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6.jfif"/><Relationship Id="rId21" Type="http://schemas.openxmlformats.org/officeDocument/2006/relationships/image" Target="../media/image36.png"/><Relationship Id="rId7" Type="http://schemas.openxmlformats.org/officeDocument/2006/relationships/image" Target="../media/image21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5.jfif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18.jfif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7.jpg"/><Relationship Id="rId9" Type="http://schemas.openxmlformats.org/officeDocument/2006/relationships/image" Target="../media/image23.png"/><Relationship Id="rId14" Type="http://schemas.openxmlformats.org/officeDocument/2006/relationships/image" Target="../media/image29.png"/><Relationship Id="rId2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iley Face 2"/>
          <p:cNvSpPr/>
          <p:nvPr/>
        </p:nvSpPr>
        <p:spPr>
          <a:xfrm>
            <a:off x="304800" y="1219200"/>
            <a:ext cx="3352800" cy="35814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n 3"/>
          <p:cNvSpPr/>
          <p:nvPr/>
        </p:nvSpPr>
        <p:spPr>
          <a:xfrm>
            <a:off x="3867150" y="1206500"/>
            <a:ext cx="4660900" cy="38227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36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20700"/>
            <a:ext cx="7848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অস্ট্রিয়ার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রসায়নের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জোসেফ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লসমিডট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ধ্রুবকটির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পেলেন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19039" y="1130300"/>
                <a:ext cx="1648721" cy="47000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𝟕𝟐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𝟐𝟑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039" y="1130300"/>
                <a:ext cx="1648721" cy="470000"/>
              </a:xfrm>
              <a:prstGeom prst="rect">
                <a:avLst/>
              </a:prstGeom>
              <a:blipFill rotWithShape="1">
                <a:blip r:embed="rId2"/>
                <a:stretch>
                  <a:fillRect t="-6098" r="-6909" b="-2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022617" y="1916085"/>
            <a:ext cx="676339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ব্রাউনীয়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আবিষ্কারের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পেরিন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পুনরায়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ধ্রুবকটির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করলেন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94125" y="2432000"/>
                <a:ext cx="1762534" cy="47000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𝟐𝟑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125" y="2432000"/>
                <a:ext cx="1762534" cy="470000"/>
              </a:xfrm>
              <a:prstGeom prst="rect">
                <a:avLst/>
              </a:prstGeom>
              <a:blipFill rotWithShape="1">
                <a:blip r:embed="rId3"/>
                <a:stretch>
                  <a:fillRect t="-6173" r="-6826" b="-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819309" y="3181290"/>
            <a:ext cx="523252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মিলিকনের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তৈলবিন্দু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ধ্রুবকটির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হলো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34693" y="3721000"/>
                <a:ext cx="2131224" cy="4700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𝟔𝟎𝟒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𝟐𝟑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693" y="3721000"/>
                <a:ext cx="2131224" cy="470000"/>
              </a:xfrm>
              <a:prstGeom prst="rect">
                <a:avLst/>
              </a:prstGeom>
              <a:blipFill rotWithShape="1">
                <a:blip r:embed="rId4"/>
                <a:stretch>
                  <a:fillRect t="-6098" r="-5367" b="-2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078168" y="4400490"/>
            <a:ext cx="709681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কেলাসের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জানার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সঠিকভাবে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43381" y="4940200"/>
                <a:ext cx="2868606" cy="4700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𝟎𝟐𝟐𝟏𝟑𝟑𝟓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𝟐𝟑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381" y="4940200"/>
                <a:ext cx="2868606" cy="470000"/>
              </a:xfrm>
              <a:prstGeom prst="rect">
                <a:avLst/>
              </a:prstGeom>
              <a:blipFill rotWithShape="1">
                <a:blip r:embed="rId5"/>
                <a:stretch>
                  <a:fillRect t="-6098" r="-3797" b="-2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590081" y="5829300"/>
            <a:ext cx="5474576" cy="461665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50000" endA="300" endPos="55500" dist="50800" dir="5400000" sy="-100000" algn="bl" rotWithShape="0"/>
            <a:softEdge rad="3175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অ্যাভোগেড্রো</a:t>
            </a:r>
            <a:r>
              <a:rPr lang="en-US" sz="2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2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বিশেষত্ব</a:t>
            </a:r>
            <a:r>
              <a:rPr lang="en-US" sz="2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নেই</a:t>
            </a:r>
            <a:endParaRPr lang="en-US" sz="24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3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1135"/>
            <a:ext cx="1447800" cy="15925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76306" y="351135"/>
                <a:ext cx="1810624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6</m:t>
                          </m:r>
                          <m:r>
                            <a:rPr lang="en-US" sz="2400" i="1">
                              <a:latin typeface="Cambria Math"/>
                            </a:rPr>
                            <m:t>.</m:t>
                          </m:r>
                          <m:r>
                            <a:rPr lang="en-US" sz="2400" i="1">
                              <a:latin typeface="Cambria Math"/>
                            </a:rPr>
                            <m:t>02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306" y="351135"/>
                <a:ext cx="1810624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876306" y="1101090"/>
            <a:ext cx="395653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অ্যাভোগেড্রো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সংখ্যাটি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আসলে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86470" y="2819400"/>
                <a:ext cx="6828971" cy="120032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মনে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পৃথিবীতে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৬.৫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বিলিয়ন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মানুষ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।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সবাই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দুটি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মার্বেল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গুনতে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পারে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।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প্রশ্ন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হচ্ছে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তাহলে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6</m:t>
                        </m:r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latin typeface="Cambria Math"/>
                          </a:rPr>
                          <m:t>02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23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টি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মার্বেল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গুনতে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কতদিন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লাগবে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?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470" y="2819400"/>
                <a:ext cx="6828971" cy="12003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746771" y="4542971"/>
            <a:ext cx="138371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১৫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বছর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9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" t="4082" r="2514" b="5260"/>
          <a:stretch/>
        </p:blipFill>
        <p:spPr>
          <a:xfrm>
            <a:off x="3124200" y="1596571"/>
            <a:ext cx="3603172" cy="2864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9800" y="966596"/>
            <a:ext cx="181972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0.0036 inch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48400" y="4862867"/>
                <a:ext cx="2237279" cy="4616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75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16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𝑘𝑚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862867"/>
                <a:ext cx="2237279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01291" y="353927"/>
                <a:ext cx="1810624" cy="46166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6</m:t>
                          </m:r>
                          <m:r>
                            <a:rPr lang="en-US" sz="2400" i="1">
                              <a:latin typeface="Cambria Math"/>
                            </a:rPr>
                            <m:t>.</m:t>
                          </m:r>
                          <m:r>
                            <a:rPr lang="en-US" sz="2400" i="1">
                              <a:latin typeface="Cambria Math"/>
                            </a:rPr>
                            <m:t>02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291" y="353927"/>
                <a:ext cx="181062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7346" y="4879493"/>
                <a:ext cx="1630639" cy="46166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𝑘𝑚𝑠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46" y="4879493"/>
                <a:ext cx="1630639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542074" y="5562600"/>
            <a:ext cx="1571264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30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বছর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6660" y="4171342"/>
            <a:ext cx="66075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পুরুত্ব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4240" y="4181511"/>
            <a:ext cx="113685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গুলির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বেগ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359669"/>
            <a:ext cx="172675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পৃষ্ঠার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পুরুত্ব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4240" y="359669"/>
            <a:ext cx="1667444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বইয়ে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17071"/>
            <a:ext cx="2971800" cy="16239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1" t="30338" r="16949" b="34831"/>
          <a:stretch/>
        </p:blipFill>
        <p:spPr>
          <a:xfrm>
            <a:off x="6634797" y="2533064"/>
            <a:ext cx="401863" cy="14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3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96532E-6 L 0.3191 -0.00208 " pathEditMode="relative" rAng="0" ptsTypes="AA">
                                      <p:cBhvr>
                                        <p:cTn id="6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240" y="359669"/>
            <a:ext cx="1749197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2764" y="1600200"/>
            <a:ext cx="398218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অ্যাভোগেড্রো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সংখ্যাটির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8164" y="2514600"/>
            <a:ext cx="405591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অ্যাভোগেড্রো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সংখ্যাটির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36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431400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মিনিটে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67999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১৬০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68242" y="1143000"/>
            <a:ext cx="66075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১৫০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68278" y="1143000"/>
            <a:ext cx="64152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১৪০</a:t>
            </a:r>
          </a:p>
        </p:txBody>
      </p:sp>
      <p:sp>
        <p:nvSpPr>
          <p:cNvPr id="6" name="Plus 5"/>
          <p:cNvSpPr/>
          <p:nvPr/>
        </p:nvSpPr>
        <p:spPr>
          <a:xfrm>
            <a:off x="1141260" y="1258415"/>
            <a:ext cx="382740" cy="34625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us 6"/>
          <p:cNvSpPr/>
          <p:nvPr/>
        </p:nvSpPr>
        <p:spPr>
          <a:xfrm>
            <a:off x="2284260" y="1258415"/>
            <a:ext cx="382740" cy="34625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qual 7"/>
          <p:cNvSpPr/>
          <p:nvPr/>
        </p:nvSpPr>
        <p:spPr>
          <a:xfrm>
            <a:off x="3581400" y="1258415"/>
            <a:ext cx="457200" cy="346250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1200707"/>
            <a:ext cx="66717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৪৫০</a:t>
            </a:r>
          </a:p>
        </p:txBody>
      </p:sp>
      <p:sp>
        <p:nvSpPr>
          <p:cNvPr id="10" name="Division 9"/>
          <p:cNvSpPr/>
          <p:nvPr/>
        </p:nvSpPr>
        <p:spPr>
          <a:xfrm>
            <a:off x="5152569" y="1200706"/>
            <a:ext cx="486232" cy="492353"/>
          </a:xfrm>
          <a:prstGeom prst="mathDivid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12971" y="1185272"/>
            <a:ext cx="37702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6477000" y="1258415"/>
            <a:ext cx="533400" cy="465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391400" y="1166210"/>
            <a:ext cx="66075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১৫০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7883" y="2286000"/>
                <a:ext cx="6476453" cy="9541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১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মিনিটে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শূন্য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লিখতে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= ১৫০</a:t>
                </a:r>
              </a:p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৬০  ,,       ,,      ,,       ,,    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১৫০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১৫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 =  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৯০০০</m:t>
                    </m:r>
                  </m:oMath>
                </a14:m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83" y="2286000"/>
                <a:ext cx="6476453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687" t="-4348" b="-1614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1000" y="3516292"/>
                <a:ext cx="6776214" cy="9541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১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ঘন্টায়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শূন্য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লিখতে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= ৯০০০</a:t>
                </a:r>
              </a:p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২৪  ,,       ,,      ,,       ,,    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৯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০০০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২৪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 =  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২১৬০০০</m:t>
                    </m:r>
                  </m:oMath>
                </a14:m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516292"/>
                <a:ext cx="6776214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704" t="-4375" r="-1883" b="-1687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1000" y="4800600"/>
                <a:ext cx="7608365" cy="9816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১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দিনে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শূন্য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লিখতে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= ২১৬০০০</a:t>
                </a:r>
              </a:p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৩০  ,,       ,,      ,,       ,,    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২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১৬০০০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৩০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 =  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৬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৪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১০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৬</m:t>
                        </m:r>
                      </m:sup>
                    </m:sSup>
                  </m:oMath>
                </a14:m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800600"/>
                <a:ext cx="7608365" cy="981679"/>
              </a:xfrm>
              <a:prstGeom prst="rect">
                <a:avLst/>
              </a:prstGeom>
              <a:blipFill rotWithShape="1">
                <a:blip r:embed="rId4"/>
                <a:stretch>
                  <a:fillRect l="-1518" t="-4242" r="-1597" b="-1515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800" y="304800"/>
                <a:ext cx="8089843" cy="10173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1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মাসে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শূন্য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লিখতে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৬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৪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×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১০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৬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১২  ,,       ,,      ,,       ,,  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১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৬২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×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১০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৬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১২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 =  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৭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৭৮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১০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৭</m:t>
                        </m:r>
                      </m:sup>
                    </m:sSup>
                  </m:oMath>
                </a14:m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"/>
                <a:ext cx="8089843" cy="1017330"/>
              </a:xfrm>
              <a:prstGeom prst="rect">
                <a:avLst/>
              </a:prstGeom>
              <a:blipFill rotWithShape="1">
                <a:blip r:embed="rId2"/>
                <a:stretch>
                  <a:fillRect l="-1352" t="-1170" r="-1427" b="-1520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1905000"/>
                <a:ext cx="8174802" cy="10254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1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বছরে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শূন্য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লিখতে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৭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৭৮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×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১০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৭</m:t>
                        </m:r>
                      </m:sup>
                    </m:sSup>
                  </m:oMath>
                </a14:m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৮০  ,,       ,,      ,,       ,,  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৭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৭৮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×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১০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৭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৮০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 =  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৬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২২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১০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৯</m:t>
                        </m:r>
                      </m:sup>
                    </m:sSup>
                  </m:oMath>
                </a14:m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05000"/>
                <a:ext cx="8174802" cy="1025409"/>
              </a:xfrm>
              <a:prstGeom prst="rect">
                <a:avLst/>
              </a:prstGeom>
              <a:blipFill rotWithShape="1">
                <a:blip r:embed="rId3"/>
                <a:stretch>
                  <a:fillRect l="-1338" r="-1413" b="-1453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9525" y="3581400"/>
                <a:ext cx="8659165" cy="14919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১জন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ব্যাক্তি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৮০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বছরে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শূন্য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লিখতে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৬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২২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×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১০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৯</m:t>
                        </m:r>
                      </m:sup>
                    </m:sSup>
                  </m:oMath>
                </a14:m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৭০০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কোটি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,, ৮০ ,,      ,,      ,,       ,,  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৬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২২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×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১০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৯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৭০০০০০০০০০</m:t>
                    </m:r>
                  </m:oMath>
                </a14:m>
                <a:endParaRPr lang="en-US" sz="2800" b="0" i="1" dirty="0" smtClean="0">
                  <a:latin typeface="Cambria Math"/>
                  <a:ea typeface="Cambria Math"/>
                  <a:cs typeface="NikoshBAN" pitchFamily="2" charset="0"/>
                </a:endParaRPr>
              </a:p>
              <a:p>
                <a:r>
                  <a:rPr lang="en-US" sz="2800" b="0" dirty="0" smtClean="0">
                    <a:ea typeface="Cambria Math"/>
                    <a:cs typeface="NikoshBAN" pitchFamily="2" charset="0"/>
                  </a:rPr>
                  <a:t>  					 </a:t>
                </a:r>
                <a:r>
                  <a:rPr lang="en-US" sz="2800" b="1" dirty="0" smtClean="0">
                    <a:ea typeface="Cambria Math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৪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৩৫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×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১০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১৯</m:t>
                        </m:r>
                      </m:sup>
                    </m:sSup>
                  </m:oMath>
                </a14:m>
                <a:endParaRPr lang="en-US" sz="2800" b="1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25" y="3581400"/>
                <a:ext cx="8659165" cy="1491947"/>
              </a:xfrm>
              <a:prstGeom prst="rect">
                <a:avLst/>
              </a:prstGeom>
              <a:blipFill rotWithShape="1">
                <a:blip r:embed="rId4"/>
                <a:stretch>
                  <a:fillRect l="-1334" r="-1194" b="-1008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80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0" t="24444" r="44167" b="55556"/>
          <a:stretch/>
        </p:blipFill>
        <p:spPr>
          <a:xfrm>
            <a:off x="304799" y="670256"/>
            <a:ext cx="990601" cy="399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6698" y="1248201"/>
                <a:ext cx="8153401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কোন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পদার্থের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যতটুকু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পরিমানে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02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23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টি অনু ,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পরমান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আয়ন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থাকে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তাকে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ঐ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পদার্থের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মোল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বলে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98" y="1248201"/>
                <a:ext cx="8153401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044" t="-3571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3659" r="70565" b="3309"/>
          <a:stretch/>
        </p:blipFill>
        <p:spPr>
          <a:xfrm>
            <a:off x="163286" y="2627086"/>
            <a:ext cx="2288551" cy="33180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6" t="4690" r="32551" b="3793"/>
          <a:stretch/>
        </p:blipFill>
        <p:spPr>
          <a:xfrm>
            <a:off x="2895600" y="2627086"/>
            <a:ext cx="2799653" cy="33180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9" t="4820" r="2164" b="4310"/>
          <a:stretch/>
        </p:blipFill>
        <p:spPr>
          <a:xfrm>
            <a:off x="6103257" y="2656115"/>
            <a:ext cx="2601725" cy="3289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183242" y="5525392"/>
            <a:ext cx="228747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হালি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= ৪টি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6442" y="5502875"/>
            <a:ext cx="279965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= ১২টি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03257" y="5048071"/>
                <a:ext cx="2601725" cy="120032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১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মোল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সোডিয়াম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ক্লোরাইড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02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23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টি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অনু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257" y="5048071"/>
                <a:ext cx="2601725" cy="12003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927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971" y="381000"/>
            <a:ext cx="80772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পারমাণবিক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আণবিক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ভরকে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অ্যাভোগেড্রোর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সমানসংখ্যক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971" y="1669142"/>
            <a:ext cx="32004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পরমানুর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বেলায়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পারমানবিক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0571" y="1669143"/>
            <a:ext cx="3200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বেলায়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আনবিক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647371" y="2229757"/>
            <a:ext cx="609600" cy="6858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79285" y="3013526"/>
            <a:ext cx="1509486" cy="46166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685971" y="2298700"/>
            <a:ext cx="609600" cy="6858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78877" y="4389174"/>
                <a:ext cx="1623785" cy="46166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latin typeface="Cambria Math"/>
                              <a:cs typeface="NikoshBAN" pitchFamily="2" charset="0"/>
                            </a:rPr>
                            <m:t>𝐇</m:t>
                          </m:r>
                        </m:e>
                        <m:sub>
                          <m:r>
                            <a:rPr lang="en-US" sz="2400" b="1" i="0" dirty="0" smtClean="0"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0" dirty="0" smtClean="0">
                          <a:latin typeface="Cambria Math"/>
                          <a:cs typeface="NikoshBAN" pitchFamily="2" charset="0"/>
                        </a:rPr>
                        <m:t>𝐎</m:t>
                      </m:r>
                    </m:oMath>
                  </m:oMathPara>
                </a14:m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877" y="4389174"/>
                <a:ext cx="1623785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179285" y="4389175"/>
            <a:ext cx="1509486" cy="46166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O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685970" y="3594934"/>
            <a:ext cx="609600" cy="6858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1647371" y="3584048"/>
            <a:ext cx="609600" cy="6858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78877" y="3013526"/>
            <a:ext cx="1509486" cy="46166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1629228" y="5029200"/>
            <a:ext cx="609600" cy="6858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99456" y="5789803"/>
            <a:ext cx="1509486" cy="46166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১৬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5628820" y="4953000"/>
            <a:ext cx="609600" cy="6858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236028" y="5802920"/>
            <a:ext cx="1509486" cy="46166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১৮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895600" y="4495800"/>
            <a:ext cx="457200" cy="355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52371" y="4442486"/>
                <a:ext cx="838200" cy="461665"/>
              </a:xfrm>
              <a:prstGeom prst="rect">
                <a:avLst/>
              </a:prstGeom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25000" dir="5400000" rotWithShape="0">
                  <a:srgbClr val="000000">
                    <a:alpha val="40000"/>
                  </a:srgb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atin typeface="Cambria Math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latin typeface="Cambria Math"/>
                              <a:cs typeface="NikoshBAN" pitchFamily="2" charset="0"/>
                            </a:rPr>
                            <m:t>𝑶</m:t>
                          </m:r>
                        </m:e>
                        <m:sub>
                          <m:r>
                            <a:rPr lang="en-US" sz="2400" b="1" dirty="0"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371" y="4442486"/>
                <a:ext cx="83820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25000" dir="5400000" rotWithShape="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Down Arrow 18"/>
          <p:cNvSpPr/>
          <p:nvPr/>
        </p:nvSpPr>
        <p:spPr>
          <a:xfrm>
            <a:off x="3671206" y="5029201"/>
            <a:ext cx="600529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216727" y="5802920"/>
            <a:ext cx="1509486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32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92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1" y="381000"/>
            <a:ext cx="58674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অণুর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আণবিক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৩২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508370"/>
            <a:ext cx="7620000" cy="46166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অণুর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আণবিক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৩২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মোল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Quad Arrow Callout 3"/>
          <p:cNvSpPr/>
          <p:nvPr/>
        </p:nvSpPr>
        <p:spPr>
          <a:xfrm>
            <a:off x="97972" y="1296795"/>
            <a:ext cx="892628" cy="914958"/>
          </a:xfrm>
          <a:prstGeom prst="quadArrowCallou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69850" prst="divot"/>
            </a:sp3d>
          </a:bodyPr>
          <a:lstStyle/>
          <a:p>
            <a:pPr algn="ctr"/>
            <a:endParaRPr lang="en-US"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43000" y="2362200"/>
                <a:ext cx="5638800" cy="461665"/>
              </a:xfrm>
              <a:prstGeom prst="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25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এক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মোল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অক্সিজেন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অণু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02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23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টি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অনু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বুঝায়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62200"/>
                <a:ext cx="5638800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25000" dir="5400000" rotWithShape="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3000" y="3124200"/>
                <a:ext cx="5105400" cy="461665"/>
              </a:xfrm>
              <a:prstGeom prst="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25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02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23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টি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অক্সিজেন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অনুর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ভর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হচ্ছে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৩২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গ্রাম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124200"/>
                <a:ext cx="510540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25000" dir="5400000" rotWithShape="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986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 Arrow Callout 1"/>
          <p:cNvSpPr/>
          <p:nvPr/>
        </p:nvSpPr>
        <p:spPr>
          <a:xfrm>
            <a:off x="61687" y="381836"/>
            <a:ext cx="892628" cy="914958"/>
          </a:xfrm>
          <a:prstGeom prst="quadArrowCallou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69850" prst="divot"/>
            </a:sp3d>
          </a:bodyPr>
          <a:lstStyle/>
          <a:p>
            <a:pPr algn="ctr"/>
            <a:endParaRPr lang="en-US"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2057" y="2286000"/>
                <a:ext cx="3276600" cy="46166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cs typeface="NikoshBAN" pitchFamily="2" charset="0"/>
                          </a:rPr>
                          <m:t>N</m:t>
                        </m:r>
                      </m:e>
                      <m:sub>
                        <m:r>
                          <a:rPr lang="en-US" sz="2400" b="0" i="0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অণুর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আণবিক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ভর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বের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কর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57" y="2286000"/>
                <a:ext cx="3276600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95400" y="622163"/>
            <a:ext cx="4876800" cy="46166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আণবিক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চাবি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পারমাণবিক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4514" y="1247393"/>
            <a:ext cx="2311400" cy="46166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চাবি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সারণি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829" y="2971800"/>
            <a:ext cx="2978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N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পারমানবিক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= ১৪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7829" y="3656818"/>
                <a:ext cx="43508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cs typeface="NikoshBAN" pitchFamily="2" charset="0"/>
                          </a:rPr>
                          <m:t>N</m:t>
                        </m:r>
                      </m:e>
                      <m:sub>
                        <m:r>
                          <a:rPr lang="en-US" sz="240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আ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নবিক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ভর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১৪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২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২৮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গ্রাম</m:t>
                    </m:r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29" y="3656818"/>
                <a:ext cx="435080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80" t="-9211" r="-294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1171" y="4267200"/>
                <a:ext cx="3276600" cy="46166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cs typeface="NikoshBAN" pitchFamily="2" charset="0"/>
                          </a:rPr>
                          <m:t>Cl</m:t>
                        </m:r>
                      </m:e>
                      <m:sub>
                        <m:r>
                          <a:rPr lang="en-US" sz="2400" b="0" i="0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অণুর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আণবিক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ভর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বের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কর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71" y="4267200"/>
                <a:ext cx="327660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40229" y="4873117"/>
            <a:ext cx="3352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Cl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পারমানবিক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= 35.5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0229" y="5558135"/>
                <a:ext cx="46730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cs typeface="NikoshBAN" pitchFamily="2" charset="0"/>
                          </a:rPr>
                          <m:t>Cl</m:t>
                        </m:r>
                      </m:e>
                      <m:sub>
                        <m:r>
                          <a:rPr lang="en-US" sz="240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আ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নবিক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ভর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৩৫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৫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২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৭১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গ্রাম</m:t>
                    </m:r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29" y="5558135"/>
                <a:ext cx="4673011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61" t="-9211" r="-2608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372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8" grpId="0"/>
      <p:bldP spid="9" grpId="0"/>
      <p:bldP spid="10" grpId="0" animBg="1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5947" y="800675"/>
            <a:ext cx="28194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832" y="1752600"/>
            <a:ext cx="4093815" cy="30162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অরুপ দাস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সোনাপুর উচ্চ বিদ্যালয়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রাজনগর, মৌলভীবাজার।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: ০১৭১৭৫৪০২৯২</a:t>
            </a:r>
          </a:p>
          <a:p>
            <a:pPr algn="ctr"/>
            <a:r>
              <a:rPr lang="en-US" sz="1600" dirty="0" smtClean="0">
                <a:latin typeface="NikoshBAN" pitchFamily="2" charset="0"/>
                <a:cs typeface="NikoshBAN" pitchFamily="2" charset="0"/>
              </a:rPr>
              <a:t>E-mail: </a:t>
            </a:r>
            <a:endParaRPr lang="bn-BD" sz="1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shobdoghonta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@gmail.com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2836" y="1752606"/>
            <a:ext cx="3948548" cy="304698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নবম-দশম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রসায়ন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৬ষ্ঠ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সময়: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৫০ মিনিট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তারিখ: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227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304800"/>
                <a:ext cx="3352800" cy="46166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/>
                            <a:cs typeface="NikoshBAN" pitchFamily="2" charset="0"/>
                          </a:rPr>
                          <m:t>𝐇</m:t>
                        </m:r>
                      </m:e>
                      <m:sub>
                        <m:r>
                          <a:rPr lang="en-US" sz="2400" b="1" i="0" smtClean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b>
                    </m:sSub>
                    <m:r>
                      <a:rPr lang="en-US" sz="2400" b="1" i="0" smtClean="0">
                        <a:latin typeface="Cambria Math"/>
                        <a:cs typeface="NikoshBAN" pitchFamily="2" charset="0"/>
                      </a:rPr>
                      <m:t>𝐎</m:t>
                    </m:r>
                  </m:oMath>
                </a14:m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অণুর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আণবিক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ভর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বের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কর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04800"/>
                <a:ext cx="3352800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33400" y="1064567"/>
            <a:ext cx="2832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পারমানবিক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= 1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2286000"/>
                <a:ext cx="50567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cs typeface="NikoshBAN" pitchFamily="2" charset="0"/>
                          </a:rPr>
                          <m:t>H</m:t>
                        </m:r>
                      </m:e>
                      <m:sub>
                        <m:r>
                          <a:rPr lang="en-US" sz="240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NikoshBAN" pitchFamily="2" charset="0"/>
                      </a:rPr>
                      <m:t>O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আ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নবিক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ভর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১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২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১৬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১৮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গ্রাম</m:t>
                    </m:r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286000"/>
                <a:ext cx="505670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41" t="-9211" r="-2289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33400" y="1595735"/>
            <a:ext cx="3010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O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পারমানবিক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= 16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1880" y="2971800"/>
                <a:ext cx="3733800" cy="46166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/>
                            <a:cs typeface="NikoshBAN" pitchFamily="2" charset="0"/>
                          </a:rPr>
                          <m:t>𝐇</m:t>
                        </m:r>
                      </m:e>
                      <m:sub>
                        <m:r>
                          <a:rPr lang="en-US" sz="2400" b="1" i="0" smtClean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2400" b="1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/>
                            <a:cs typeface="NikoshBAN" pitchFamily="2" charset="0"/>
                          </a:rPr>
                          <m:t>𝐒𝐎</m:t>
                        </m:r>
                      </m:e>
                      <m:sub>
                        <m:r>
                          <a:rPr lang="en-US" sz="2400" b="1" i="0" smtClean="0"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অণুর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আণবিক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ভর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বের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কর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80" y="2971800"/>
                <a:ext cx="373380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05971" y="3810000"/>
            <a:ext cx="2832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পারমানবিক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= 1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971" y="4293435"/>
            <a:ext cx="3010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O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পারমানবিক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= 16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2794" y="5486400"/>
                <a:ext cx="543347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/>
                            <a:cs typeface="NikoshBAN" pitchFamily="2" charset="0"/>
                          </a:rPr>
                          <m:t>𝐇</m:t>
                        </m:r>
                      </m:e>
                      <m:sub>
                        <m:r>
                          <a:rPr lang="en-US" sz="2400" b="1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/>
                            <a:cs typeface="NikoshBAN" pitchFamily="2" charset="0"/>
                          </a:rPr>
                          <m:t>𝐒𝐎</m:t>
                        </m:r>
                      </m:e>
                      <m:sub>
                        <m:r>
                          <a:rPr lang="en-US" sz="2400" b="1"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</m:sub>
                    </m:sSub>
                    <m:r>
                      <a:rPr lang="en-US" sz="2400" b="1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আ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নবিক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ভর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১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২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৩২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১৬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৪</m:t>
                    </m:r>
                  </m:oMath>
                </a14:m>
                <a:endParaRPr lang="en-US" sz="2400" b="0" dirty="0" smtClean="0">
                  <a:latin typeface="NikoshBAN" pitchFamily="2" charset="0"/>
                  <a:ea typeface="Cambria Math"/>
                </a:endParaRPr>
              </a:p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		         = ২  +  ৩২  +  ৬৪</a:t>
                </a:r>
              </a:p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	         = ৯৮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গ্রা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ম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94" y="5486400"/>
                <a:ext cx="5433475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1682" t="-3553" r="-2130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35000" y="4876800"/>
            <a:ext cx="3004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S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পারমানবিক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= 32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0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28800" y="533400"/>
                <a:ext cx="3505200" cy="46166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cs typeface="NikoshBAN" pitchFamily="2" charset="0"/>
                          </a:rPr>
                          <m:t>N</m:t>
                        </m:r>
                      </m:e>
                      <m:sub>
                        <m:r>
                          <a:rPr lang="en-US" sz="2400" b="0" i="0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অণুর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আণবিক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ভর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= ২৮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গ্রাম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33400"/>
                <a:ext cx="3505200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32429" y="1295400"/>
                <a:ext cx="3505200" cy="46166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১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মোল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cs typeface="NikoshBAN" pitchFamily="2" charset="0"/>
                          </a:rPr>
                          <m:t>N</m:t>
                        </m:r>
                      </m:e>
                      <m:sub>
                        <m:r>
                          <a:rPr lang="en-US" sz="240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২৮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গ্রাম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cs typeface="NikoshBAN" pitchFamily="2" charset="0"/>
                          </a:rPr>
                          <m:t>N</m:t>
                        </m:r>
                      </m:e>
                      <m:sub>
                        <m:r>
                          <a:rPr lang="en-US" sz="240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429" y="1295400"/>
                <a:ext cx="350520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32428" y="2057400"/>
                <a:ext cx="4492172" cy="46166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02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23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টি</a:t>
                </a:r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cs typeface="NikoshBAN" pitchFamily="2" charset="0"/>
                          </a:rPr>
                          <m:t>N</m:t>
                        </m:r>
                      </m:e>
                      <m:sub>
                        <m:r>
                          <a:rPr lang="en-US" sz="240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অনুর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ভর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২৮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গ্রাম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428" y="2057400"/>
                <a:ext cx="449217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uad Arrow Callout 4"/>
          <p:cNvSpPr/>
          <p:nvPr/>
        </p:nvSpPr>
        <p:spPr>
          <a:xfrm>
            <a:off x="61687" y="381836"/>
            <a:ext cx="892628" cy="914958"/>
          </a:xfrm>
          <a:prstGeom prst="quadArrowCallou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69850" prst="divot"/>
            </a:sp3d>
          </a:bodyPr>
          <a:lstStyle/>
          <a:p>
            <a:pPr algn="ctr"/>
            <a:endParaRPr lang="en-US"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6" name="Quad Arrow Callout 5"/>
          <p:cNvSpPr/>
          <p:nvPr/>
        </p:nvSpPr>
        <p:spPr>
          <a:xfrm>
            <a:off x="228600" y="3048000"/>
            <a:ext cx="892628" cy="914958"/>
          </a:xfrm>
          <a:prstGeom prst="quadArrowCallou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69850" prst="divot"/>
            </a:sp3d>
          </a:bodyPr>
          <a:lstStyle/>
          <a:p>
            <a:pPr algn="ctr"/>
            <a:endParaRPr lang="en-US"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92514" y="3274646"/>
                <a:ext cx="3846286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/>
                            <a:cs typeface="NikoshBAN" pitchFamily="2" charset="0"/>
                          </a:rPr>
                          <m:t>𝐇</m:t>
                        </m:r>
                      </m:e>
                      <m:sub>
                        <m:r>
                          <a:rPr lang="en-US" sz="2400" b="1" i="0" smtClean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b>
                    </m:sSub>
                    <m:r>
                      <a:rPr lang="en-US" sz="2400" b="1" i="0" smtClean="0">
                        <a:latin typeface="Cambria Math"/>
                        <a:cs typeface="NikoshBAN" pitchFamily="2" charset="0"/>
                      </a:rPr>
                      <m:t>𝐎</m:t>
                    </m:r>
                  </m:oMath>
                </a14:m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অণুর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আণবিক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ভর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= ১৮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গ্রাম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514" y="3274646"/>
                <a:ext cx="3846286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32430" y="3988358"/>
                <a:ext cx="3505200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১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মোল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/>
                            <a:cs typeface="NikoshBAN" pitchFamily="2" charset="0"/>
                          </a:rPr>
                          <m:t>𝐇</m:t>
                        </m:r>
                      </m:e>
                      <m:sub>
                        <m:r>
                          <a:rPr lang="en-US" sz="2400" b="1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b>
                    </m:sSub>
                    <m:r>
                      <a:rPr lang="en-US" sz="2400" b="1">
                        <a:latin typeface="Cambria Math"/>
                        <a:cs typeface="NikoshBAN" pitchFamily="2" charset="0"/>
                      </a:rPr>
                      <m:t>𝐎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= ১৮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গ্রাম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2400" b="1">
                            <a:latin typeface="Cambria Math"/>
                            <a:cs typeface="NikoshBAN" pitchFamily="2" charset="0"/>
                          </a:rPr>
                          <m:t>𝐇</m:t>
                        </m:r>
                      </m:e>
                      <m:sub>
                        <m:r>
                          <a:rPr lang="en-US" sz="2400" b="1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b>
                    </m:sSub>
                    <m:r>
                      <a:rPr lang="en-US" sz="2400" b="1">
                        <a:latin typeface="Cambria Math"/>
                        <a:cs typeface="NikoshBAN" pitchFamily="2" charset="0"/>
                      </a:rPr>
                      <m:t>𝐎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430" y="3988358"/>
                <a:ext cx="350520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32428" y="4750358"/>
                <a:ext cx="4720772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02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23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টি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2400" b="1">
                            <a:latin typeface="Cambria Math"/>
                            <a:cs typeface="NikoshBAN" pitchFamily="2" charset="0"/>
                          </a:rPr>
                          <m:t>𝐇</m:t>
                        </m:r>
                      </m:e>
                      <m:sub>
                        <m:r>
                          <a:rPr lang="en-US" sz="2400" b="1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b>
                    </m:sSub>
                    <m:r>
                      <a:rPr lang="en-US" sz="2400" b="1">
                        <a:latin typeface="Cambria Math"/>
                        <a:cs typeface="NikoshBAN" pitchFamily="2" charset="0"/>
                      </a:rPr>
                      <m:t>𝐎</m:t>
                    </m:r>
                    <m:r>
                      <a:rPr lang="en-US" sz="24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অনুর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ভর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= ১৮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গ্রাম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428" y="4750358"/>
                <a:ext cx="4720772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395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08482"/>
            <a:ext cx="51054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নাইট্রোজেন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= ১৪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নাইট্রোজেন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Quad Arrow Callout 2"/>
          <p:cNvSpPr/>
          <p:nvPr/>
        </p:nvSpPr>
        <p:spPr>
          <a:xfrm>
            <a:off x="61687" y="381836"/>
            <a:ext cx="892628" cy="914958"/>
          </a:xfrm>
          <a:prstGeom prst="quadArrowCallou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69850" prst="divot"/>
            </a:sp3d>
          </a:bodyPr>
          <a:lstStyle/>
          <a:p>
            <a:pPr algn="ctr"/>
            <a:endParaRPr lang="en-US"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52600" y="1296794"/>
                <a:ext cx="6705600" cy="46166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১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মোল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নাইট্রোজেন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পরমানু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02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23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টি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নাইট্রোজেন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পরমানু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296794"/>
                <a:ext cx="6705600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2600" y="2057400"/>
                <a:ext cx="6172200" cy="46166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02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23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টি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নাইট্রোজেন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পরমানু = 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১৪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গ্রাম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নাইট্রোজেন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057400"/>
                <a:ext cx="617220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767114" y="3198446"/>
            <a:ext cx="464820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= ১6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Quad Arrow Callout 6"/>
          <p:cNvSpPr/>
          <p:nvPr/>
        </p:nvSpPr>
        <p:spPr>
          <a:xfrm>
            <a:off x="76202" y="2971800"/>
            <a:ext cx="892628" cy="914958"/>
          </a:xfrm>
          <a:prstGeom prst="quadArrowCallou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69850" prst="divot"/>
            </a:sp3d>
          </a:bodyPr>
          <a:lstStyle/>
          <a:p>
            <a:pPr algn="ctr"/>
            <a:endParaRPr lang="en-US"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67114" y="3896805"/>
                <a:ext cx="6386286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১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মোল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অক্সিজেন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পরমানু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02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23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টি অক্সিজেন পরমানু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114" y="3896805"/>
                <a:ext cx="6386286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67114" y="4647364"/>
                <a:ext cx="5776685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02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23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টি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অক্সিজেন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পরমানু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১৬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গ্রাম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অক্সিজেন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114" y="4647364"/>
                <a:ext cx="577668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579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 Arrow Callout 1"/>
          <p:cNvSpPr/>
          <p:nvPr/>
        </p:nvSpPr>
        <p:spPr>
          <a:xfrm>
            <a:off x="304800" y="228600"/>
            <a:ext cx="892628" cy="914958"/>
          </a:xfrm>
          <a:prstGeom prst="quadArrowCallou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69850" prst="divot"/>
            </a:sp3d>
          </a:bodyPr>
          <a:lstStyle/>
          <a:p>
            <a:pPr algn="ctr"/>
            <a:endParaRPr lang="en-US"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390205"/>
            <a:ext cx="42672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লবনে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940" y="1293168"/>
            <a:ext cx="3978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লবনের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আনবিক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NaCl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9454" y="1774371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9140" y="2238268"/>
            <a:ext cx="3214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Na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পারমানবিক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= ২৩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3835" y="2671464"/>
            <a:ext cx="3324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Cl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পারমানবিক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= ৩৫.৫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1051" y="3172484"/>
            <a:ext cx="5383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NaCl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নবিক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= ২৩ + ৩৫.৫ = ৫৮.৫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9854" y="3706725"/>
            <a:ext cx="393088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NaCl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= ৫৮.৫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NaCl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97212" y="4335306"/>
                <a:ext cx="57908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আমরা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জানি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, ১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মোল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পদার্থে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02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23</m:t>
                        </m:r>
                      </m:sup>
                    </m:sSup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টি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অনু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থাকে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212" y="4335306"/>
                <a:ext cx="5790881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579" t="-9211" r="-1895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5182" y="5105400"/>
                <a:ext cx="54173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৫৮.৫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গ্রাম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NaCl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এ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অনু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থাকে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02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23</m:t>
                        </m:r>
                      </m:sup>
                    </m:sSup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টি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82" y="5105400"/>
                <a:ext cx="541738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687" t="-9333" r="-213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95181" y="5567065"/>
                <a:ext cx="60698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১     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গ্রাম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NaCl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এ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অনু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থাকে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02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23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/ ৫৮.৫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টি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81" y="5567065"/>
                <a:ext cx="6069803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506" t="-9211" r="-180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06871" y="6065852"/>
                <a:ext cx="3073374" cy="475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02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871" y="6065852"/>
                <a:ext cx="3073374" cy="475451"/>
              </a:xfrm>
              <a:prstGeom prst="rect">
                <a:avLst/>
              </a:prstGeom>
              <a:blipFill rotWithShape="1">
                <a:blip r:embed="rId5"/>
                <a:stretch>
                  <a:fillRect l="-2976" t="-8974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34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21663067"/>
              </p:ext>
            </p:extLst>
          </p:nvPr>
        </p:nvGraphicFramePr>
        <p:xfrm>
          <a:off x="2971800" y="152400"/>
          <a:ext cx="32004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3000" y="3047998"/>
                <a:ext cx="5600700" cy="461665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/>
                            <a:cs typeface="NikoshBAN" pitchFamily="2" charset="0"/>
                          </a:rPr>
                          <m:t>𝐇</m:t>
                        </m:r>
                      </m:e>
                      <m:sub>
                        <m:r>
                          <a:rPr lang="en-US" sz="2400" b="1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/>
                            <a:cs typeface="NikoshBAN" pitchFamily="2" charset="0"/>
                          </a:rPr>
                          <m:t>𝐒𝐎</m:t>
                        </m:r>
                      </m:e>
                      <m:sub>
                        <m:r>
                          <a:rPr lang="en-US" sz="2400" b="1"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এক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গ্রামে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কতটি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অ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নু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রয়েছে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?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047998"/>
                <a:ext cx="5600700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35743" y="3933371"/>
                <a:ext cx="5600700" cy="461665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/>
                            <a:cs typeface="NikoshBAN" pitchFamily="2" charset="0"/>
                          </a:rPr>
                          <m:t>𝐇</m:t>
                        </m:r>
                      </m:e>
                      <m:sub>
                        <m:r>
                          <a:rPr lang="en-US" sz="2400" b="1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/>
                            <a:cs typeface="NikoshBAN" pitchFamily="2" charset="0"/>
                          </a:rPr>
                          <m:t>𝐒𝐎</m:t>
                        </m:r>
                      </m:e>
                      <m:sub>
                        <m:r>
                          <a:rPr lang="en-US" sz="2400" b="1"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প্রতিটি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অনুর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ভর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কত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?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743" y="3933371"/>
                <a:ext cx="5600700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293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/>
          <p:cNvSpPr/>
          <p:nvPr/>
        </p:nvSpPr>
        <p:spPr>
          <a:xfrm>
            <a:off x="2209800" y="914400"/>
            <a:ext cx="4800600" cy="411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93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67519075"/>
              </p:ext>
            </p:extLst>
          </p:nvPr>
        </p:nvGraphicFramePr>
        <p:xfrm>
          <a:off x="2971800" y="152400"/>
          <a:ext cx="32004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876800" y="3467100"/>
            <a:ext cx="2667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অধ্যায়-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৬ষ্ঠ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5700" y="4509939"/>
            <a:ext cx="50292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গণনা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9" r="25277" b="33502"/>
          <a:stretch/>
        </p:blipFill>
        <p:spPr>
          <a:xfrm>
            <a:off x="774700" y="2743200"/>
            <a:ext cx="2557482" cy="355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5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82729722"/>
              </p:ext>
            </p:extLst>
          </p:nvPr>
        </p:nvGraphicFramePr>
        <p:xfrm>
          <a:off x="381000" y="152400"/>
          <a:ext cx="34290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/>
          <p:cNvSpPr/>
          <p:nvPr/>
        </p:nvSpPr>
        <p:spPr>
          <a:xfrm>
            <a:off x="609600" y="1872423"/>
            <a:ext cx="1054651" cy="1054651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000" r="-39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09599" y="4875814"/>
            <a:ext cx="1054651" cy="1054651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000" r="-39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Oval 5"/>
          <p:cNvSpPr/>
          <p:nvPr/>
        </p:nvSpPr>
        <p:spPr>
          <a:xfrm>
            <a:off x="609598" y="3484888"/>
            <a:ext cx="1054651" cy="1054651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000" r="-39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>
            <a:off x="1813270" y="2137586"/>
            <a:ext cx="2743059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en-US" sz="28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মোল</a:t>
            </a:r>
            <a:r>
              <a:rPr lang="en-US" sz="28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2800" b="1" dirty="0">
              <a:ln w="5080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3270" y="3759199"/>
            <a:ext cx="4647426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অ্যাভোগেড্রো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13270" y="5177660"/>
            <a:ext cx="4631396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গানিতিক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পারবে ;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51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  <p:bldP spid="8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0" t="24444" r="44167" b="55556"/>
          <a:stretch/>
        </p:blipFill>
        <p:spPr>
          <a:xfrm>
            <a:off x="3200400" y="304800"/>
            <a:ext cx="1701800" cy="685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3219450" cy="2975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778000" y="5638680"/>
            <a:ext cx="24892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পাপিলোমা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5900" y="6229290"/>
            <a:ext cx="30861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2400" b="1" dirty="0">
                <a:latin typeface="NikoshBAN" pitchFamily="2" charset="0"/>
                <a:cs typeface="NikoshBAN" pitchFamily="2" charset="0"/>
              </a:rPr>
              <a:t>স্যালিসিলিক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এসিড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সম্পৃক্ত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86000"/>
            <a:ext cx="3140022" cy="29935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Down Arrow 6"/>
          <p:cNvSpPr/>
          <p:nvPr/>
        </p:nvSpPr>
        <p:spPr>
          <a:xfrm>
            <a:off x="3886200" y="1028700"/>
            <a:ext cx="457200" cy="4572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0" y="1600200"/>
            <a:ext cx="18542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মলিকিউল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291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00100"/>
            <a:ext cx="2484976" cy="461665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192" y="2124165"/>
            <a:ext cx="712054" cy="40011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/>
              <a:t>মিটার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051927" y="3111500"/>
            <a:ext cx="635110" cy="400110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/>
              <a:t>মোল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391400" y="2181375"/>
            <a:ext cx="1107996" cy="40011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/>
              <a:t>কিলোগ্রাম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105780" y="2181375"/>
            <a:ext cx="1031051" cy="40011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/>
              <a:t>ক্যান্ডেলা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687037" y="2149565"/>
            <a:ext cx="963725" cy="40011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/>
              <a:t>কেলভিন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219932" y="2140130"/>
            <a:ext cx="1136850" cy="40011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/>
              <a:t>অ্যাম্পিয়ার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904872" y="2124165"/>
            <a:ext cx="914033" cy="40011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/>
              <a:t>সেকেন্ড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64170" y="3886200"/>
                <a:ext cx="1810624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6</m:t>
                          </m:r>
                          <m:r>
                            <a:rPr lang="en-US" sz="2400" i="1">
                              <a:latin typeface="Cambria Math"/>
                            </a:rPr>
                            <m:t>.</m:t>
                          </m:r>
                          <m:r>
                            <a:rPr lang="en-US" sz="2400" i="1">
                              <a:latin typeface="Cambria Math"/>
                            </a:rPr>
                            <m:t>02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170" y="3886200"/>
                <a:ext cx="1810624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11195" y="4724400"/>
                <a:ext cx="4785284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602</m:t>
                      </m:r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</a:rPr>
                        <m:t>000</m:t>
                      </m:r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</a:rPr>
                        <m:t>000</m:t>
                      </m:r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</a:rPr>
                        <m:t>000</m:t>
                      </m:r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</a:rPr>
                        <m:t>000</m:t>
                      </m:r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</a:rPr>
                        <m:t>000</m:t>
                      </m:r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</a:rPr>
                        <m:t>000</m:t>
                      </m:r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</a:rPr>
                        <m:t>000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195" y="4724400"/>
                <a:ext cx="478528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084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9" r="22067"/>
          <a:stretch/>
        </p:blipFill>
        <p:spPr>
          <a:xfrm>
            <a:off x="762000" y="1636484"/>
            <a:ext cx="983488" cy="152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1715" r="51639" b="7789"/>
          <a:stretch/>
        </p:blipFill>
        <p:spPr>
          <a:xfrm>
            <a:off x="5943600" y="1636484"/>
            <a:ext cx="1189928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7" r="31191" b="4201"/>
          <a:stretch/>
        </p:blipFill>
        <p:spPr>
          <a:xfrm>
            <a:off x="2997200" y="1447800"/>
            <a:ext cx="1475138" cy="1712684"/>
          </a:xfrm>
          <a:prstGeom prst="rect">
            <a:avLst/>
          </a:prstGeom>
        </p:spPr>
      </p:pic>
      <p:sp>
        <p:nvSpPr>
          <p:cNvPr id="6" name="Plus 5"/>
          <p:cNvSpPr/>
          <p:nvPr/>
        </p:nvSpPr>
        <p:spPr>
          <a:xfrm>
            <a:off x="2057400" y="2133600"/>
            <a:ext cx="914400" cy="856342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724400" y="2237013"/>
            <a:ext cx="861662" cy="51525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0" t="11539" r="22848" b="76093"/>
          <a:stretch/>
        </p:blipFill>
        <p:spPr>
          <a:xfrm>
            <a:off x="1323326" y="3276600"/>
            <a:ext cx="5189838" cy="876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70888" y="4267200"/>
            <a:ext cx="99059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87700" y="4267200"/>
            <a:ext cx="990599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১অনু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2500" y="4267200"/>
            <a:ext cx="99059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২অনু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988" r="730"/>
          <a:stretch/>
        </p:blipFill>
        <p:spPr>
          <a:xfrm>
            <a:off x="101599" y="5348192"/>
            <a:ext cx="1013328" cy="769044"/>
          </a:xfrm>
          <a:prstGeom prst="rect">
            <a:avLst/>
          </a:prstGeom>
        </p:spPr>
      </p:pic>
      <p:sp>
        <p:nvSpPr>
          <p:cNvPr id="14" name="Plus 13"/>
          <p:cNvSpPr/>
          <p:nvPr/>
        </p:nvSpPr>
        <p:spPr>
          <a:xfrm>
            <a:off x="2460896" y="5353417"/>
            <a:ext cx="855851" cy="799908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13" y="5360675"/>
            <a:ext cx="1428135" cy="716401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5323483" y="5501389"/>
            <a:ext cx="806490" cy="48130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988" r="730"/>
          <a:stretch/>
        </p:blipFill>
        <p:spPr>
          <a:xfrm>
            <a:off x="1242664" y="5375081"/>
            <a:ext cx="1013328" cy="7690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81"/>
          <a:stretch/>
        </p:blipFill>
        <p:spPr>
          <a:xfrm>
            <a:off x="6248400" y="4962114"/>
            <a:ext cx="1545438" cy="7971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81"/>
          <a:stretch/>
        </p:blipFill>
        <p:spPr>
          <a:xfrm>
            <a:off x="6271819" y="5759603"/>
            <a:ext cx="1545438" cy="7971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0" t="24444" r="44167" b="55556"/>
          <a:stretch/>
        </p:blipFill>
        <p:spPr>
          <a:xfrm>
            <a:off x="3200400" y="304800"/>
            <a:ext cx="1701800" cy="685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4545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0" t="24444" r="44167" b="55556"/>
          <a:stretch/>
        </p:blipFill>
        <p:spPr>
          <a:xfrm>
            <a:off x="304799" y="670256"/>
            <a:ext cx="990601" cy="399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6698" y="1248201"/>
                <a:ext cx="8153401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কোন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পদার্থের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যতটুকু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পরিমানে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02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23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টি অনু ,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পরমানু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আয়ন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থাকে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তাকে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ঐ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পদার্থের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মোল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বলে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98" y="1248201"/>
                <a:ext cx="8153401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044" t="-3571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49223" y="2281535"/>
                <a:ext cx="1810624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6</m:t>
                          </m:r>
                          <m:r>
                            <a:rPr lang="en-US" sz="2400" i="1">
                              <a:latin typeface="Cambria Math"/>
                            </a:rPr>
                            <m:t>.</m:t>
                          </m:r>
                          <m:r>
                            <a:rPr lang="en-US" sz="2400" i="1">
                              <a:latin typeface="Cambria Math"/>
                            </a:rPr>
                            <m:t>02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223" y="2281535"/>
                <a:ext cx="181062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114799" y="2281535"/>
            <a:ext cx="202331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অ্যাভোগেড্রো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799" y="3089701"/>
            <a:ext cx="815340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অ্যামেদিও</a:t>
            </a:r>
            <a:r>
              <a:rPr lang="en-US" sz="240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অ্যাভোগেড্রো</a:t>
            </a:r>
            <a:r>
              <a:rPr lang="en-US" sz="240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প্রত্যক্ষভাবে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করেননি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১৮১১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প্রকল্পের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799" y="4338934"/>
            <a:ext cx="437491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অস্ট্রিয়ার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রসায়নের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জোসেফ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লসমিডট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8907" y="4338934"/>
            <a:ext cx="768159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১৮৬৫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799" y="5166667"/>
            <a:ext cx="3924472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অ্যামেদিও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অ্যাভোগেড্রো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মৃত্যুবরন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28716" y="5166666"/>
            <a:ext cx="768159" cy="46166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১৮৫৬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799" y="5865167"/>
            <a:ext cx="828464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ফরাসি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পদার্থবিদ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জিয়ান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পেরিন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ধ্রুবকটির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অ্যাভোগেড্রো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প্রস্তাব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75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6300" y="1010623"/>
            <a:ext cx="7543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চাপে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সমআয়তন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গ্যাসে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580" y="228600"/>
            <a:ext cx="1749197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অ্যাভোগেড্রো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00" y="2209802"/>
            <a:ext cx="1207826" cy="2898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6" r="20060" b="5496"/>
          <a:stretch/>
        </p:blipFill>
        <p:spPr>
          <a:xfrm>
            <a:off x="6781800" y="2227068"/>
            <a:ext cx="1264492" cy="2883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0" r="11726"/>
          <a:stretch/>
        </p:blipFill>
        <p:spPr>
          <a:xfrm>
            <a:off x="2303419" y="2209800"/>
            <a:ext cx="1293717" cy="28987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80" y="2209801"/>
            <a:ext cx="1297962" cy="28987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2547" y="4901086"/>
                <a:ext cx="7873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𝟐𝟓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℃</m:t>
                      </m:r>
                    </m:oMath>
                  </m:oMathPara>
                </a14:m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47" y="4901086"/>
                <a:ext cx="787395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6061" r="-12403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80712" y="4910109"/>
                <a:ext cx="7873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𝟐𝟓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℃</m:t>
                      </m:r>
                    </m:oMath>
                  </m:oMathPara>
                </a14:m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712" y="4910109"/>
                <a:ext cx="787395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6061" r="-13178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61496" y="4901086"/>
                <a:ext cx="7873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𝟐𝟓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℃</m:t>
                      </m:r>
                    </m:oMath>
                  </m:oMathPara>
                </a14:m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496" y="4901086"/>
                <a:ext cx="787395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6061" r="-13178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43481" y="4901086"/>
                <a:ext cx="7873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𝟐𝟓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℃</m:t>
                      </m:r>
                    </m:oMath>
                  </m:oMathPara>
                </a14:m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481" y="4901086"/>
                <a:ext cx="787395" cy="400110"/>
              </a:xfrm>
              <a:prstGeom prst="rect">
                <a:avLst/>
              </a:prstGeom>
              <a:blipFill rotWithShape="1">
                <a:blip r:embed="rId9"/>
                <a:stretch>
                  <a:fillRect t="-6061" r="-12403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4010" y="1803280"/>
                <a:ext cx="9717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𝟏</m:t>
                      </m:r>
                      <m:r>
                        <a:rPr lang="en-US" sz="2000" b="1" i="0" smtClean="0">
                          <a:latin typeface="Cambria Math"/>
                        </a:rPr>
                        <m:t> </m:t>
                      </m:r>
                      <m:r>
                        <a:rPr lang="en-US" sz="2000" b="1" i="0" smtClean="0">
                          <a:latin typeface="Cambria Math"/>
                        </a:rPr>
                        <m:t>𝐚𝐭𝐦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10" y="1803280"/>
                <a:ext cx="971741" cy="400110"/>
              </a:xfrm>
              <a:prstGeom prst="rect">
                <a:avLst/>
              </a:prstGeom>
              <a:blipFill rotWithShape="1">
                <a:blip r:embed="rId10"/>
                <a:stretch>
                  <a:fillRect t="-7692" r="-8805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27987" y="1803160"/>
                <a:ext cx="9717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𝟏</m:t>
                      </m:r>
                      <m:r>
                        <a:rPr lang="en-US" sz="2000" b="1" i="0" smtClean="0">
                          <a:latin typeface="Cambria Math"/>
                        </a:rPr>
                        <m:t> </m:t>
                      </m:r>
                      <m:r>
                        <a:rPr lang="en-US" sz="2000" b="1" i="0" smtClean="0">
                          <a:latin typeface="Cambria Math"/>
                        </a:rPr>
                        <m:t>𝐚𝐭𝐦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987" y="1803160"/>
                <a:ext cx="971741" cy="400110"/>
              </a:xfrm>
              <a:prstGeom prst="rect">
                <a:avLst/>
              </a:prstGeom>
              <a:blipFill rotWithShape="1">
                <a:blip r:embed="rId11"/>
                <a:stretch>
                  <a:fillRect t="-7692" r="-8125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63177" y="1841140"/>
                <a:ext cx="9717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𝟏</m:t>
                      </m:r>
                      <m:r>
                        <a:rPr lang="en-US" sz="2000" b="1" i="0" smtClean="0">
                          <a:latin typeface="Cambria Math"/>
                        </a:rPr>
                        <m:t> </m:t>
                      </m:r>
                      <m:r>
                        <a:rPr lang="en-US" sz="2000" b="1" i="0" smtClean="0">
                          <a:latin typeface="Cambria Math"/>
                        </a:rPr>
                        <m:t>𝐚𝐭𝐦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177" y="1841140"/>
                <a:ext cx="971741" cy="400110"/>
              </a:xfrm>
              <a:prstGeom prst="rect">
                <a:avLst/>
              </a:prstGeom>
              <a:blipFill rotWithShape="1">
                <a:blip r:embed="rId12"/>
                <a:stretch>
                  <a:fillRect t="-7576" r="-81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91756" y="1803040"/>
                <a:ext cx="9717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𝟏</m:t>
                      </m:r>
                      <m:r>
                        <a:rPr lang="en-US" sz="2000" b="1" i="0" smtClean="0">
                          <a:latin typeface="Cambria Math"/>
                        </a:rPr>
                        <m:t> </m:t>
                      </m:r>
                      <m:r>
                        <a:rPr lang="en-US" sz="2000" b="1" i="0" smtClean="0">
                          <a:latin typeface="Cambria Math"/>
                        </a:rPr>
                        <m:t>𝐚𝐭𝐦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756" y="1803040"/>
                <a:ext cx="971741" cy="400110"/>
              </a:xfrm>
              <a:prstGeom prst="rect">
                <a:avLst/>
              </a:prstGeom>
              <a:blipFill rotWithShape="1">
                <a:blip r:embed="rId13"/>
                <a:stretch>
                  <a:fillRect t="-7692" r="-8176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50411" y="4191000"/>
                <a:ext cx="1088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𝟐</m:t>
                      </m:r>
                      <m:r>
                        <a:rPr lang="en-US" sz="2000" b="1" i="0" smtClean="0">
                          <a:latin typeface="Cambria Math"/>
                        </a:rPr>
                        <m:t> </m:t>
                      </m:r>
                      <m:r>
                        <a:rPr lang="en-US" sz="2000" b="1" i="0" smtClean="0">
                          <a:latin typeface="Cambria Math"/>
                        </a:rPr>
                        <m:t>𝐦𝐨𝐥𝐞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11" y="4191000"/>
                <a:ext cx="1088760" cy="400110"/>
              </a:xfrm>
              <a:prstGeom prst="rect">
                <a:avLst/>
              </a:prstGeom>
              <a:blipFill rotWithShape="1">
                <a:blip r:embed="rId14"/>
                <a:stretch>
                  <a:fillRect t="-7692" r="-7821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44776" y="4191000"/>
                <a:ext cx="1088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𝟐</m:t>
                      </m:r>
                      <m:r>
                        <a:rPr lang="en-US" sz="2000" b="1" i="0" smtClean="0">
                          <a:latin typeface="Cambria Math"/>
                        </a:rPr>
                        <m:t> </m:t>
                      </m:r>
                      <m:r>
                        <a:rPr lang="en-US" sz="2000" b="1" i="0" smtClean="0">
                          <a:latin typeface="Cambria Math"/>
                        </a:rPr>
                        <m:t>𝐦𝐨𝐥𝐞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776" y="4191000"/>
                <a:ext cx="1088760" cy="400110"/>
              </a:xfrm>
              <a:prstGeom prst="rect">
                <a:avLst/>
              </a:prstGeom>
              <a:blipFill rotWithShape="1">
                <a:blip r:embed="rId15"/>
                <a:stretch>
                  <a:fillRect t="-7692" r="-7865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181395" y="4191000"/>
                <a:ext cx="1088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𝟐</m:t>
                      </m:r>
                      <m:r>
                        <a:rPr lang="en-US" sz="2000" b="1" i="0" smtClean="0">
                          <a:latin typeface="Cambria Math"/>
                        </a:rPr>
                        <m:t> </m:t>
                      </m:r>
                      <m:r>
                        <a:rPr lang="en-US" sz="2000" b="1" i="0" smtClean="0">
                          <a:latin typeface="Cambria Math"/>
                        </a:rPr>
                        <m:t>𝐦𝐨𝐥𝐞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395" y="4191000"/>
                <a:ext cx="1088760" cy="400110"/>
              </a:xfrm>
              <a:prstGeom prst="rect">
                <a:avLst/>
              </a:prstGeom>
              <a:blipFill rotWithShape="1">
                <a:blip r:embed="rId16"/>
                <a:stretch>
                  <a:fillRect t="-7692" r="-7263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536761" y="4191000"/>
                <a:ext cx="1088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𝟐</m:t>
                      </m:r>
                      <m:r>
                        <a:rPr lang="en-US" sz="2000" b="1" i="0" smtClean="0">
                          <a:latin typeface="Cambria Math"/>
                        </a:rPr>
                        <m:t> </m:t>
                      </m:r>
                      <m:r>
                        <a:rPr lang="en-US" sz="2000" b="1" i="0" smtClean="0">
                          <a:latin typeface="Cambria Math"/>
                        </a:rPr>
                        <m:t>𝐦𝐨𝐥𝐞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761" y="4191000"/>
                <a:ext cx="1088760" cy="400110"/>
              </a:xfrm>
              <a:prstGeom prst="rect">
                <a:avLst/>
              </a:prstGeom>
              <a:blipFill rotWithShape="1">
                <a:blip r:embed="rId17"/>
                <a:stretch>
                  <a:fillRect t="-7692" r="-7821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3166" y="2743200"/>
                <a:ext cx="6462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𝐇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66" y="2743200"/>
                <a:ext cx="646267" cy="461665"/>
              </a:xfrm>
              <a:prstGeom prst="rect">
                <a:avLst/>
              </a:prstGeom>
              <a:blipFill rotWithShape="1">
                <a:blip r:embed="rId18"/>
                <a:stretch>
                  <a:fillRect t="-10526" r="-2075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627143" y="2743200"/>
                <a:ext cx="6462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𝐎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143" y="2743200"/>
                <a:ext cx="646267" cy="461665"/>
              </a:xfrm>
              <a:prstGeom prst="rect">
                <a:avLst/>
              </a:prstGeom>
              <a:blipFill rotWithShape="1">
                <a:blip r:embed="rId19"/>
                <a:stretch>
                  <a:fillRect t="-10526" r="-1886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87573" y="2667000"/>
                <a:ext cx="8193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𝐂𝐎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573" y="2667000"/>
                <a:ext cx="819391" cy="461665"/>
              </a:xfrm>
              <a:prstGeom prst="rect">
                <a:avLst/>
              </a:prstGeom>
              <a:blipFill rotWithShape="1">
                <a:blip r:embed="rId20"/>
                <a:stretch>
                  <a:fillRect t="-10667" r="-16418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090912" y="2743200"/>
                <a:ext cx="6462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𝐍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912" y="2743200"/>
                <a:ext cx="646267" cy="461665"/>
              </a:xfrm>
              <a:prstGeom prst="rect">
                <a:avLst/>
              </a:prstGeom>
              <a:blipFill rotWithShape="1">
                <a:blip r:embed="rId21"/>
                <a:stretch>
                  <a:fillRect t="-10526" r="-2075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19697" y="5486400"/>
                <a:ext cx="7543800" cy="83099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মনে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পরীক্ষা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𝐂𝐎</m:t>
                        </m:r>
                      </m:e>
                      <m:sub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গ্যাসে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X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সংখ্যক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অনু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পাওয়া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গিয়েছে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।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তাহলে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সূত্রমতে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বাকিগুলোতেও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X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সংখ্যক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অনু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পাওয়া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যাবে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।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97" y="5486400"/>
                <a:ext cx="7543800" cy="830997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827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4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5260</TotalTime>
  <Words>1218</Words>
  <Application>Microsoft Office PowerPoint</Application>
  <PresentationFormat>On-screen Show (4:3)</PresentationFormat>
  <Paragraphs>178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Arup Das</dc:creator>
  <cp:lastModifiedBy>Arup Das</cp:lastModifiedBy>
  <cp:revision>456</cp:revision>
  <dcterms:created xsi:type="dcterms:W3CDTF">2006-08-16T00:00:00Z</dcterms:created>
  <dcterms:modified xsi:type="dcterms:W3CDTF">2020-08-03T08:53:09Z</dcterms:modified>
</cp:coreProperties>
</file>