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69" r:id="rId3"/>
    <p:sldId id="258" r:id="rId4"/>
    <p:sldId id="256" r:id="rId5"/>
    <p:sldId id="259" r:id="rId6"/>
    <p:sldId id="257" r:id="rId7"/>
    <p:sldId id="261" r:id="rId8"/>
    <p:sldId id="262" r:id="rId9"/>
    <p:sldId id="263" r:id="rId10"/>
    <p:sldId id="274" r:id="rId11"/>
    <p:sldId id="275" r:id="rId12"/>
    <p:sldId id="278" r:id="rId13"/>
    <p:sldId id="276" r:id="rId14"/>
    <p:sldId id="267"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9822" autoAdjust="0"/>
  </p:normalViewPr>
  <p:slideViewPr>
    <p:cSldViewPr>
      <p:cViewPr>
        <p:scale>
          <a:sx n="75" d="100"/>
          <a:sy n="75" d="100"/>
        </p:scale>
        <p:origin x="-100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71493-AD5C-44DD-9D05-7ABC7B1F64DE}" type="datetimeFigureOut">
              <a:rPr lang="en-US" smtClean="0"/>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436D5-71EA-4F7A-8A61-195A9D0CF260}" type="slidenum">
              <a:rPr lang="en-US" smtClean="0"/>
              <a:t>‹#›</a:t>
            </a:fld>
            <a:endParaRPr lang="en-US"/>
          </a:p>
        </p:txBody>
      </p:sp>
    </p:spTree>
    <p:extLst>
      <p:ext uri="{BB962C8B-B14F-4D97-AF65-F5344CB8AC3E}">
        <p14:creationId xmlns:p14="http://schemas.microsoft.com/office/powerpoint/2010/main" val="398812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436D5-71EA-4F7A-8A61-195A9D0CF260}" type="slidenum">
              <a:rPr lang="en-US" smtClean="0"/>
              <a:t>9</a:t>
            </a:fld>
            <a:endParaRPr lang="en-US"/>
          </a:p>
        </p:txBody>
      </p:sp>
    </p:spTree>
    <p:extLst>
      <p:ext uri="{BB962C8B-B14F-4D97-AF65-F5344CB8AC3E}">
        <p14:creationId xmlns:p14="http://schemas.microsoft.com/office/powerpoint/2010/main" val="114940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436D5-71EA-4F7A-8A61-195A9D0CF260}" type="slidenum">
              <a:rPr lang="en-US" smtClean="0"/>
              <a:t>15</a:t>
            </a:fld>
            <a:endParaRPr lang="en-US"/>
          </a:p>
        </p:txBody>
      </p:sp>
    </p:spTree>
    <p:extLst>
      <p:ext uri="{BB962C8B-B14F-4D97-AF65-F5344CB8AC3E}">
        <p14:creationId xmlns:p14="http://schemas.microsoft.com/office/powerpoint/2010/main" val="287003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11278436"/>
              </p:ext>
            </p:extLst>
          </p:nvPr>
        </p:nvGraphicFramePr>
        <p:xfrm>
          <a:off x="1094117" y="1676400"/>
          <a:ext cx="5687683" cy="3427413"/>
        </p:xfrm>
        <a:graphic>
          <a:graphicData uri="http://schemas.openxmlformats.org/presentationml/2006/ole">
            <mc:AlternateContent xmlns:mc="http://schemas.openxmlformats.org/markup-compatibility/2006">
              <mc:Choice xmlns:v="urn:schemas-microsoft-com:vml" Requires="v">
                <p:oleObj spid="_x0000_s2074" name="Presentation" r:id="rId3" imgW="6094446" imgH="3427562" progId="PowerPoint.Show.12">
                  <p:embed/>
                </p:oleObj>
              </mc:Choice>
              <mc:Fallback>
                <p:oleObj name="Presentation" r:id="rId3" imgW="6094446" imgH="3427562" progId="PowerPoint.Show.12">
                  <p:embed/>
                  <p:pic>
                    <p:nvPicPr>
                      <p:cNvPr id="0" name=""/>
                      <p:cNvPicPr/>
                      <p:nvPr/>
                    </p:nvPicPr>
                    <p:blipFill>
                      <a:blip r:embed="rId4"/>
                      <a:stretch>
                        <a:fillRect/>
                      </a:stretch>
                    </p:blipFill>
                    <p:spPr>
                      <a:xfrm>
                        <a:off x="1094117" y="1676400"/>
                        <a:ext cx="5687683" cy="3427413"/>
                      </a:xfrm>
                      <a:prstGeom prst="rect">
                        <a:avLst/>
                      </a:prstGeom>
                    </p:spPr>
                  </p:pic>
                </p:oleObj>
              </mc:Fallback>
            </mc:AlternateContent>
          </a:graphicData>
        </a:graphic>
      </p:graphicFrame>
      <p:sp>
        <p:nvSpPr>
          <p:cNvPr id="3" name="TextBox 2"/>
          <p:cNvSpPr txBox="1"/>
          <p:nvPr/>
        </p:nvSpPr>
        <p:spPr>
          <a:xfrm>
            <a:off x="1098430" y="304800"/>
            <a:ext cx="5181600" cy="1446550"/>
          </a:xfrm>
          <a:prstGeom prst="rect">
            <a:avLst/>
          </a:prstGeom>
          <a:noFill/>
        </p:spPr>
        <p:txBody>
          <a:bodyPr wrap="square" rtlCol="0">
            <a:spAutoFit/>
          </a:bodyPr>
          <a:lstStyle/>
          <a:p>
            <a:r>
              <a:rPr lang="en-US" sz="8800" b="1" dirty="0" smtClean="0"/>
              <a:t>WELCOME</a:t>
            </a:r>
            <a:endParaRPr lang="en-US" sz="8800" b="1" dirty="0"/>
          </a:p>
        </p:txBody>
      </p:sp>
    </p:spTree>
    <p:extLst>
      <p:ext uri="{BB962C8B-B14F-4D97-AF65-F5344CB8AC3E}">
        <p14:creationId xmlns:p14="http://schemas.microsoft.com/office/powerpoint/2010/main" val="16694068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838200"/>
            <a:ext cx="6419850" cy="584775"/>
          </a:xfrm>
          <a:prstGeom prst="rect">
            <a:avLst/>
          </a:prstGeom>
          <a:noFill/>
          <a:ln w="57150">
            <a:solidFill>
              <a:srgbClr val="00B050"/>
            </a:solidFill>
          </a:ln>
        </p:spPr>
        <p:txBody>
          <a:bodyPr wrap="square" rtlCol="0">
            <a:spAutoFit/>
          </a:bodyPr>
          <a:lstStyle/>
          <a:p>
            <a:pPr algn="just"/>
            <a:r>
              <a:rPr lang="en-US" sz="3200" dirty="0" smtClean="0">
                <a:latin typeface="Times New Roman" pitchFamily="18" charset="0"/>
                <a:cs typeface="Times New Roman" pitchFamily="18" charset="0"/>
              </a:rPr>
              <a:t>A. Read the lesson silently.</a:t>
            </a:r>
            <a:endParaRPr lang="en-US" sz="3200" dirty="0">
              <a:latin typeface="Times New Roman" pitchFamily="18" charset="0"/>
              <a:cs typeface="Times New Roman" pitchFamily="18" charset="0"/>
            </a:endParaRPr>
          </a:p>
        </p:txBody>
      </p:sp>
      <p:sp>
        <p:nvSpPr>
          <p:cNvPr id="3" name="TextBox 2"/>
          <p:cNvSpPr txBox="1"/>
          <p:nvPr/>
        </p:nvSpPr>
        <p:spPr>
          <a:xfrm>
            <a:off x="438150" y="1752600"/>
            <a:ext cx="8324850" cy="4154984"/>
          </a:xfrm>
          <a:prstGeom prst="rect">
            <a:avLst/>
          </a:prstGeom>
          <a:noFill/>
          <a:ln w="57150">
            <a:solidFill>
              <a:srgbClr val="00B0F0"/>
            </a:solidFill>
          </a:ln>
        </p:spPr>
        <p:txBody>
          <a:bodyPr wrap="square" rtlCol="0">
            <a:spAutoFit/>
          </a:bodyPr>
          <a:lstStyle/>
          <a:p>
            <a:pPr algn="just"/>
            <a:r>
              <a:rPr lang="en-US" sz="2400" dirty="0" err="1" smtClean="0">
                <a:latin typeface="Times New Roman" pitchFamily="18" charset="0"/>
                <a:cs typeface="Times New Roman" pitchFamily="18" charset="0"/>
              </a:rPr>
              <a:t>Farabi</a:t>
            </a:r>
            <a:r>
              <a:rPr lang="en-US" sz="2400" dirty="0" smtClean="0">
                <a:latin typeface="Times New Roman" pitchFamily="18" charset="0"/>
                <a:cs typeface="Times New Roman" pitchFamily="18" charset="0"/>
              </a:rPr>
              <a:t> is Flora’s best friend. They live in  the same area. Also they are both in class 7. But they go to different schools.</a:t>
            </a:r>
          </a:p>
          <a:p>
            <a:pPr algn="just"/>
            <a:r>
              <a:rPr lang="en-US" sz="2400" dirty="0" smtClean="0">
                <a:latin typeface="Times New Roman" pitchFamily="18" charset="0"/>
                <a:cs typeface="Times New Roman" pitchFamily="18" charset="0"/>
              </a:rPr>
              <a:t>It is a school holiday. Flora has come to visit </a:t>
            </a:r>
            <a:r>
              <a:rPr lang="en-US" sz="2400" dirty="0" err="1" smtClean="0">
                <a:latin typeface="Times New Roman" pitchFamily="18" charset="0"/>
                <a:cs typeface="Times New Roman" pitchFamily="18" charset="0"/>
              </a:rPr>
              <a:t>Farabi</a:t>
            </a:r>
            <a:r>
              <a:rPr lang="en-US" sz="2400" dirty="0" smtClean="0">
                <a:latin typeface="Times New Roman" pitchFamily="18" charset="0"/>
                <a:cs typeface="Times New Roman" pitchFamily="18" charset="0"/>
              </a:rPr>
              <a:t>. They are talking. Flora wants to know about the prize- giving ceremony of </a:t>
            </a:r>
            <a:r>
              <a:rPr lang="en-US" sz="2400" dirty="0" err="1" smtClean="0">
                <a:latin typeface="Times New Roman" pitchFamily="18" charset="0"/>
                <a:cs typeface="Times New Roman" pitchFamily="18" charset="0"/>
              </a:rPr>
              <a:t>Farabi’s</a:t>
            </a:r>
            <a:r>
              <a:rPr lang="en-US" sz="2400" dirty="0" smtClean="0">
                <a:latin typeface="Times New Roman" pitchFamily="18" charset="0"/>
                <a:cs typeface="Times New Roman" pitchFamily="18" charset="0"/>
              </a:rPr>
              <a:t> school.</a:t>
            </a:r>
          </a:p>
          <a:p>
            <a:pPr algn="just"/>
            <a:r>
              <a:rPr lang="en-US" sz="2400" dirty="0" smtClean="0">
                <a:latin typeface="Times New Roman" pitchFamily="18" charset="0"/>
                <a:cs typeface="Times New Roman" pitchFamily="18" charset="0"/>
              </a:rPr>
              <a:t>“Yesterday was our school prize-giving day,” </a:t>
            </a:r>
            <a:r>
              <a:rPr lang="en-US" sz="2400" dirty="0" err="1" smtClean="0">
                <a:latin typeface="Times New Roman" pitchFamily="18" charset="0"/>
                <a:cs typeface="Times New Roman" pitchFamily="18" charset="0"/>
              </a:rPr>
              <a:t>Farabi</a:t>
            </a:r>
            <a:r>
              <a:rPr lang="en-US" sz="2400" dirty="0" smtClean="0">
                <a:latin typeface="Times New Roman" pitchFamily="18" charset="0"/>
                <a:cs typeface="Times New Roman" pitchFamily="18" charset="0"/>
              </a:rPr>
              <a:t> says. “On this occasion our school  auditorium  and its dais were brightly  decorated . Prizes were also neatly displayed on a separate table on the dais. All the students were present at the function. Among eminent persons of the locality attended the function,” </a:t>
            </a:r>
            <a:r>
              <a:rPr lang="en-US" sz="2400" dirty="0" err="1" smtClean="0">
                <a:latin typeface="Times New Roman" pitchFamily="18" charset="0"/>
                <a:cs typeface="Times New Roman" pitchFamily="18" charset="0"/>
              </a:rPr>
              <a:t>Farabi</a:t>
            </a:r>
            <a:r>
              <a:rPr lang="en-US" sz="2400" dirty="0" smtClean="0">
                <a:latin typeface="Times New Roman" pitchFamily="18" charset="0"/>
                <a:cs typeface="Times New Roman" pitchFamily="18" charset="0"/>
              </a:rPr>
              <a:t> continues . “The principal of PN College was the chief guest.”</a:t>
            </a:r>
          </a:p>
        </p:txBody>
      </p:sp>
    </p:spTree>
    <p:extLst>
      <p:ext uri="{BB962C8B-B14F-4D97-AF65-F5344CB8AC3E}">
        <p14:creationId xmlns:p14="http://schemas.microsoft.com/office/powerpoint/2010/main" val="28850680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20840"/>
            <a:ext cx="8001000" cy="4154984"/>
          </a:xfrm>
          <a:prstGeom prst="rect">
            <a:avLst/>
          </a:prstGeom>
          <a:ln w="57150">
            <a:solidFill>
              <a:srgbClr val="00B0F0"/>
            </a:solidFill>
          </a:ln>
        </p:spPr>
        <p:txBody>
          <a:bodyPr wrap="square">
            <a:spAutoFit/>
          </a:bodyPr>
          <a:lstStyle/>
          <a:p>
            <a:pPr algn="just"/>
            <a:r>
              <a:rPr lang="en-US" sz="2400" dirty="0">
                <a:latin typeface="Times New Roman" pitchFamily="18" charset="0"/>
                <a:cs typeface="Times New Roman" pitchFamily="18" charset="0"/>
              </a:rPr>
              <a:t>“When did the function start?” Flora asked.</a:t>
            </a:r>
          </a:p>
          <a:p>
            <a:pPr algn="just"/>
            <a:r>
              <a:rPr lang="en-US" sz="2400" dirty="0">
                <a:latin typeface="Times New Roman" pitchFamily="18" charset="0"/>
                <a:cs typeface="Times New Roman" pitchFamily="18" charset="0"/>
              </a:rPr>
              <a:t>“Oh, it started on time- just at 4 pm,” </a:t>
            </a:r>
            <a:r>
              <a:rPr lang="en-US" sz="2400" dirty="0" err="1">
                <a:latin typeface="Times New Roman" pitchFamily="18" charset="0"/>
                <a:cs typeface="Times New Roman" pitchFamily="18" charset="0"/>
              </a:rPr>
              <a:t>Farabi</a:t>
            </a:r>
            <a:r>
              <a:rPr lang="en-US" sz="2400" dirty="0">
                <a:latin typeface="Times New Roman" pitchFamily="18" charset="0"/>
                <a:cs typeface="Times New Roman" pitchFamily="18" charset="0"/>
              </a:rPr>
              <a:t> says. “Our Head teacher first read out the annual report. Then the Chief Guest gave a short speech. He highly praised the overall performance of the school and its excellent JSC and SSC Exam results. Then he gave away the prizes among the students for their outstanding activities</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“Did you get any prizes, </a:t>
            </a:r>
            <a:r>
              <a:rPr lang="en-US" sz="2400" dirty="0" err="1" smtClean="0">
                <a:latin typeface="Times New Roman" pitchFamily="18" charset="0"/>
                <a:cs typeface="Times New Roman" pitchFamily="18" charset="0"/>
              </a:rPr>
              <a:t>Farabi</a:t>
            </a:r>
            <a:r>
              <a:rPr lang="en-US" sz="2400" dirty="0" smtClean="0">
                <a:latin typeface="Times New Roman" pitchFamily="18" charset="0"/>
                <a:cs typeface="Times New Roman" pitchFamily="18" charset="0"/>
              </a:rPr>
              <a:t>?” Flora enquires.</a:t>
            </a:r>
          </a:p>
          <a:p>
            <a:pPr algn="just"/>
            <a:r>
              <a:rPr lang="en-US" sz="2400" dirty="0" smtClean="0">
                <a:latin typeface="Times New Roman" pitchFamily="18" charset="0"/>
                <a:cs typeface="Times New Roman" pitchFamily="18" charset="0"/>
              </a:rPr>
              <a:t>“Yes, I did”, </a:t>
            </a:r>
            <a:r>
              <a:rPr lang="en-US" sz="2400" dirty="0" err="1" smtClean="0">
                <a:latin typeface="Times New Roman" pitchFamily="18" charset="0"/>
                <a:cs typeface="Times New Roman" pitchFamily="18" charset="0"/>
              </a:rPr>
              <a:t>Farabi</a:t>
            </a:r>
            <a:r>
              <a:rPr lang="en-US" sz="2400" dirty="0" smtClean="0">
                <a:latin typeface="Times New Roman" pitchFamily="18" charset="0"/>
                <a:cs typeface="Times New Roman" pitchFamily="18" charset="0"/>
              </a:rPr>
              <a:t>  replies. “I have got two prizes – one for regular attendance and the other for good result in the last year- ending exams.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013217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1453649"/>
              </p:ext>
            </p:extLst>
          </p:nvPr>
        </p:nvGraphicFramePr>
        <p:xfrm>
          <a:off x="396240" y="1447800"/>
          <a:ext cx="8747760" cy="3749040"/>
        </p:xfrm>
        <a:graphic>
          <a:graphicData uri="http://schemas.openxmlformats.org/drawingml/2006/table">
            <a:tbl>
              <a:tblPr firstRow="1" bandRow="1">
                <a:tableStyleId>{BDBED569-4797-4DF1-A0F4-6AAB3CD982D8}</a:tableStyleId>
              </a:tblPr>
              <a:tblGrid>
                <a:gridCol w="1524000"/>
                <a:gridCol w="7223760"/>
              </a:tblGrid>
              <a:tr h="640080">
                <a:tc>
                  <a:txBody>
                    <a:bodyPr/>
                    <a:lstStyle/>
                    <a:p>
                      <a:r>
                        <a:rPr lang="en-US" sz="3600" dirty="0" smtClean="0"/>
                        <a:t>words</a:t>
                      </a:r>
                      <a:endParaRPr lang="en-US" sz="3600" dirty="0"/>
                    </a:p>
                  </a:txBody>
                  <a:tcPr/>
                </a:tc>
                <a:tc>
                  <a:txBody>
                    <a:bodyPr/>
                    <a:lstStyle/>
                    <a:p>
                      <a:r>
                        <a:rPr lang="en-US" sz="3200" dirty="0" smtClean="0"/>
                        <a:t>meanings</a:t>
                      </a:r>
                      <a:endParaRPr lang="en-US" sz="3200" dirty="0"/>
                    </a:p>
                  </a:txBody>
                  <a:tcPr/>
                </a:tc>
              </a:tr>
              <a:tr h="640080">
                <a:tc>
                  <a:txBody>
                    <a:bodyPr/>
                    <a:lstStyle/>
                    <a:p>
                      <a:r>
                        <a:rPr lang="en-US" sz="3600" dirty="0" smtClean="0"/>
                        <a:t>Visit</a:t>
                      </a:r>
                      <a:endParaRPr lang="en-US" sz="3600" dirty="0"/>
                    </a:p>
                  </a:txBody>
                  <a:tcPr/>
                </a:tc>
                <a:tc>
                  <a:txBody>
                    <a:bodyPr/>
                    <a:lstStyle/>
                    <a:p>
                      <a:r>
                        <a:rPr lang="en-US" sz="2800" dirty="0" smtClean="0"/>
                        <a:t>Speak highly of something or somebody</a:t>
                      </a:r>
                      <a:endParaRPr lang="en-US" sz="2800" dirty="0"/>
                    </a:p>
                  </a:txBody>
                  <a:tcPr/>
                </a:tc>
              </a:tr>
              <a:tr h="731520">
                <a:tc>
                  <a:txBody>
                    <a:bodyPr/>
                    <a:lstStyle/>
                    <a:p>
                      <a:r>
                        <a:rPr lang="en-US" sz="2400" dirty="0" smtClean="0"/>
                        <a:t>Ceremony</a:t>
                      </a:r>
                      <a:endParaRPr lang="en-US" sz="2400" dirty="0"/>
                    </a:p>
                  </a:txBody>
                  <a:tcPr/>
                </a:tc>
                <a:tc>
                  <a:txBody>
                    <a:bodyPr/>
                    <a:lstStyle/>
                    <a:p>
                      <a:r>
                        <a:rPr lang="en-US" sz="2800" dirty="0" smtClean="0"/>
                        <a:t>Extremely good</a:t>
                      </a:r>
                      <a:endParaRPr lang="en-US" sz="2800" dirty="0"/>
                    </a:p>
                  </a:txBody>
                  <a:tcPr/>
                </a:tc>
              </a:tr>
              <a:tr h="640080">
                <a:tc>
                  <a:txBody>
                    <a:bodyPr/>
                    <a:lstStyle/>
                    <a:p>
                      <a:r>
                        <a:rPr lang="en-US" sz="2800" dirty="0" smtClean="0"/>
                        <a:t>Eminent</a:t>
                      </a:r>
                      <a:endParaRPr lang="en-US" sz="2800" dirty="0"/>
                    </a:p>
                  </a:txBody>
                  <a:tcPr/>
                </a:tc>
                <a:tc>
                  <a:txBody>
                    <a:bodyPr/>
                    <a:lstStyle/>
                    <a:p>
                      <a:r>
                        <a:rPr lang="en-US" sz="3200" dirty="0" smtClean="0"/>
                        <a:t>Go to see a person or place</a:t>
                      </a:r>
                      <a:endParaRPr lang="en-US" sz="3200" dirty="0"/>
                    </a:p>
                  </a:txBody>
                  <a:tcPr/>
                </a:tc>
              </a:tr>
              <a:tr h="548640">
                <a:tc>
                  <a:txBody>
                    <a:bodyPr/>
                    <a:lstStyle/>
                    <a:p>
                      <a:r>
                        <a:rPr lang="en-US" sz="3600" dirty="0" smtClean="0"/>
                        <a:t>Praise</a:t>
                      </a:r>
                      <a:endParaRPr lang="en-US" sz="3600" dirty="0"/>
                    </a:p>
                  </a:txBody>
                  <a:tcPr/>
                </a:tc>
                <a:tc>
                  <a:txBody>
                    <a:bodyPr/>
                    <a:lstStyle/>
                    <a:p>
                      <a:r>
                        <a:rPr lang="en-US" sz="2400" dirty="0" smtClean="0"/>
                        <a:t>Put something in a place where you can see it easily</a:t>
                      </a:r>
                      <a:endParaRPr lang="en-US" sz="2400" dirty="0"/>
                    </a:p>
                  </a:txBody>
                  <a:tcPr/>
                </a:tc>
              </a:tr>
              <a:tr h="365760">
                <a:tc>
                  <a:txBody>
                    <a:bodyPr/>
                    <a:lstStyle/>
                    <a:p>
                      <a:r>
                        <a:rPr lang="en-US" sz="2000" dirty="0" smtClean="0"/>
                        <a:t>Outstanding</a:t>
                      </a:r>
                      <a:endParaRPr lang="en-US" sz="2000" dirty="0"/>
                    </a:p>
                  </a:txBody>
                  <a:tcPr/>
                </a:tc>
                <a:tc>
                  <a:txBody>
                    <a:bodyPr/>
                    <a:lstStyle/>
                    <a:p>
                      <a:r>
                        <a:rPr lang="en-US" sz="2400" dirty="0" smtClean="0"/>
                        <a:t>People having lots of power &amp; influence</a:t>
                      </a:r>
                      <a:endParaRPr lang="en-US" sz="2400" dirty="0"/>
                    </a:p>
                  </a:txBody>
                  <a:tcPr/>
                </a:tc>
              </a:tr>
            </a:tbl>
          </a:graphicData>
        </a:graphic>
      </p:graphicFrame>
      <p:sp>
        <p:nvSpPr>
          <p:cNvPr id="3" name="TextBox 2"/>
          <p:cNvSpPr txBox="1"/>
          <p:nvPr/>
        </p:nvSpPr>
        <p:spPr>
          <a:xfrm>
            <a:off x="450850" y="457200"/>
            <a:ext cx="495300" cy="769441"/>
          </a:xfrm>
          <a:prstGeom prst="rect">
            <a:avLst/>
          </a:prstGeom>
          <a:noFill/>
        </p:spPr>
        <p:txBody>
          <a:bodyPr wrap="square" rtlCol="0">
            <a:spAutoFit/>
          </a:bodyPr>
          <a:lstStyle/>
          <a:p>
            <a:r>
              <a:rPr lang="en-US" sz="4400" dirty="0" smtClean="0"/>
              <a:t>C</a:t>
            </a:r>
            <a:endParaRPr lang="en-US" sz="4400" dirty="0"/>
          </a:p>
        </p:txBody>
      </p:sp>
    </p:spTree>
    <p:extLst>
      <p:ext uri="{BB962C8B-B14F-4D97-AF65-F5344CB8AC3E}">
        <p14:creationId xmlns:p14="http://schemas.microsoft.com/office/powerpoint/2010/main" val="4361384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1735"/>
            <a:ext cx="381000" cy="584775"/>
          </a:xfrm>
          <a:prstGeom prst="rect">
            <a:avLst/>
          </a:prstGeom>
          <a:noFill/>
        </p:spPr>
        <p:txBody>
          <a:bodyPr wrap="square" rtlCol="0">
            <a:spAutoFit/>
          </a:bodyPr>
          <a:lstStyle/>
          <a:p>
            <a:r>
              <a:rPr lang="en-US" sz="3200" dirty="0" smtClean="0"/>
              <a:t>E</a:t>
            </a:r>
            <a:endParaRPr lang="en-US" sz="3200" dirty="0"/>
          </a:p>
        </p:txBody>
      </p:sp>
      <p:sp>
        <p:nvSpPr>
          <p:cNvPr id="3" name="TextBox 2"/>
          <p:cNvSpPr txBox="1"/>
          <p:nvPr/>
        </p:nvSpPr>
        <p:spPr>
          <a:xfrm>
            <a:off x="254000" y="656510"/>
            <a:ext cx="8724900" cy="3354765"/>
          </a:xfrm>
          <a:prstGeom prst="rect">
            <a:avLst/>
          </a:prstGeom>
          <a:noFill/>
          <a:ln w="57150">
            <a:solidFill>
              <a:srgbClr val="00B050"/>
            </a:solidFill>
          </a:ln>
        </p:spPr>
        <p:txBody>
          <a:bodyPr wrap="square" rtlCol="0">
            <a:spAutoFit/>
          </a:bodyPr>
          <a:lstStyle/>
          <a:p>
            <a:r>
              <a:rPr lang="en-US" sz="3200" dirty="0" smtClean="0"/>
              <a:t>Complete the passage with the verbs in the </a:t>
            </a:r>
            <a:r>
              <a:rPr lang="en-US" sz="3200" dirty="0" err="1" smtClean="0"/>
              <a:t>box.Give</a:t>
            </a:r>
            <a:r>
              <a:rPr lang="en-US" sz="3200" dirty="0" smtClean="0"/>
              <a:t> their correct forms</a:t>
            </a:r>
          </a:p>
          <a:p>
            <a:r>
              <a:rPr lang="en-US" sz="3200" dirty="0" smtClean="0"/>
              <a:t>[be    sing     speak    stage ]</a:t>
            </a:r>
          </a:p>
          <a:p>
            <a:r>
              <a:rPr lang="en-US" sz="3200" dirty="0" smtClean="0"/>
              <a:t>. </a:t>
            </a:r>
            <a:endParaRPr lang="en-US" sz="3200" dirty="0"/>
          </a:p>
          <a:p>
            <a:r>
              <a:rPr lang="en-US" sz="2800" dirty="0" smtClean="0"/>
              <a:t>At the end of the prize-giving function there ----a cultural show. The students –danced and—a one act </a:t>
            </a:r>
            <a:r>
              <a:rPr lang="en-US" sz="2800" dirty="0" err="1" smtClean="0"/>
              <a:t>play.It</a:t>
            </a:r>
            <a:r>
              <a:rPr lang="en-US" sz="2800" dirty="0" smtClean="0"/>
              <a:t> was so</a:t>
            </a:r>
          </a:p>
          <a:p>
            <a:r>
              <a:rPr lang="en-US" sz="2800" dirty="0" smtClean="0"/>
              <a:t>Good that everyone ---highly of it.</a:t>
            </a:r>
            <a:endParaRPr lang="en-US" sz="2800" dirty="0"/>
          </a:p>
        </p:txBody>
      </p:sp>
      <p:pic>
        <p:nvPicPr>
          <p:cNvPr id="4098" name="Picture 2" descr="F:\Download_for_Apa\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5181600" cy="2438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900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3886200" cy="923330"/>
          </a:xfrm>
          <a:prstGeom prst="rect">
            <a:avLst/>
          </a:prstGeom>
          <a:noFill/>
        </p:spPr>
        <p:txBody>
          <a:bodyPr wrap="square" rtlCol="0">
            <a:spAutoFit/>
          </a:bodyPr>
          <a:lstStyle/>
          <a:p>
            <a:r>
              <a:rPr lang="en-US" sz="5400" i="1" u="sng" dirty="0" smtClean="0">
                <a:solidFill>
                  <a:srgbClr val="FF0000"/>
                </a:solidFill>
              </a:rPr>
              <a:t>HOME  work</a:t>
            </a:r>
            <a:endParaRPr lang="en-US" sz="5400" i="1" u="sng" dirty="0">
              <a:solidFill>
                <a:srgbClr val="FF0000"/>
              </a:solidFill>
            </a:endParaRPr>
          </a:p>
        </p:txBody>
      </p:sp>
      <p:sp>
        <p:nvSpPr>
          <p:cNvPr id="3" name="TextBox 2"/>
          <p:cNvSpPr txBox="1"/>
          <p:nvPr/>
        </p:nvSpPr>
        <p:spPr>
          <a:xfrm>
            <a:off x="685800" y="1365275"/>
            <a:ext cx="8153400" cy="1569660"/>
          </a:xfrm>
          <a:prstGeom prst="rect">
            <a:avLst/>
          </a:prstGeom>
          <a:noFill/>
        </p:spPr>
        <p:txBody>
          <a:bodyPr wrap="square" rtlCol="0">
            <a:spAutoFit/>
          </a:bodyPr>
          <a:lstStyle/>
          <a:p>
            <a:r>
              <a:rPr lang="en-US" sz="4800" dirty="0" smtClean="0"/>
              <a:t>Write a short paragraph about the sports day of your school.</a:t>
            </a:r>
            <a:endParaRPr lang="en-US" sz="4800" dirty="0"/>
          </a:p>
        </p:txBody>
      </p:sp>
    </p:spTree>
    <p:extLst>
      <p:ext uri="{BB962C8B-B14F-4D97-AF65-F5344CB8AC3E}">
        <p14:creationId xmlns:p14="http://schemas.microsoft.com/office/powerpoint/2010/main" val="21242955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Download_for_Apa\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90900"/>
            <a:ext cx="3130494" cy="2681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Download_for_Apa\images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533400"/>
            <a:ext cx="3048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565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934" y="1727200"/>
            <a:ext cx="5884566" cy="3785652"/>
          </a:xfrm>
          <a:prstGeom prst="rect">
            <a:avLst/>
          </a:prstGeom>
          <a:noFill/>
          <a:ln w="76200">
            <a:solidFill>
              <a:srgbClr val="92D050"/>
            </a:solidFill>
          </a:ln>
        </p:spPr>
        <p:txBody>
          <a:bodyPr wrap="square" rtlCol="0">
            <a:spAutoFit/>
          </a:bodyPr>
          <a:lstStyle/>
          <a:p>
            <a:r>
              <a:rPr lang="en-US" sz="4000" dirty="0" smtClean="0"/>
              <a:t>Teacher`s  identity:</a:t>
            </a:r>
          </a:p>
          <a:p>
            <a:r>
              <a:rPr lang="en-US" sz="4000" dirty="0" err="1" smtClean="0"/>
              <a:t>Rowshon</a:t>
            </a:r>
            <a:r>
              <a:rPr lang="en-US" sz="4000" dirty="0" smtClean="0"/>
              <a:t> </a:t>
            </a:r>
            <a:r>
              <a:rPr lang="en-US" sz="4000" dirty="0" err="1" smtClean="0"/>
              <a:t>Ara</a:t>
            </a:r>
            <a:endParaRPr lang="en-US" sz="4000" dirty="0" smtClean="0"/>
          </a:p>
          <a:p>
            <a:r>
              <a:rPr lang="en-US" sz="4000" dirty="0" err="1" smtClean="0"/>
              <a:t>Asst.teacher</a:t>
            </a:r>
            <a:endParaRPr lang="en-US" sz="4000" dirty="0" smtClean="0"/>
          </a:p>
          <a:p>
            <a:r>
              <a:rPr lang="en-US" sz="4000" dirty="0" smtClean="0"/>
              <a:t>PDB Secondary School</a:t>
            </a:r>
          </a:p>
          <a:p>
            <a:r>
              <a:rPr lang="en-US" sz="4000" dirty="0" err="1" smtClean="0"/>
              <a:t>Siddhirganj</a:t>
            </a:r>
            <a:endParaRPr lang="en-US" sz="4000" dirty="0" smtClean="0"/>
          </a:p>
          <a:p>
            <a:r>
              <a:rPr lang="en-US" sz="4000" dirty="0" err="1" smtClean="0"/>
              <a:t>Narayanganj</a:t>
            </a:r>
            <a:endParaRPr lang="en-US" sz="4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09600"/>
            <a:ext cx="1676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1078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3629" y="990600"/>
            <a:ext cx="5646771" cy="707886"/>
          </a:xfrm>
          <a:prstGeom prst="rect">
            <a:avLst/>
          </a:prstGeom>
          <a:noFill/>
          <a:ln w="57150">
            <a:solidFill>
              <a:srgbClr val="00B0F0"/>
            </a:solidFill>
          </a:ln>
        </p:spPr>
        <p:txBody>
          <a:bodyPr wrap="square" rtlCol="0">
            <a:spAutoFit/>
          </a:bodyPr>
          <a:lstStyle/>
          <a:p>
            <a:r>
              <a:rPr lang="en-US" sz="4000" u="sng" dirty="0" smtClean="0">
                <a:solidFill>
                  <a:srgbClr val="FF0000"/>
                </a:solidFill>
              </a:rPr>
              <a:t>Information of the lesson</a:t>
            </a:r>
            <a:endParaRPr lang="en-US" sz="4000" u="sng" dirty="0">
              <a:solidFill>
                <a:srgbClr val="FF0000"/>
              </a:solidFill>
            </a:endParaRPr>
          </a:p>
        </p:txBody>
      </p:sp>
      <p:sp>
        <p:nvSpPr>
          <p:cNvPr id="3" name="TextBox 2"/>
          <p:cNvSpPr txBox="1"/>
          <p:nvPr/>
        </p:nvSpPr>
        <p:spPr>
          <a:xfrm>
            <a:off x="533400" y="2133600"/>
            <a:ext cx="7454552" cy="4154984"/>
          </a:xfrm>
          <a:prstGeom prst="rect">
            <a:avLst/>
          </a:prstGeom>
          <a:noFill/>
          <a:ln w="57150">
            <a:solidFill>
              <a:srgbClr val="92D050"/>
            </a:solidFill>
          </a:ln>
        </p:spPr>
        <p:txBody>
          <a:bodyPr wrap="square" rtlCol="0">
            <a:spAutoFit/>
          </a:bodyPr>
          <a:lstStyle/>
          <a:p>
            <a:r>
              <a:rPr lang="en-US" sz="4400" dirty="0" smtClean="0"/>
              <a:t>Class-7</a:t>
            </a:r>
          </a:p>
          <a:p>
            <a:r>
              <a:rPr lang="en-US" sz="4400" dirty="0" smtClean="0"/>
              <a:t>Subject-English 1</a:t>
            </a:r>
            <a:r>
              <a:rPr lang="en-US" sz="4400" baseline="30000" dirty="0" smtClean="0"/>
              <a:t>st</a:t>
            </a:r>
            <a:r>
              <a:rPr lang="en-US" sz="4400" dirty="0" smtClean="0"/>
              <a:t> paper</a:t>
            </a:r>
          </a:p>
          <a:p>
            <a:r>
              <a:rPr lang="en-US" sz="4400" dirty="0" smtClean="0"/>
              <a:t>Unit-3</a:t>
            </a:r>
          </a:p>
          <a:p>
            <a:r>
              <a:rPr lang="en-US" sz="4400" dirty="0" smtClean="0"/>
              <a:t>Lesson-1</a:t>
            </a:r>
          </a:p>
          <a:p>
            <a:r>
              <a:rPr lang="en-US" sz="4400" dirty="0" smtClean="0"/>
              <a:t>Tittle of the lesson-Prize –giving day at school</a:t>
            </a:r>
            <a:endParaRPr lang="en-US" sz="4400" dirty="0"/>
          </a:p>
        </p:txBody>
      </p:sp>
    </p:spTree>
    <p:extLst>
      <p:ext uri="{BB962C8B-B14F-4D97-AF65-F5344CB8AC3E}">
        <p14:creationId xmlns:p14="http://schemas.microsoft.com/office/powerpoint/2010/main" val="42916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2338" y="381000"/>
            <a:ext cx="4609437" cy="769441"/>
          </a:xfrm>
          <a:prstGeom prst="rect">
            <a:avLst/>
          </a:prstGeom>
          <a:noFill/>
        </p:spPr>
        <p:txBody>
          <a:bodyPr wrap="square" rtlCol="0">
            <a:spAutoFit/>
          </a:bodyPr>
          <a:lstStyle/>
          <a:p>
            <a:r>
              <a:rPr lang="en-US" sz="4400" u="sng" dirty="0" smtClean="0">
                <a:solidFill>
                  <a:srgbClr val="FF0000"/>
                </a:solidFill>
              </a:rPr>
              <a:t>Look at the picture</a:t>
            </a:r>
            <a:endParaRPr lang="en-US" sz="4400" u="sng" dirty="0">
              <a:solidFill>
                <a:srgbClr val="FF0000"/>
              </a:solidFill>
            </a:endParaRPr>
          </a:p>
        </p:txBody>
      </p:sp>
      <p:sp>
        <p:nvSpPr>
          <p:cNvPr id="4" name="TextBox 3"/>
          <p:cNvSpPr txBox="1"/>
          <p:nvPr/>
        </p:nvSpPr>
        <p:spPr>
          <a:xfrm>
            <a:off x="1752600" y="9296400"/>
            <a:ext cx="6324600" cy="830997"/>
          </a:xfrm>
          <a:prstGeom prst="rect">
            <a:avLst/>
          </a:prstGeom>
          <a:noFill/>
        </p:spPr>
        <p:txBody>
          <a:bodyPr wrap="square" rtlCol="0">
            <a:spAutoFit/>
          </a:bodyPr>
          <a:lstStyle/>
          <a:p>
            <a:r>
              <a:rPr lang="en-US" sz="2400" dirty="0" smtClean="0"/>
              <a:t>Are you familiar with this types of picture ?</a:t>
            </a:r>
          </a:p>
          <a:p>
            <a:r>
              <a:rPr lang="en-US" sz="2400" dirty="0" smtClean="0"/>
              <a:t>In which day you can see this kinds of picture ? </a:t>
            </a:r>
          </a:p>
        </p:txBody>
      </p:sp>
      <p:pic>
        <p:nvPicPr>
          <p:cNvPr id="2" name="Picture 2" descr="F:\Download_for_Apa\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51165"/>
            <a:ext cx="6248400" cy="20573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4458" y="3886200"/>
            <a:ext cx="8087541" cy="1938992"/>
          </a:xfrm>
          <a:prstGeom prst="rect">
            <a:avLst/>
          </a:prstGeom>
          <a:noFill/>
          <a:ln w="57150">
            <a:solidFill>
              <a:srgbClr val="00B0F0"/>
            </a:solidFill>
          </a:ln>
        </p:spPr>
        <p:txBody>
          <a:bodyPr wrap="square" rtlCol="0">
            <a:spAutoFit/>
          </a:bodyPr>
          <a:lstStyle/>
          <a:p>
            <a:r>
              <a:rPr lang="en-US" sz="4000" dirty="0" smtClean="0"/>
              <a:t>Are you familiar with such picture?</a:t>
            </a:r>
          </a:p>
          <a:p>
            <a:r>
              <a:rPr lang="en-US" sz="4000" dirty="0" smtClean="0"/>
              <a:t>In which event you can see this types of picture? </a:t>
            </a:r>
            <a:endParaRPr lang="en-US" sz="4000" dirty="0"/>
          </a:p>
        </p:txBody>
      </p:sp>
    </p:spTree>
    <p:extLst>
      <p:ext uri="{BB962C8B-B14F-4D97-AF65-F5344CB8AC3E}">
        <p14:creationId xmlns:p14="http://schemas.microsoft.com/office/powerpoint/2010/main" val="15931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476" y="685800"/>
            <a:ext cx="6172200" cy="1938992"/>
          </a:xfrm>
          <a:prstGeom prst="rect">
            <a:avLst/>
          </a:prstGeom>
          <a:noFill/>
          <a:ln w="57150">
            <a:solidFill>
              <a:srgbClr val="00B0F0"/>
            </a:solidFill>
          </a:ln>
        </p:spPr>
        <p:txBody>
          <a:bodyPr wrap="square" rtlCol="0">
            <a:spAutoFit/>
          </a:bodyPr>
          <a:lstStyle/>
          <a:p>
            <a:r>
              <a:rPr lang="en-US" sz="4000" dirty="0" smtClean="0"/>
              <a:t>Declaration of the lesson:</a:t>
            </a:r>
          </a:p>
          <a:p>
            <a:r>
              <a:rPr lang="en-US" sz="4000" dirty="0" err="1" smtClean="0"/>
              <a:t>So,our</a:t>
            </a:r>
            <a:r>
              <a:rPr lang="en-US" sz="4000" dirty="0" smtClean="0"/>
              <a:t> today`s lesson is-</a:t>
            </a:r>
          </a:p>
          <a:p>
            <a:r>
              <a:rPr lang="en-US" sz="4000" dirty="0" smtClean="0"/>
              <a:t>Prize-giving day at school.</a:t>
            </a:r>
            <a:endParaRPr lang="en-US" dirty="0"/>
          </a:p>
        </p:txBody>
      </p:sp>
      <p:pic>
        <p:nvPicPr>
          <p:cNvPr id="2050" name="Picture 2" descr="F:\Download_for_Apa\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649347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9399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077200" cy="5201424"/>
          </a:xfrm>
          <a:prstGeom prst="rect">
            <a:avLst/>
          </a:prstGeom>
          <a:noFill/>
          <a:ln w="76200">
            <a:solidFill>
              <a:srgbClr val="00B0F0"/>
            </a:solidFill>
          </a:ln>
        </p:spPr>
        <p:txBody>
          <a:bodyPr wrap="square" rtlCol="0">
            <a:spAutoFit/>
          </a:bodyPr>
          <a:lstStyle/>
          <a:p>
            <a:r>
              <a:rPr lang="en-US" sz="4000" dirty="0" smtClean="0"/>
              <a:t>Learning Outcomes</a:t>
            </a:r>
          </a:p>
          <a:p>
            <a:r>
              <a:rPr lang="en-US" sz="3600" dirty="0" smtClean="0"/>
              <a:t>After we have studied this unit, we will be able to</a:t>
            </a:r>
          </a:p>
          <a:p>
            <a:r>
              <a:rPr lang="en-US" sz="4400" dirty="0" smtClean="0"/>
              <a:t>*ask &amp; answer questions</a:t>
            </a:r>
          </a:p>
          <a:p>
            <a:r>
              <a:rPr lang="en-US" sz="4400" dirty="0" smtClean="0"/>
              <a:t>*</a:t>
            </a:r>
            <a:r>
              <a:rPr lang="en-US" sz="4400" dirty="0" err="1" smtClean="0"/>
              <a:t>tatk</a:t>
            </a:r>
            <a:r>
              <a:rPr lang="en-US" sz="4400" dirty="0" smtClean="0"/>
              <a:t> about the familiar events</a:t>
            </a:r>
          </a:p>
          <a:p>
            <a:r>
              <a:rPr lang="en-US" sz="4400" dirty="0" smtClean="0"/>
              <a:t>*read &amp; understand texts</a:t>
            </a:r>
          </a:p>
          <a:p>
            <a:r>
              <a:rPr lang="en-US" sz="4400" dirty="0" smtClean="0"/>
              <a:t>*write answers to questions</a:t>
            </a:r>
          </a:p>
          <a:p>
            <a:r>
              <a:rPr lang="en-US" sz="4400" dirty="0" smtClean="0"/>
              <a:t>*write short compositions</a:t>
            </a:r>
          </a:p>
        </p:txBody>
      </p:sp>
    </p:spTree>
    <p:extLst>
      <p:ext uri="{BB962C8B-B14F-4D97-AF65-F5344CB8AC3E}">
        <p14:creationId xmlns:p14="http://schemas.microsoft.com/office/powerpoint/2010/main" val="7209951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914400" y="1981200"/>
            <a:ext cx="5105401" cy="646331"/>
          </a:xfrm>
          <a:prstGeom prst="rect">
            <a:avLst/>
          </a:prstGeom>
          <a:noFill/>
          <a:ln w="57150">
            <a:solidFill>
              <a:srgbClr val="92D050"/>
            </a:solidFill>
          </a:ln>
        </p:spPr>
        <p:txBody>
          <a:bodyPr wrap="square" rtlCol="0">
            <a:spAutoFit/>
          </a:bodyPr>
          <a:lstStyle/>
          <a:p>
            <a:r>
              <a:rPr lang="en-US" sz="3600" dirty="0" smtClean="0"/>
              <a:t>Key words presentation</a:t>
            </a:r>
            <a:endParaRPr lang="en-US" sz="2800" dirty="0"/>
          </a:p>
        </p:txBody>
      </p:sp>
      <p:sp>
        <p:nvSpPr>
          <p:cNvPr id="3" name="TextBox 2"/>
          <p:cNvSpPr txBox="1"/>
          <p:nvPr/>
        </p:nvSpPr>
        <p:spPr>
          <a:xfrm>
            <a:off x="381000" y="3276600"/>
            <a:ext cx="7772400" cy="2000548"/>
          </a:xfrm>
          <a:prstGeom prst="rect">
            <a:avLst/>
          </a:prstGeom>
          <a:noFill/>
          <a:ln w="57150">
            <a:solidFill>
              <a:srgbClr val="00B0F0"/>
            </a:solidFill>
          </a:ln>
        </p:spPr>
        <p:txBody>
          <a:bodyPr wrap="square" rtlCol="0">
            <a:spAutoFit/>
          </a:bodyPr>
          <a:lstStyle/>
          <a:p>
            <a:r>
              <a:rPr lang="en-US" sz="3200" dirty="0" smtClean="0"/>
              <a:t>Eminent (adjective) –Anybody famous in particular affair </a:t>
            </a:r>
          </a:p>
          <a:p>
            <a:r>
              <a:rPr lang="en-US" sz="3200" dirty="0" smtClean="0"/>
              <a:t>It`s synonym-</a:t>
            </a:r>
            <a:r>
              <a:rPr lang="en-US" sz="3200" dirty="0" err="1" smtClean="0"/>
              <a:t>renowned,famous,celebrated</a:t>
            </a:r>
            <a:endParaRPr lang="en-US" sz="3200" dirty="0" smtClean="0"/>
          </a:p>
          <a:p>
            <a:r>
              <a:rPr lang="en-US" sz="2800" dirty="0" smtClean="0"/>
              <a:t>It`s antonym-</a:t>
            </a:r>
            <a:r>
              <a:rPr lang="en-US" sz="2800" dirty="0" err="1" smtClean="0"/>
              <a:t>unknown,obscure,uncelebrated</a:t>
            </a:r>
            <a:endParaRPr lang="en-US" sz="2800" dirty="0"/>
          </a:p>
        </p:txBody>
      </p:sp>
      <p:pic>
        <p:nvPicPr>
          <p:cNvPr id="3074" name="Picture 2" descr="F:\Download_for_Apa\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00013"/>
            <a:ext cx="2057400" cy="195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425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600200"/>
            <a:ext cx="184731" cy="369332"/>
          </a:xfrm>
          <a:prstGeom prst="rect">
            <a:avLst/>
          </a:prstGeom>
          <a:noFill/>
        </p:spPr>
        <p:txBody>
          <a:bodyPr wrap="none" rtlCol="0">
            <a:spAutoFit/>
          </a:bodyPr>
          <a:lstStyle/>
          <a:p>
            <a:endParaRPr lang="en-US" dirty="0"/>
          </a:p>
        </p:txBody>
      </p:sp>
      <p:sp>
        <p:nvSpPr>
          <p:cNvPr id="5" name="TextBox 4"/>
          <p:cNvSpPr txBox="1"/>
          <p:nvPr/>
        </p:nvSpPr>
        <p:spPr>
          <a:xfrm>
            <a:off x="838200" y="2819400"/>
            <a:ext cx="7162800" cy="2831544"/>
          </a:xfrm>
          <a:prstGeom prst="rect">
            <a:avLst/>
          </a:prstGeom>
          <a:noFill/>
          <a:ln w="57150">
            <a:solidFill>
              <a:srgbClr val="00B0F0"/>
            </a:solidFill>
          </a:ln>
        </p:spPr>
        <p:txBody>
          <a:bodyPr wrap="square" rtlCol="0">
            <a:spAutoFit/>
          </a:bodyPr>
          <a:lstStyle/>
          <a:p>
            <a:r>
              <a:rPr lang="en-US" sz="4000" dirty="0" smtClean="0"/>
              <a:t>Outstanding(adjective)—</a:t>
            </a:r>
            <a:r>
              <a:rPr lang="en-US" sz="4000" dirty="0" err="1" smtClean="0"/>
              <a:t>exceptionaly</a:t>
            </a:r>
            <a:r>
              <a:rPr lang="en-US" sz="4000" dirty="0" smtClean="0"/>
              <a:t>  good.</a:t>
            </a:r>
          </a:p>
          <a:p>
            <a:r>
              <a:rPr lang="en-US" sz="4000" dirty="0" smtClean="0"/>
              <a:t>Synonym:-unique, </a:t>
            </a:r>
            <a:r>
              <a:rPr lang="en-US" sz="4000" dirty="0" err="1" smtClean="0"/>
              <a:t>marvellous</a:t>
            </a:r>
            <a:r>
              <a:rPr lang="en-US" sz="4000" dirty="0" smtClean="0"/>
              <a:t>.</a:t>
            </a:r>
          </a:p>
          <a:p>
            <a:r>
              <a:rPr lang="en-US" sz="4000" dirty="0" smtClean="0"/>
              <a:t>Antonym:-ordinary, simple.</a:t>
            </a:r>
            <a:endParaRPr lang="en-US" sz="4000" dirty="0"/>
          </a:p>
          <a:p>
            <a:endParaRPr lang="en-US" dirty="0"/>
          </a:p>
        </p:txBody>
      </p:sp>
      <p:pic>
        <p:nvPicPr>
          <p:cNvPr id="4098" name="Picture 2" descr="F:\Download_for_Apa\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09600"/>
            <a:ext cx="28670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40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300" y="2171700"/>
            <a:ext cx="6858000" cy="2308324"/>
          </a:xfrm>
          <a:prstGeom prst="rect">
            <a:avLst/>
          </a:prstGeom>
          <a:noFill/>
          <a:ln w="57150">
            <a:solidFill>
              <a:srgbClr val="00B050"/>
            </a:solidFill>
          </a:ln>
        </p:spPr>
        <p:txBody>
          <a:bodyPr wrap="square" rtlCol="0">
            <a:spAutoFit/>
          </a:bodyPr>
          <a:lstStyle/>
          <a:p>
            <a:r>
              <a:rPr lang="en-US" sz="3600" dirty="0" smtClean="0"/>
              <a:t>Performance(noun)—Present one`s skillfulness.</a:t>
            </a:r>
          </a:p>
          <a:p>
            <a:r>
              <a:rPr lang="en-US" sz="3600" dirty="0" smtClean="0"/>
              <a:t>Synonym:-</a:t>
            </a:r>
            <a:r>
              <a:rPr lang="en-US" sz="3600" dirty="0" err="1" smtClean="0"/>
              <a:t>show,display,expose</a:t>
            </a:r>
            <a:r>
              <a:rPr lang="en-US" sz="3600" dirty="0" smtClean="0"/>
              <a:t>.</a:t>
            </a:r>
          </a:p>
          <a:p>
            <a:r>
              <a:rPr lang="en-US" sz="3600" dirty="0" smtClean="0"/>
              <a:t>Antonym:-</a:t>
            </a:r>
            <a:r>
              <a:rPr lang="en-US" sz="3600" dirty="0" err="1" smtClean="0"/>
              <a:t>cover,hide,conceal</a:t>
            </a:r>
            <a:r>
              <a:rPr lang="en-US" sz="3600" dirty="0" smtClean="0"/>
              <a:t>.</a:t>
            </a:r>
            <a:endParaRPr lang="en-US" sz="3600" dirty="0"/>
          </a:p>
        </p:txBody>
      </p:sp>
      <p:pic>
        <p:nvPicPr>
          <p:cNvPr id="5122" name="Picture 2" descr="F:\Download_for_Apa\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38113"/>
            <a:ext cx="1838325" cy="199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662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540</Words>
  <Application>Microsoft Office PowerPoint</Application>
  <PresentationFormat>On-screen Show (4:3)</PresentationFormat>
  <Paragraphs>69</Paragraphs>
  <Slides>15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Madhurja;Rowshon Ara</dc:creator>
  <cp:lastModifiedBy>User</cp:lastModifiedBy>
  <cp:revision>78</cp:revision>
  <dcterms:created xsi:type="dcterms:W3CDTF">2006-08-16T00:00:00Z</dcterms:created>
  <dcterms:modified xsi:type="dcterms:W3CDTF">2020-08-03T14:30:03Z</dcterms:modified>
</cp:coreProperties>
</file>