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90" r:id="rId3"/>
    <p:sldId id="263" r:id="rId4"/>
    <p:sldId id="265" r:id="rId5"/>
    <p:sldId id="280" r:id="rId6"/>
    <p:sldId id="281" r:id="rId7"/>
    <p:sldId id="270" r:id="rId8"/>
    <p:sldId id="292" r:id="rId9"/>
    <p:sldId id="293" r:id="rId10"/>
    <p:sldId id="271" r:id="rId11"/>
    <p:sldId id="282" r:id="rId12"/>
    <p:sldId id="291" r:id="rId13"/>
    <p:sldId id="272" r:id="rId14"/>
    <p:sldId id="283" r:id="rId15"/>
    <p:sldId id="273" r:id="rId16"/>
    <p:sldId id="284" r:id="rId17"/>
    <p:sldId id="287" r:id="rId18"/>
    <p:sldId id="285" r:id="rId19"/>
    <p:sldId id="286" r:id="rId20"/>
    <p:sldId id="288" r:id="rId21"/>
    <p:sldId id="274" r:id="rId22"/>
    <p:sldId id="289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63" autoAdjust="0"/>
    <p:restoredTop sz="94660"/>
  </p:normalViewPr>
  <p:slideViewPr>
    <p:cSldViewPr snapToGrid="0">
      <p:cViewPr varScale="1">
        <p:scale>
          <a:sx n="81" d="100"/>
          <a:sy n="81" d="100"/>
        </p:scale>
        <p:origin x="-33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725CD-87BC-4A48-AE7A-C3FB343ABDC0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0D708-4F03-405F-BD07-4FFB47855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6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আনবেন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0D708-4F03-405F-BD07-4FFB47855E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3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প্রয়োজনে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কাজের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প্রশ্ন পরিবর্তন করে নিতে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0D708-4F03-405F-BD07-4FFB47855E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53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0D708-4F03-405F-BD07-4FFB47855E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66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AD388-EB31-4F9D-9148-8BF1D02A8E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8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ব্লাক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হোয়াইট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রাখবেন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0D708-4F03-405F-BD07-4FFB47855E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73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শিক্ষার্থীদের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কাজে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প্রশ্নোত্তরের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মাধ্যমে কবির জীবনী সমাপ্তি করবেন।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0D708-4F03-405F-BD07-4FFB47855E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54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প্রয়োজনে একক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কাজের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প্রশ্ন পরিবর্তন করে নিতে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0D708-4F03-405F-BD07-4FFB47855E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79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73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প্রথমে শব্দ বলবেন এবং শিক্ষার্থীদের কাজে শব্দের অর্থ জানতে চাইবেন। শিক্ষার্থীরা উত্তর দিতে না পারলে শিক্ষক ছবি দেখিয়ে সাহায্য করবেন তারপরেও শব্দার্থ না বলতে পারলে অর্থ দেখাবেন।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0D708-4F03-405F-BD07-4FFB47855E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90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প্রথমে শব্দ বলবেন এবং শিক্ষার্থীদের কাজে শব্দের অর্থ জানতে চাইবেন। শিক্ষার্থীরা উত্তর দিতে না পারলে শিক্ষক ছবি দেখিয়ে সাহায্য করবেন তারপরেও শব্দার্থ না বলতে পারলে অর্থ দেখাবেন।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0D708-4F03-405F-BD07-4FFB47855E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06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0D708-4F03-405F-BD07-4FFB47855E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82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0D708-4F03-405F-BD07-4FFB47855E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9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684E-3F55-460E-B602-658AC7A4AEF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2BFB-E021-4723-8178-2F3575E89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8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684E-3F55-460E-B602-658AC7A4AEF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2BFB-E021-4723-8178-2F3575E89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7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684E-3F55-460E-B602-658AC7A4AEF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2BFB-E021-4723-8178-2F3575E89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23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37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684E-3F55-460E-B602-658AC7A4AEF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2BFB-E021-4723-8178-2F3575E89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2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684E-3F55-460E-B602-658AC7A4AEF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2BFB-E021-4723-8178-2F3575E89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0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684E-3F55-460E-B602-658AC7A4AEF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2BFB-E021-4723-8178-2F3575E89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2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684E-3F55-460E-B602-658AC7A4AEF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2BFB-E021-4723-8178-2F3575E89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1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684E-3F55-460E-B602-658AC7A4AEF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2BFB-E021-4723-8178-2F3575E89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0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684E-3F55-460E-B602-658AC7A4AEF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2BFB-E021-4723-8178-2F3575E89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6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684E-3F55-460E-B602-658AC7A4AEF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2BFB-E021-4723-8178-2F3575E89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1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684E-3F55-460E-B602-658AC7A4AEF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2BFB-E021-4723-8178-2F3575E89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6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4684E-3F55-460E-B602-658AC7A4AEF3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72BFB-E021-4723-8178-2F3575E89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6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6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7.pn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7.pn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fi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7667" y="177019"/>
            <a:ext cx="7776666" cy="1467795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-45720"/>
            <a:ext cx="12192000" cy="6903719"/>
          </a:xfrm>
          <a:prstGeom prst="frame">
            <a:avLst>
              <a:gd name="adj1" fmla="val 2976"/>
            </a:avLst>
          </a:prstGeom>
          <a:gradFill rotWithShape="1">
            <a:gsLst>
              <a:gs pos="0">
                <a:srgbClr val="009DD9">
                  <a:tint val="50000"/>
                  <a:satMod val="300000"/>
                </a:srgbClr>
              </a:gs>
              <a:gs pos="35000">
                <a:srgbClr val="009DD9">
                  <a:tint val="37000"/>
                  <a:satMod val="300000"/>
                </a:srgbClr>
              </a:gs>
              <a:gs pos="100000">
                <a:srgbClr val="009DD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9DD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90" y="1775879"/>
            <a:ext cx="8088923" cy="4715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1516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4459" y="234289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56" y="5676826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13375" y="400419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9" y="5613586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674519" y="304800"/>
            <a:ext cx="4800600" cy="990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56336" y="1919529"/>
            <a:ext cx="2090890" cy="116625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905133" y="1844724"/>
            <a:ext cx="3204906" cy="1561532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ছাদ।ছাদের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কথ্য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05133" y="4327724"/>
            <a:ext cx="3204906" cy="1305803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ধারা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361063" y="304800"/>
            <a:ext cx="7287904" cy="9906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তাহলে </a:t>
            </a:r>
            <a:r>
              <a:rPr lang="bn-BD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 সমূহ </a:t>
            </a:r>
            <a:r>
              <a:rPr lang="en-US" sz="4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 নিই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79024" y="4348902"/>
            <a:ext cx="2090890" cy="1312828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বারিধার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51" y="3807036"/>
            <a:ext cx="3292449" cy="2163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46" y="1421325"/>
            <a:ext cx="3329856" cy="20767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78122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8107" y="220641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200" y="5690474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99727" y="386771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43" y="5627234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56089" y="1919529"/>
            <a:ext cx="2090890" cy="1166258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নিঃঝুম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707272" y="1817428"/>
            <a:ext cx="2485880" cy="1363895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নীরব,নিঃশব্দ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707271" y="4278090"/>
            <a:ext cx="2485881" cy="139830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উন্মত্ত,ক্ষিপ্ত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608336" y="304800"/>
            <a:ext cx="4800600" cy="990600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 কিছু শব্দার্থ 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শিখে নিই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92419" y="4348902"/>
            <a:ext cx="2090890" cy="1312828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উন্মাদ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63"/>
          <a:stretch/>
        </p:blipFill>
        <p:spPr>
          <a:xfrm>
            <a:off x="3992390" y="1570113"/>
            <a:ext cx="3584067" cy="2288456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14" b="14139"/>
          <a:stretch/>
        </p:blipFill>
        <p:spPr>
          <a:xfrm>
            <a:off x="3992390" y="4133282"/>
            <a:ext cx="3584067" cy="2074461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400338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4459" y="206993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56" y="5676825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85238" y="373123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9" y="5613586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00399" y="389108"/>
            <a:ext cx="5791200" cy="122583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10" tIns="45705" rIns="91410" bIns="45705">
            <a:spAutoFit/>
          </a:bodyPr>
          <a:lstStyle/>
          <a:p>
            <a:pPr algn="ctr"/>
            <a:r>
              <a:rPr lang="bn-BD" sz="66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r>
              <a:rPr lang="bn-IN" sz="66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5011" y="3859260"/>
            <a:ext cx="8221978" cy="175432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নিঃঝুম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বারিধার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endParaRPr lang="bn-BD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গঠন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1" y="1436914"/>
            <a:ext cx="2429690" cy="19016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77141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8107" y="247937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552" y="5745066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85239" y="373123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9" y="5599938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95555" y="4832687"/>
            <a:ext cx="6235047" cy="135421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r">
              <a:buNone/>
            </a:pP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ঝরে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ঝরে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সারারাত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pPr algn="r">
              <a:buNone/>
            </a:pP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অফুরান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নামতায়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বাদলের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ধারাপাত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2876" y="270854"/>
            <a:ext cx="4155530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 বিষয়বস্তু আলোচনা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26" y="1220533"/>
            <a:ext cx="4429715" cy="2916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00" y="1204235"/>
            <a:ext cx="4421397" cy="2997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4251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8107" y="234289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56" y="5663178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85239" y="373123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9" y="5613586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54" y="841582"/>
            <a:ext cx="4199690" cy="30065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911522" y="4511140"/>
            <a:ext cx="63689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আকাশের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ঢাকা,ধোঁয়ামাখা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চারিধার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>
              <a:buNone/>
            </a:pP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ছাত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পিটে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ঝমাঝম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বারিধার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54" y="828519"/>
            <a:ext cx="4251498" cy="30065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4292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811" y="220641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56" y="5704121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85239" y="400419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9" y="5627234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24271" y="881482"/>
            <a:ext cx="7944026" cy="123110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buNone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স্নান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প্রাণখোলা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বরষায়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নদীনালা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ঘোলাজল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ভরসায়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806" y="3100831"/>
            <a:ext cx="3897424" cy="3052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145" y="3100831"/>
            <a:ext cx="3972013" cy="30523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2657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811" y="234289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56" y="5690473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85239" y="373123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9" y="5640882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1522" y="4511140"/>
            <a:ext cx="63689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জলেজলে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জলময়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দশদিক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টলমল্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‌,</a:t>
            </a:r>
          </a:p>
          <a:p>
            <a:pPr algn="ctr">
              <a:buNone/>
            </a:pP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অবিরাম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গান,ঢালো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জল,ঢালো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>
          <a:xfrm>
            <a:off x="2254690" y="767561"/>
            <a:ext cx="3841310" cy="3038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209" y="767562"/>
            <a:ext cx="3737808" cy="3038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6046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811" y="220641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56" y="5704121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85239" y="400419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9" y="5599938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18989" y="726617"/>
            <a:ext cx="6943060" cy="135421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buNone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ঘনঘোর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উন্মাদ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শ্রাবণের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বরষার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প্লাবনের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87" y="3653138"/>
            <a:ext cx="4029584" cy="26838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15" y="2664824"/>
            <a:ext cx="4084660" cy="2763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00475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811" y="152401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56" y="5704122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85238" y="332179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9" y="5681826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1522" y="4511140"/>
            <a:ext cx="63689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ধুয়ে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জর্জর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গ্রীষ্মের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>
              <a:buNone/>
            </a:pP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ধুয়ে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রৌদ্রের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স্মৃতিটুকু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4" y="340965"/>
            <a:ext cx="3587663" cy="2912626"/>
          </a:xfrm>
          <a:prstGeom prst="rect">
            <a:avLst/>
          </a:prstGeom>
          <a:solidFill>
            <a:srgbClr val="00B0F0"/>
          </a:solidFill>
          <a:ln w="76200">
            <a:solidFill>
              <a:srgbClr val="92D05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52" y="1300833"/>
            <a:ext cx="3506440" cy="2970195"/>
          </a:xfrm>
          <a:prstGeom prst="rect">
            <a:avLst/>
          </a:prstGeom>
          <a:ln w="5715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532" y="846850"/>
            <a:ext cx="3567970" cy="2994206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955799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811" y="152401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56" y="5717769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85238" y="373123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9" y="5627234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1522" y="4511140"/>
            <a:ext cx="63689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বাজে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নিঃঝুম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ধুকধুক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>
              <a:buNone/>
            </a:pP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ধরনীর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আশাভয়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ধরণীর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সুখদুখ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93" y="380921"/>
            <a:ext cx="3830659" cy="3179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913" y="851185"/>
            <a:ext cx="3842653" cy="3179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295" y="1204235"/>
            <a:ext cx="3458772" cy="317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97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latin typeface="Tw Cen M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7188" y="167365"/>
            <a:ext cx="1148431" cy="10518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01753" y="242960"/>
            <a:ext cx="1148431" cy="10518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393" y="5602200"/>
            <a:ext cx="1136435" cy="10408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723" y="5628579"/>
            <a:ext cx="1148431" cy="10518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5221" y="6547662"/>
            <a:ext cx="9520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0">
              <a:buFont typeface="Arial" panose="020B0604020202020204" pitchFamily="34" charset="0"/>
              <a:buNone/>
            </a:pP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নাজমুন্নাহার শিউলি,সহকারী শিক্ষক ,মতলব জে বি সরকারি পাইলট উচ্চ বিদ্যালয়,মতলব ,চাঁদপুর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bn-BD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Content Placeholder 3"/>
          <p:cNvSpPr txBox="1">
            <a:spLocks/>
          </p:cNvSpPr>
          <p:nvPr/>
        </p:nvSpPr>
        <p:spPr>
          <a:xfrm>
            <a:off x="806414" y="3402626"/>
            <a:ext cx="4834433" cy="2327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Font typeface="Arial" panose="020B0604020202020204" pitchFamily="34" charset="0"/>
              <a:buNone/>
            </a:pPr>
            <a:r>
              <a:rPr lang="bn-BD" sz="3600" i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নাজমুন্নাহার শিউলি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bn-BD" sz="3200" i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2400" i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মতলব জে </a:t>
            </a:r>
            <a:r>
              <a:rPr lang="bn-BD" sz="2400" i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,বি </a:t>
            </a:r>
            <a:r>
              <a:rPr lang="bn-BD" sz="2400" i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সরকারি পাইলট উচ্চ বিদ্যালয়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BD" sz="2400" i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মতলব (দঃ) ,চাঁদপুর  </a:t>
            </a:r>
          </a:p>
          <a:p>
            <a:pPr marL="0" indent="0">
              <a:buNone/>
            </a:pPr>
            <a:r>
              <a:rPr lang="bn-BD" sz="2400" i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bn-BD" sz="24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NikoshBAN" panose="02000000000000000000" pitchFamily="2" charset="0"/>
              </a:rPr>
              <a:t>: </a:t>
            </a:r>
            <a:r>
              <a:rPr lang="bn-BD" sz="24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</a:rPr>
              <a:t>shiuly17bd@gmail.com</a:t>
            </a:r>
            <a:endParaRPr lang="en-US" sz="2400" i="1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521" y="428677"/>
            <a:ext cx="2231079" cy="24262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67" y="428676"/>
            <a:ext cx="2278038" cy="24262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7" name="Rectangle 26"/>
          <p:cNvSpPr/>
          <p:nvPr/>
        </p:nvSpPr>
        <p:spPr>
          <a:xfrm>
            <a:off x="7036738" y="3289314"/>
            <a:ext cx="42581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শ্রেণিঃসপ্তম </a:t>
            </a:r>
          </a:p>
          <a:p>
            <a:pPr algn="ctr"/>
            <a:r>
              <a:rPr lang="bn-IN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 </a:t>
            </a:r>
            <a:r>
              <a:rPr lang="bn-I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bn-IN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45</a:t>
            </a:r>
            <a:r>
              <a:rPr lang="bn-IN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en-US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১৭/০5/২০২০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987329" y="1578843"/>
            <a:ext cx="162749" cy="4921027"/>
            <a:chOff x="6109646" y="1733827"/>
            <a:chExt cx="162749" cy="4921027"/>
          </a:xfrm>
        </p:grpSpPr>
        <p:grpSp>
          <p:nvGrpSpPr>
            <p:cNvPr id="29" name="Group 28"/>
            <p:cNvGrpSpPr/>
            <p:nvPr/>
          </p:nvGrpSpPr>
          <p:grpSpPr>
            <a:xfrm>
              <a:off x="6109646" y="1733827"/>
              <a:ext cx="152249" cy="4851367"/>
              <a:chOff x="5780586" y="1458737"/>
              <a:chExt cx="195003" cy="5285842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5874911" y="1458737"/>
                <a:ext cx="0" cy="528584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780586" y="2277009"/>
                <a:ext cx="0" cy="37319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975589" y="2250309"/>
                <a:ext cx="0" cy="37319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30" name="Oval 29"/>
            <p:cNvSpPr/>
            <p:nvPr/>
          </p:nvSpPr>
          <p:spPr>
            <a:xfrm>
              <a:off x="6120146" y="1733827"/>
              <a:ext cx="152249" cy="1258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117673" y="6528959"/>
              <a:ext cx="152249" cy="1258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720893" y="603095"/>
            <a:ext cx="1958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439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1755" y="234289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56" y="5690473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71591" y="386771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9" y="5586290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38100" cap="flat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12" name="Picture 11" descr="IMG_20180523_1201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77103" y="1606729"/>
            <a:ext cx="3200401" cy="2279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3682910" y="333902"/>
            <a:ext cx="4525322" cy="102152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0" tIns="45705" rIns="91410" bIns="45705">
            <a:spAutoFit/>
          </a:bodyPr>
          <a:lstStyle/>
          <a:p>
            <a:pPr algn="ctr"/>
            <a:r>
              <a:rPr lang="bn-BD" sz="5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54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লগত</a:t>
            </a:r>
            <a:r>
              <a:rPr lang="bn-BD" sz="5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r>
              <a:rPr lang="bn-IN" sz="5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1285" y="4515251"/>
            <a:ext cx="770943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দশটি </a:t>
            </a:r>
          </a:p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নিয়ে আসবে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648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811" y="206993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56" y="5676826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85239" y="414067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9" y="5599938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3600" y="1800051"/>
            <a:ext cx="7580276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কবি 'শ্রাবণ’কে কোন বিশেষণে  বিশেষায়িত করেছেন?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9677400" y="274320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4014148">
            <a:off x="9964802" y="3570391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44229" y="2638250"/>
            <a:ext cx="2705100" cy="67263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ক)  জর্জর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472518" y="2638250"/>
            <a:ext cx="2863552" cy="6726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 বর্বর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667000" y="3592830"/>
            <a:ext cx="2705100" cy="6743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গ)  উদ্ভট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509143" y="3604260"/>
            <a:ext cx="2825383" cy="6629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ঘ)  উন্মাদ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38027" y="134285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5710518" y="2743200"/>
            <a:ext cx="457200" cy="5486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5710518" y="364617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33027" y="4267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বৃষ্টি পতনের ধ্বনি কোনটি?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9713876" y="5895941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Half Frame 24"/>
          <p:cNvSpPr/>
          <p:nvPr/>
        </p:nvSpPr>
        <p:spPr>
          <a:xfrm rot="14014148">
            <a:off x="9873937" y="4993835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599808" y="5038825"/>
            <a:ext cx="2917782" cy="5867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ক)  ঝিমঝিম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586824" y="5764530"/>
            <a:ext cx="2999509" cy="5867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ঝন্‌ ঝন্‌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513190" y="5009295"/>
            <a:ext cx="2822880" cy="6162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খ)  রিমঝিম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5738227" y="5080735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Multiply 30"/>
          <p:cNvSpPr/>
          <p:nvPr/>
        </p:nvSpPr>
        <p:spPr>
          <a:xfrm>
            <a:off x="5786718" y="609981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8229601" y="228600"/>
            <a:ext cx="1544660" cy="12954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সঠিক উত্তরের জন্য অপশনে ক্লিক করুন </a:t>
            </a:r>
            <a:endParaRPr lang="en-US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Up Ribbon 32"/>
          <p:cNvSpPr/>
          <p:nvPr/>
        </p:nvSpPr>
        <p:spPr>
          <a:xfrm>
            <a:off x="3718563" y="281512"/>
            <a:ext cx="4124171" cy="918233"/>
          </a:xfrm>
          <a:prstGeom prst="ribbon2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bn-BD" sz="4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kern="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544912" y="5755618"/>
            <a:ext cx="2791158" cy="64324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 টিপটিপ  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463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8107" y="247937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904" y="5704122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85239" y="400419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391" y="5586290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57083" y="1150334"/>
            <a:ext cx="8101317" cy="37467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3। 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‘ধুয়ে যায় রৌদ্রের স্মৃতিটুকু বিশ্বের’-এ ধরনের ঘটনা ঘটে যখন-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1028700" lvl="1" indent="-571500" algn="just">
              <a:buAutoNum type="romanLcPeriod"/>
            </a:pP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মেঘে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ছেয়ে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1028700" lvl="1" indent="-571500" algn="just">
              <a:buAutoNum type="romanLcPeriod"/>
            </a:pP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রৌদ্র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চিরতরে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1028700" lvl="1" indent="-571500" algn="just">
              <a:buAutoNum type="romanLcPeriod"/>
            </a:pP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প্রবল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বর্ষণে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চারদিক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n-BD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কোনটি সঠিক?</a:t>
            </a:r>
          </a:p>
        </p:txBody>
      </p:sp>
      <p:sp>
        <p:nvSpPr>
          <p:cNvPr id="14" name="Multiply 13"/>
          <p:cNvSpPr/>
          <p:nvPr/>
        </p:nvSpPr>
        <p:spPr>
          <a:xfrm>
            <a:off x="9300773" y="4788755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42006" y="4704905"/>
            <a:ext cx="2248491" cy="5955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57675" y="4721428"/>
            <a:ext cx="236347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42006" y="5492754"/>
            <a:ext cx="2248491" cy="577397"/>
          </a:xfrm>
          <a:prstGeom prst="roundRect">
            <a:avLst>
              <a:gd name="adj" fmla="val 2095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36861" y="5536751"/>
            <a:ext cx="236347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,ii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iii. </a:t>
            </a:r>
          </a:p>
        </p:txBody>
      </p:sp>
      <p:sp>
        <p:nvSpPr>
          <p:cNvPr id="19" name="Oval 18"/>
          <p:cNvSpPr/>
          <p:nvPr/>
        </p:nvSpPr>
        <p:spPr>
          <a:xfrm>
            <a:off x="4337714" y="416909"/>
            <a:ext cx="3886200" cy="762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bn-BD" sz="3200" dirty="0">
                <a:ln w="19050">
                  <a:solidFill>
                    <a:schemeClr val="tx1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ln w="19050">
                <a:solidFill>
                  <a:schemeClr val="tx1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9378077" y="5619887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5289741" y="4805539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Half Frame 21"/>
          <p:cNvSpPr/>
          <p:nvPr/>
        </p:nvSpPr>
        <p:spPr>
          <a:xfrm rot="14014148">
            <a:off x="5433748" y="544161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5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811" y="206993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192" y="5730777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85239" y="386771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9" y="5613586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173416" y="387321"/>
            <a:ext cx="3938954" cy="91936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0" tIns="45705" rIns="91410" bIns="45705">
            <a:spAutoFit/>
          </a:bodyPr>
          <a:lstStyle/>
          <a:p>
            <a:pPr algn="ctr"/>
            <a:r>
              <a:rPr lang="bn-BD" sz="4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26000" y="4367852"/>
            <a:ext cx="9842207" cy="17542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10" tIns="45705" rIns="91410" bIns="45705">
            <a:spAutoFit/>
          </a:bodyPr>
          <a:lstStyle/>
          <a:p>
            <a:pPr algn="ctr"/>
            <a:r>
              <a:rPr lang="bn-BD" sz="5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5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শ্রাবণে ’ </a:t>
            </a:r>
            <a:r>
              <a:rPr lang="bn-BD" sz="54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কবিতা অবলম্বনে প্রকৃতি ও মানবমনের  ওপর বর্ষার প্রভাব বিশ্লেষণ কর।</a:t>
            </a:r>
            <a:endParaRPr lang="en-US" sz="54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11" y="1997869"/>
            <a:ext cx="3328987" cy="214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08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811" y="234289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56" y="5690473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85238" y="400419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9" y="5613586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76241" y="245617"/>
            <a:ext cx="5987518" cy="160040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0" tIns="45705" rIns="91410" bIns="45705" rtlCol="0">
            <a:spAutoFit/>
          </a:bodyPr>
          <a:lstStyle/>
          <a:p>
            <a:pPr algn="ctr"/>
            <a:r>
              <a:rPr lang="en-US" sz="8800" b="1" dirty="0" err="1">
                <a:solidFill>
                  <a:prstClr val="black"/>
                </a:solidFill>
                <a:effectLst>
                  <a:outerShdw blurRad="50800" dist="38100" dir="18900000" algn="bl" rotWithShape="0">
                    <a:srgbClr val="FF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>
                <a:solidFill>
                  <a:prstClr val="black"/>
                </a:solidFill>
                <a:effectLst>
                  <a:outerShdw blurRad="50800" dist="38100" dir="18900000" algn="bl" rotWithShape="0">
                    <a:srgbClr val="FF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prstClr val="black"/>
                </a:solidFill>
                <a:effectLst>
                  <a:outerShdw blurRad="50800" dist="38100" dir="18900000" algn="bl" rotWithShape="0">
                    <a:srgbClr val="FF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>
              <a:solidFill>
                <a:prstClr val="black"/>
              </a:solidFill>
              <a:effectLst>
                <a:outerShdw blurRad="50800" dist="38100" dir="18900000" algn="bl" rotWithShape="0">
                  <a:srgbClr val="FF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94" y="1972491"/>
            <a:ext cx="6818811" cy="4282160"/>
          </a:xfrm>
          <a:prstGeom prst="roundRect">
            <a:avLst>
              <a:gd name="adj" fmla="val 5453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081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97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latin typeface="Tw Cen M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7188" y="167365"/>
            <a:ext cx="1148431" cy="10518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01753" y="242960"/>
            <a:ext cx="1148431" cy="10518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393" y="5602200"/>
            <a:ext cx="1136435" cy="10408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723" y="5628579"/>
            <a:ext cx="1148431" cy="10518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94194" y="342014"/>
            <a:ext cx="6660108" cy="851297"/>
          </a:xfrm>
          <a:prstGeom prst="roundRect">
            <a:avLst/>
          </a:prstGeom>
          <a:noFill/>
          <a:ln w="38100"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ভিডিয়োটি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8251" y="5456151"/>
            <a:ext cx="7496946" cy="78319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ভিডিয়োটির  দৃশ্যাবলী কোন ঋতুর?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04233" y="5452890"/>
            <a:ext cx="7460964" cy="78319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বর্ষাকাল?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বৃষ্টি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62600" y="1520285"/>
            <a:ext cx="6123296" cy="3444354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088307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4459" y="206993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56" y="5676825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85238" y="373123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9" y="5613586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4460" y="206993"/>
            <a:ext cx="861323" cy="10518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85239" y="373123"/>
            <a:ext cx="1148431" cy="788876"/>
          </a:xfrm>
          <a:prstGeom prst="rect">
            <a:avLst/>
          </a:prstGeom>
        </p:spPr>
      </p:pic>
      <p:sp>
        <p:nvSpPr>
          <p:cNvPr id="12" name="Frame 1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5231" y="451189"/>
            <a:ext cx="5386916" cy="132802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...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56" y="5676826"/>
            <a:ext cx="1148431" cy="7888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4460" y="206994"/>
            <a:ext cx="861323" cy="10518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85239" y="373124"/>
            <a:ext cx="1148431" cy="788876"/>
          </a:xfrm>
          <a:prstGeom prst="rect">
            <a:avLst/>
          </a:prstGeom>
        </p:spPr>
      </p:pic>
      <p:sp>
        <p:nvSpPr>
          <p:cNvPr id="20" name="Frame 19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60997" y="1305606"/>
            <a:ext cx="6738082" cy="224742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শ্রাবণে</a:t>
            </a:r>
          </a:p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সুকুমার রায়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31" y="3330961"/>
            <a:ext cx="3992415" cy="2984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9943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4459" y="220641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200" y="5704121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85239" y="400419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9" y="5613586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9" name="Oval 8"/>
          <p:cNvSpPr/>
          <p:nvPr/>
        </p:nvSpPr>
        <p:spPr>
          <a:xfrm>
            <a:off x="3694239" y="343659"/>
            <a:ext cx="5257800" cy="1118963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n>
                  <a:solidFill>
                    <a:prstClr val="black"/>
                  </a:solidFill>
                </a:ln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24339" y="2938770"/>
            <a:ext cx="10158137" cy="3129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418" indent="-46341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4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bn-IN" sz="324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r>
              <a:rPr lang="en-US" sz="3244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4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4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4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4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63418" indent="-46341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4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শুদ্ধ উচ্চারণে কবিতাটি আবৃত্তি করতে </a:t>
            </a:r>
            <a:r>
              <a:rPr lang="bn-IN" sz="324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4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4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21345" indent="-52134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4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নতুন শব্দগুলো বাক্যে প্রয়োগ করতে </a:t>
            </a:r>
            <a:r>
              <a:rPr lang="bn-IN" sz="324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4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4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63418" indent="-46341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4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24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শ্রাব</a:t>
            </a:r>
            <a:r>
              <a:rPr lang="en-US" sz="3244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IN" sz="3244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IN" sz="324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 মূলভাব বিশ্লেষণ করতে পারবে</a:t>
            </a:r>
            <a:r>
              <a:rPr lang="en-US" sz="324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4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218736" y="1890124"/>
            <a:ext cx="4650259" cy="896620"/>
            <a:chOff x="965481" y="1885084"/>
            <a:chExt cx="4584204" cy="690146"/>
          </a:xfrm>
        </p:grpSpPr>
        <p:sp>
          <p:nvSpPr>
            <p:cNvPr id="28" name="Rectangle 27"/>
            <p:cNvSpPr/>
            <p:nvPr/>
          </p:nvSpPr>
          <p:spPr>
            <a:xfrm>
              <a:off x="1168963" y="1994484"/>
              <a:ext cx="4380722" cy="544874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bn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 পাঠ শেষে শিক্ষার্থীরা---</a:t>
              </a:r>
            </a:p>
          </p:txBody>
        </p:sp>
        <p:sp>
          <p:nvSpPr>
            <p:cNvPr id="29" name="Rounded Rectangular Callout 28"/>
            <p:cNvSpPr/>
            <p:nvPr/>
          </p:nvSpPr>
          <p:spPr>
            <a:xfrm>
              <a:off x="965481" y="1885084"/>
              <a:ext cx="4419600" cy="690146"/>
            </a:xfrm>
            <a:prstGeom prst="wedgeRoundRectCallout">
              <a:avLst>
                <a:gd name="adj1" fmla="val -19519"/>
                <a:gd name="adj2" fmla="val 74222"/>
                <a:gd name="adj3" fmla="val 16667"/>
              </a:avLst>
            </a:prstGeom>
            <a:noFill/>
            <a:ln w="38100"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6382" tIns="48191" rIns="96382" bIns="48191" rtlCol="0" anchor="ctr"/>
            <a:lstStyle/>
            <a:p>
              <a:pPr algn="ctr"/>
              <a:endParaRPr lang="en-US" sz="2838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1888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1755" y="206993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200" y="5676825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85239" y="386771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391" y="5586290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9" name="Freeform 8"/>
          <p:cNvSpPr/>
          <p:nvPr/>
        </p:nvSpPr>
        <p:spPr>
          <a:xfrm rot="16270049">
            <a:off x="6118627" y="2491181"/>
            <a:ext cx="349805" cy="534247"/>
          </a:xfrm>
          <a:custGeom>
            <a:avLst/>
            <a:gdLst>
              <a:gd name="connsiteX0" fmla="*/ 0 w 242836"/>
              <a:gd name="connsiteY0" fmla="*/ 106849 h 534247"/>
              <a:gd name="connsiteX1" fmla="*/ 121418 w 242836"/>
              <a:gd name="connsiteY1" fmla="*/ 106849 h 534247"/>
              <a:gd name="connsiteX2" fmla="*/ 121418 w 242836"/>
              <a:gd name="connsiteY2" fmla="*/ 0 h 534247"/>
              <a:gd name="connsiteX3" fmla="*/ 242836 w 242836"/>
              <a:gd name="connsiteY3" fmla="*/ 267124 h 534247"/>
              <a:gd name="connsiteX4" fmla="*/ 121418 w 242836"/>
              <a:gd name="connsiteY4" fmla="*/ 534247 h 534247"/>
              <a:gd name="connsiteX5" fmla="*/ 121418 w 242836"/>
              <a:gd name="connsiteY5" fmla="*/ 427398 h 534247"/>
              <a:gd name="connsiteX6" fmla="*/ 0 w 242836"/>
              <a:gd name="connsiteY6" fmla="*/ 427398 h 534247"/>
              <a:gd name="connsiteX7" fmla="*/ 0 w 242836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836" h="534247">
                <a:moveTo>
                  <a:pt x="0" y="106849"/>
                </a:moveTo>
                <a:lnTo>
                  <a:pt x="121418" y="106849"/>
                </a:lnTo>
                <a:lnTo>
                  <a:pt x="121418" y="0"/>
                </a:lnTo>
                <a:lnTo>
                  <a:pt x="242836" y="267124"/>
                </a:lnTo>
                <a:lnTo>
                  <a:pt x="121418" y="534247"/>
                </a:lnTo>
                <a:lnTo>
                  <a:pt x="121418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8" rIns="72851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0" name="Freeform 9"/>
          <p:cNvSpPr/>
          <p:nvPr/>
        </p:nvSpPr>
        <p:spPr>
          <a:xfrm>
            <a:off x="5208964" y="444021"/>
            <a:ext cx="2128895" cy="2103126"/>
          </a:xfrm>
          <a:custGeom>
            <a:avLst/>
            <a:gdLst>
              <a:gd name="connsiteX0" fmla="*/ 0 w 2128895"/>
              <a:gd name="connsiteY0" fmla="*/ 1051563 h 2103126"/>
              <a:gd name="connsiteX1" fmla="*/ 1064448 w 2128895"/>
              <a:gd name="connsiteY1" fmla="*/ 0 h 2103126"/>
              <a:gd name="connsiteX2" fmla="*/ 2128896 w 2128895"/>
              <a:gd name="connsiteY2" fmla="*/ 1051563 h 2103126"/>
              <a:gd name="connsiteX3" fmla="*/ 1064448 w 2128895"/>
              <a:gd name="connsiteY3" fmla="*/ 2103126 h 2103126"/>
              <a:gd name="connsiteX4" fmla="*/ 0 w 2128895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8895" h="2103126">
                <a:moveTo>
                  <a:pt x="0" y="1051563"/>
                </a:moveTo>
                <a:cubicBezTo>
                  <a:pt x="0" y="470801"/>
                  <a:pt x="476570" y="0"/>
                  <a:pt x="1064448" y="0"/>
                </a:cubicBezTo>
                <a:cubicBezTo>
                  <a:pt x="1652326" y="0"/>
                  <a:pt x="2128896" y="470801"/>
                  <a:pt x="2128896" y="1051563"/>
                </a:cubicBezTo>
                <a:cubicBezTo>
                  <a:pt x="2128896" y="1632325"/>
                  <a:pt x="1652326" y="2103126"/>
                  <a:pt x="1064448" y="2103126"/>
                </a:cubicBezTo>
                <a:cubicBezTo>
                  <a:pt x="476570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2409" tIns="348636" rIns="352409" bIns="348636" numCol="1" spcCol="1270" anchor="ctr" anchorCtr="0">
            <a:noAutofit/>
          </a:bodyPr>
          <a:lstStyle/>
          <a:p>
            <a:pPr lvl="0" algn="justLow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2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endParaRPr lang="en-US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১৮৮৭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  <a:endPara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 rot="20615882">
            <a:off x="6879474" y="3136406"/>
            <a:ext cx="381507" cy="534247"/>
          </a:xfrm>
          <a:custGeom>
            <a:avLst/>
            <a:gdLst>
              <a:gd name="connsiteX0" fmla="*/ 0 w 510437"/>
              <a:gd name="connsiteY0" fmla="*/ 106849 h 534247"/>
              <a:gd name="connsiteX1" fmla="*/ 255219 w 510437"/>
              <a:gd name="connsiteY1" fmla="*/ 106849 h 534247"/>
              <a:gd name="connsiteX2" fmla="*/ 255219 w 510437"/>
              <a:gd name="connsiteY2" fmla="*/ 0 h 534247"/>
              <a:gd name="connsiteX3" fmla="*/ 510437 w 510437"/>
              <a:gd name="connsiteY3" fmla="*/ 267124 h 534247"/>
              <a:gd name="connsiteX4" fmla="*/ 255219 w 510437"/>
              <a:gd name="connsiteY4" fmla="*/ 534247 h 534247"/>
              <a:gd name="connsiteX5" fmla="*/ 255219 w 510437"/>
              <a:gd name="connsiteY5" fmla="*/ 427398 h 534247"/>
              <a:gd name="connsiteX6" fmla="*/ 0 w 510437"/>
              <a:gd name="connsiteY6" fmla="*/ 427398 h 534247"/>
              <a:gd name="connsiteX7" fmla="*/ 0 w 510437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7" h="534247">
                <a:moveTo>
                  <a:pt x="0" y="106849"/>
                </a:moveTo>
                <a:lnTo>
                  <a:pt x="255219" y="106849"/>
                </a:lnTo>
                <a:lnTo>
                  <a:pt x="255219" y="0"/>
                </a:lnTo>
                <a:lnTo>
                  <a:pt x="510437" y="267124"/>
                </a:lnTo>
                <a:lnTo>
                  <a:pt x="255219" y="534247"/>
                </a:lnTo>
                <a:lnTo>
                  <a:pt x="255219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849" rIns="153131" bIns="1068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3" name="Freeform 12"/>
          <p:cNvSpPr/>
          <p:nvPr/>
        </p:nvSpPr>
        <p:spPr>
          <a:xfrm>
            <a:off x="7259608" y="1951209"/>
            <a:ext cx="2153141" cy="2103126"/>
          </a:xfrm>
          <a:custGeom>
            <a:avLst/>
            <a:gdLst>
              <a:gd name="connsiteX0" fmla="*/ 0 w 2153141"/>
              <a:gd name="connsiteY0" fmla="*/ 1051563 h 2103126"/>
              <a:gd name="connsiteX1" fmla="*/ 1076571 w 2153141"/>
              <a:gd name="connsiteY1" fmla="*/ 0 h 2103126"/>
              <a:gd name="connsiteX2" fmla="*/ 2153142 w 2153141"/>
              <a:gd name="connsiteY2" fmla="*/ 1051563 h 2103126"/>
              <a:gd name="connsiteX3" fmla="*/ 1076571 w 2153141"/>
              <a:gd name="connsiteY3" fmla="*/ 2103126 h 2103126"/>
              <a:gd name="connsiteX4" fmla="*/ 0 w 2153141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41" h="2103126">
                <a:moveTo>
                  <a:pt x="0" y="1051563"/>
                </a:moveTo>
                <a:cubicBezTo>
                  <a:pt x="0" y="470801"/>
                  <a:pt x="481997" y="0"/>
                  <a:pt x="1076571" y="0"/>
                </a:cubicBezTo>
                <a:cubicBezTo>
                  <a:pt x="1671145" y="0"/>
                  <a:pt x="2153142" y="470801"/>
                  <a:pt x="2153142" y="1051563"/>
                </a:cubicBezTo>
                <a:cubicBezTo>
                  <a:pt x="2153142" y="1632325"/>
                  <a:pt x="1671145" y="2103126"/>
                  <a:pt x="1076571" y="2103126"/>
                </a:cubicBezTo>
                <a:cubicBezTo>
                  <a:pt x="481997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355960" tIns="348636" rIns="355960" bIns="348636" numCol="1" spcCol="1270" anchor="ctr" anchorCtr="0">
            <a:noAutofit/>
          </a:bodyPr>
          <a:lstStyle/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সাহিত্যঃ</a:t>
            </a:r>
            <a:r>
              <a:rPr lang="bn-BD" sz="32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রসের কবিতা,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হাসির গল্প,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নাটক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endParaRPr lang="en-US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 rot="2825820">
            <a:off x="6625308" y="4043999"/>
            <a:ext cx="432980" cy="534247"/>
          </a:xfrm>
          <a:custGeom>
            <a:avLst/>
            <a:gdLst>
              <a:gd name="connsiteX0" fmla="*/ 0 w 432980"/>
              <a:gd name="connsiteY0" fmla="*/ 106849 h 534247"/>
              <a:gd name="connsiteX1" fmla="*/ 216490 w 432980"/>
              <a:gd name="connsiteY1" fmla="*/ 106849 h 534247"/>
              <a:gd name="connsiteX2" fmla="*/ 216490 w 432980"/>
              <a:gd name="connsiteY2" fmla="*/ 0 h 534247"/>
              <a:gd name="connsiteX3" fmla="*/ 432980 w 432980"/>
              <a:gd name="connsiteY3" fmla="*/ 267124 h 534247"/>
              <a:gd name="connsiteX4" fmla="*/ 216490 w 432980"/>
              <a:gd name="connsiteY4" fmla="*/ 534247 h 534247"/>
              <a:gd name="connsiteX5" fmla="*/ 216490 w 432980"/>
              <a:gd name="connsiteY5" fmla="*/ 427398 h 534247"/>
              <a:gd name="connsiteX6" fmla="*/ 0 w 432980"/>
              <a:gd name="connsiteY6" fmla="*/ 427398 h 534247"/>
              <a:gd name="connsiteX7" fmla="*/ 0 w 432980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80" h="534247">
                <a:moveTo>
                  <a:pt x="0" y="106849"/>
                </a:moveTo>
                <a:lnTo>
                  <a:pt x="216490" y="106849"/>
                </a:lnTo>
                <a:lnTo>
                  <a:pt x="216490" y="0"/>
                </a:lnTo>
                <a:lnTo>
                  <a:pt x="432980" y="267124"/>
                </a:lnTo>
                <a:lnTo>
                  <a:pt x="216490" y="534247"/>
                </a:lnTo>
                <a:lnTo>
                  <a:pt x="216490" y="427398"/>
                </a:lnTo>
                <a:lnTo>
                  <a:pt x="0" y="427398"/>
                </a:lnTo>
                <a:lnTo>
                  <a:pt x="0" y="106849"/>
                </a:lnTo>
                <a:close/>
              </a:path>
            </a:pathLst>
          </a:custGeom>
          <a:solidFill>
            <a:srgbClr val="92D05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6848" rIns="129893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5" name="Freeform 14"/>
          <p:cNvSpPr/>
          <p:nvPr/>
        </p:nvSpPr>
        <p:spPr>
          <a:xfrm>
            <a:off x="6715611" y="4131361"/>
            <a:ext cx="2252543" cy="2103126"/>
          </a:xfrm>
          <a:custGeom>
            <a:avLst/>
            <a:gdLst>
              <a:gd name="connsiteX0" fmla="*/ 0 w 2050377"/>
              <a:gd name="connsiteY0" fmla="*/ 1051563 h 2103126"/>
              <a:gd name="connsiteX1" fmla="*/ 1025189 w 2050377"/>
              <a:gd name="connsiteY1" fmla="*/ 0 h 2103126"/>
              <a:gd name="connsiteX2" fmla="*/ 2050378 w 2050377"/>
              <a:gd name="connsiteY2" fmla="*/ 1051563 h 2103126"/>
              <a:gd name="connsiteX3" fmla="*/ 1025189 w 2050377"/>
              <a:gd name="connsiteY3" fmla="*/ 2103126 h 2103126"/>
              <a:gd name="connsiteX4" fmla="*/ 0 w 2050377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0377" h="2103126">
                <a:moveTo>
                  <a:pt x="0" y="1051563"/>
                </a:moveTo>
                <a:cubicBezTo>
                  <a:pt x="0" y="470801"/>
                  <a:pt x="458993" y="0"/>
                  <a:pt x="1025189" y="0"/>
                </a:cubicBezTo>
                <a:cubicBezTo>
                  <a:pt x="1591385" y="0"/>
                  <a:pt x="2050378" y="470801"/>
                  <a:pt x="2050378" y="1051563"/>
                </a:cubicBezTo>
                <a:cubicBezTo>
                  <a:pt x="2050378" y="1632325"/>
                  <a:pt x="1591385" y="2103126"/>
                  <a:pt x="1025189" y="2103126"/>
                </a:cubicBezTo>
                <a:cubicBezTo>
                  <a:pt x="458993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0911" tIns="348636" rIns="340911" bIns="34863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উপাধিঃ</a:t>
            </a:r>
            <a:r>
              <a:rPr lang="bn-BD" sz="32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 সাহিত্যিক</a:t>
            </a:r>
            <a:endPara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 rot="18852977">
            <a:off x="5426084" y="4003982"/>
            <a:ext cx="376972" cy="534248"/>
          </a:xfrm>
          <a:custGeom>
            <a:avLst/>
            <a:gdLst>
              <a:gd name="connsiteX0" fmla="*/ 0 w 376971"/>
              <a:gd name="connsiteY0" fmla="*/ 106849 h 534247"/>
              <a:gd name="connsiteX1" fmla="*/ 188486 w 376971"/>
              <a:gd name="connsiteY1" fmla="*/ 106849 h 534247"/>
              <a:gd name="connsiteX2" fmla="*/ 188486 w 376971"/>
              <a:gd name="connsiteY2" fmla="*/ 0 h 534247"/>
              <a:gd name="connsiteX3" fmla="*/ 376971 w 376971"/>
              <a:gd name="connsiteY3" fmla="*/ 267124 h 534247"/>
              <a:gd name="connsiteX4" fmla="*/ 188486 w 376971"/>
              <a:gd name="connsiteY4" fmla="*/ 534247 h 534247"/>
              <a:gd name="connsiteX5" fmla="*/ 188486 w 376971"/>
              <a:gd name="connsiteY5" fmla="*/ 427398 h 534247"/>
              <a:gd name="connsiteX6" fmla="*/ 0 w 376971"/>
              <a:gd name="connsiteY6" fmla="*/ 427398 h 534247"/>
              <a:gd name="connsiteX7" fmla="*/ 0 w 376971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971" h="534247">
                <a:moveTo>
                  <a:pt x="376971" y="427398"/>
                </a:moveTo>
                <a:lnTo>
                  <a:pt x="188485" y="427398"/>
                </a:lnTo>
                <a:lnTo>
                  <a:pt x="188485" y="534247"/>
                </a:lnTo>
                <a:lnTo>
                  <a:pt x="0" y="267123"/>
                </a:lnTo>
                <a:lnTo>
                  <a:pt x="188485" y="0"/>
                </a:lnTo>
                <a:lnTo>
                  <a:pt x="188485" y="106849"/>
                </a:lnTo>
                <a:lnTo>
                  <a:pt x="376971" y="106849"/>
                </a:lnTo>
                <a:lnTo>
                  <a:pt x="376971" y="427398"/>
                </a:lnTo>
                <a:close/>
              </a:path>
            </a:pathLst>
          </a:custGeom>
          <a:solidFill>
            <a:schemeClr val="tx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091" tIns="106849" rIns="0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7" name="Freeform 16"/>
          <p:cNvSpPr/>
          <p:nvPr/>
        </p:nvSpPr>
        <p:spPr>
          <a:xfrm>
            <a:off x="3446585" y="4063111"/>
            <a:ext cx="2258182" cy="2103126"/>
          </a:xfrm>
          <a:custGeom>
            <a:avLst/>
            <a:gdLst>
              <a:gd name="connsiteX0" fmla="*/ 0 w 2008643"/>
              <a:gd name="connsiteY0" fmla="*/ 1051563 h 2103126"/>
              <a:gd name="connsiteX1" fmla="*/ 1004322 w 2008643"/>
              <a:gd name="connsiteY1" fmla="*/ 0 h 2103126"/>
              <a:gd name="connsiteX2" fmla="*/ 2008644 w 2008643"/>
              <a:gd name="connsiteY2" fmla="*/ 1051563 h 2103126"/>
              <a:gd name="connsiteX3" fmla="*/ 1004322 w 2008643"/>
              <a:gd name="connsiteY3" fmla="*/ 2103126 h 2103126"/>
              <a:gd name="connsiteX4" fmla="*/ 0 w 2008643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643" h="2103126">
                <a:moveTo>
                  <a:pt x="0" y="1051563"/>
                </a:moveTo>
                <a:cubicBezTo>
                  <a:pt x="0" y="470801"/>
                  <a:pt x="449650" y="0"/>
                  <a:pt x="1004322" y="0"/>
                </a:cubicBezTo>
                <a:cubicBezTo>
                  <a:pt x="1558994" y="0"/>
                  <a:pt x="2008644" y="470801"/>
                  <a:pt x="2008644" y="1051563"/>
                </a:cubicBezTo>
                <a:cubicBezTo>
                  <a:pt x="2008644" y="1632325"/>
                  <a:pt x="1558994" y="2103126"/>
                  <a:pt x="1004322" y="2103126"/>
                </a:cubicBezTo>
                <a:cubicBezTo>
                  <a:pt x="449650" y="2103126"/>
                  <a:pt x="0" y="1632325"/>
                  <a:pt x="0" y="1051563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4799" tIns="348636" rIns="334799" bIns="348636" numCol="1" spcCol="1270" anchor="ctr" anchorCtr="0">
            <a:noAutofit/>
          </a:bodyPr>
          <a:lstStyle/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রচনাঃ 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আবোল তাবোল,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পাগলা দাশু,</a:t>
            </a:r>
            <a:endPara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 rot="1080000">
            <a:off x="5187518" y="3086924"/>
            <a:ext cx="331186" cy="534248"/>
          </a:xfrm>
          <a:custGeom>
            <a:avLst/>
            <a:gdLst>
              <a:gd name="connsiteX0" fmla="*/ 0 w 294272"/>
              <a:gd name="connsiteY0" fmla="*/ 106849 h 534247"/>
              <a:gd name="connsiteX1" fmla="*/ 147136 w 294272"/>
              <a:gd name="connsiteY1" fmla="*/ 106849 h 534247"/>
              <a:gd name="connsiteX2" fmla="*/ 147136 w 294272"/>
              <a:gd name="connsiteY2" fmla="*/ 0 h 534247"/>
              <a:gd name="connsiteX3" fmla="*/ 294272 w 294272"/>
              <a:gd name="connsiteY3" fmla="*/ 267124 h 534247"/>
              <a:gd name="connsiteX4" fmla="*/ 147136 w 294272"/>
              <a:gd name="connsiteY4" fmla="*/ 534247 h 534247"/>
              <a:gd name="connsiteX5" fmla="*/ 147136 w 294272"/>
              <a:gd name="connsiteY5" fmla="*/ 427398 h 534247"/>
              <a:gd name="connsiteX6" fmla="*/ 0 w 294272"/>
              <a:gd name="connsiteY6" fmla="*/ 427398 h 534247"/>
              <a:gd name="connsiteX7" fmla="*/ 0 w 294272"/>
              <a:gd name="connsiteY7" fmla="*/ 106849 h 53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272" h="534247">
                <a:moveTo>
                  <a:pt x="294272" y="427398"/>
                </a:moveTo>
                <a:lnTo>
                  <a:pt x="147136" y="427398"/>
                </a:lnTo>
                <a:lnTo>
                  <a:pt x="147136" y="534247"/>
                </a:lnTo>
                <a:lnTo>
                  <a:pt x="0" y="267123"/>
                </a:lnTo>
                <a:lnTo>
                  <a:pt x="147136" y="0"/>
                </a:lnTo>
                <a:lnTo>
                  <a:pt x="147136" y="106849"/>
                </a:lnTo>
                <a:lnTo>
                  <a:pt x="294272" y="106849"/>
                </a:lnTo>
                <a:lnTo>
                  <a:pt x="294272" y="427398"/>
                </a:lnTo>
                <a:close/>
              </a:path>
            </a:pathLst>
          </a:cu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282" tIns="106849" rIns="0" bIns="1068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/>
          </a:p>
        </p:txBody>
      </p:sp>
      <p:sp>
        <p:nvSpPr>
          <p:cNvPr id="19" name="Freeform 18"/>
          <p:cNvSpPr/>
          <p:nvPr/>
        </p:nvSpPr>
        <p:spPr>
          <a:xfrm>
            <a:off x="3166470" y="1908130"/>
            <a:ext cx="2082354" cy="2103126"/>
          </a:xfrm>
          <a:custGeom>
            <a:avLst/>
            <a:gdLst>
              <a:gd name="connsiteX0" fmla="*/ 0 w 2008894"/>
              <a:gd name="connsiteY0" fmla="*/ 1051563 h 2103126"/>
              <a:gd name="connsiteX1" fmla="*/ 1004447 w 2008894"/>
              <a:gd name="connsiteY1" fmla="*/ 0 h 2103126"/>
              <a:gd name="connsiteX2" fmla="*/ 2008894 w 2008894"/>
              <a:gd name="connsiteY2" fmla="*/ 1051563 h 2103126"/>
              <a:gd name="connsiteX3" fmla="*/ 1004447 w 2008894"/>
              <a:gd name="connsiteY3" fmla="*/ 2103126 h 2103126"/>
              <a:gd name="connsiteX4" fmla="*/ 0 w 2008894"/>
              <a:gd name="connsiteY4" fmla="*/ 1051563 h 210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8894" h="2103126">
                <a:moveTo>
                  <a:pt x="0" y="1051563"/>
                </a:moveTo>
                <a:cubicBezTo>
                  <a:pt x="0" y="470801"/>
                  <a:pt x="449706" y="0"/>
                  <a:pt x="1004447" y="0"/>
                </a:cubicBezTo>
                <a:cubicBezTo>
                  <a:pt x="1559188" y="0"/>
                  <a:pt x="2008894" y="470801"/>
                  <a:pt x="2008894" y="1051563"/>
                </a:cubicBezTo>
                <a:cubicBezTo>
                  <a:pt x="2008894" y="1632325"/>
                  <a:pt x="1559188" y="2103126"/>
                  <a:pt x="1004447" y="2103126"/>
                </a:cubicBezTo>
                <a:cubicBezTo>
                  <a:pt x="449706" y="2103126"/>
                  <a:pt x="0" y="1632325"/>
                  <a:pt x="0" y="1051563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4836" tIns="348636" rIns="334836" bIns="348636" numCol="1" spcCol="1270" anchor="ctr" anchorCtr="0">
            <a:noAutofit/>
          </a:bodyPr>
          <a:lstStyle/>
          <a:p>
            <a:pPr lvl="0" algn="just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b="1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</a:t>
            </a:r>
            <a:r>
              <a:rPr lang="en-US" sz="3200" b="1" kern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ত্যুঃ</a:t>
            </a:r>
            <a:r>
              <a:rPr lang="bn-BD" sz="3200" b="1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 defTabSz="1422400">
              <a:lnSpc>
                <a:spcPct val="70000"/>
              </a:lnSpc>
              <a:spcBef>
                <a:spcPct val="0"/>
              </a:spcBef>
              <a:spcAft>
                <a:spcPts val="0"/>
              </a:spcAft>
            </a:pPr>
            <a:r>
              <a:rPr lang="bn-BD" sz="3200" kern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১৯২৩ খ্রিস্টাব্দে কলকাতায়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5539" y="4531057"/>
            <a:ext cx="1455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সুকুমার রায়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24084" y="347457"/>
            <a:ext cx="2825275" cy="78319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39" y="2933205"/>
            <a:ext cx="1389123" cy="1286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4761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1755" y="206993"/>
            <a:ext cx="861323" cy="1051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56" y="5717770"/>
            <a:ext cx="1148431" cy="7888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985238" y="386771"/>
            <a:ext cx="1148431" cy="78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039" y="5613586"/>
            <a:ext cx="861323" cy="1051834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5508" y="534841"/>
            <a:ext cx="4032738" cy="102152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10" tIns="45705" rIns="91410" bIns="45705" rtlCol="0">
            <a:spAutoFit/>
          </a:bodyPr>
          <a:lstStyle/>
          <a:p>
            <a:pPr algn="ctr"/>
            <a:r>
              <a:rPr lang="bn-BD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51459" y="4599925"/>
            <a:ext cx="8306977" cy="146419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10" tIns="45705" rIns="91410" bIns="45705">
            <a:spAutoFit/>
          </a:bodyPr>
          <a:lstStyle/>
          <a:p>
            <a:pPr marL="457200" indent="-457200">
              <a:spcBef>
                <a:spcPct val="0"/>
              </a:spcBef>
              <a:buFont typeface="Wingdings" pitchFamily="2" charset="2"/>
              <a:buChar char="§"/>
            </a:pPr>
            <a:r>
              <a:rPr lang="bn-IN" altLang="en-US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bn-BD" altLang="en-US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সুকুমার </a:t>
            </a:r>
            <a:r>
              <a:rPr lang="bn-BD" alt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 কত সালে জন্মগ্রহণ </a:t>
            </a:r>
            <a:r>
              <a:rPr lang="bn-BD" altLang="en-US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 ?</a:t>
            </a:r>
          </a:p>
          <a:p>
            <a:pPr marL="457200" indent="-457200">
              <a:spcBef>
                <a:spcPct val="0"/>
              </a:spcBef>
              <a:buFont typeface="Wingdings" pitchFamily="2" charset="2"/>
              <a:buChar char="§"/>
            </a:pPr>
            <a:r>
              <a:rPr lang="bn-BD" altLang="en-US" sz="4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কত সালে মৃত্যু বরণ করেন ? </a:t>
            </a:r>
            <a:endParaRPr lang="bn-BD" altLang="en-US" sz="4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56" y="1813413"/>
            <a:ext cx="3036276" cy="20903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96452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rved Up Ribbon 16"/>
          <p:cNvSpPr/>
          <p:nvPr/>
        </p:nvSpPr>
        <p:spPr>
          <a:xfrm>
            <a:off x="2032000" y="609600"/>
            <a:ext cx="8432800" cy="1066800"/>
          </a:xfrm>
          <a:prstGeom prst="ellipseRibbon2">
            <a:avLst/>
          </a:prstGeom>
          <a:solidFill>
            <a:schemeClr val="bg2">
              <a:lumMod val="75000"/>
            </a:schemeClr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1928446"/>
            <a:ext cx="6008914" cy="348175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5118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40821_0011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3830" y="2133599"/>
            <a:ext cx="6261241" cy="3431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rved Up Ribbon 2"/>
          <p:cNvSpPr/>
          <p:nvPr/>
        </p:nvSpPr>
        <p:spPr>
          <a:xfrm>
            <a:off x="2351314" y="609600"/>
            <a:ext cx="7746275" cy="1066800"/>
          </a:xfrm>
          <a:prstGeom prst="ellipseRibbon2">
            <a:avLst/>
          </a:prstGeom>
          <a:solidFill>
            <a:schemeClr val="bg2">
              <a:lumMod val="75000"/>
            </a:schemeClr>
          </a:solidFill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সরব </a:t>
            </a:r>
            <a:r>
              <a:rPr lang="en-US" sz="5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74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658</Words>
  <Application>Microsoft Office PowerPoint</Application>
  <PresentationFormat>Custom</PresentationFormat>
  <Paragraphs>128</Paragraphs>
  <Slides>24</Slides>
  <Notes>12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City</dc:creator>
  <cp:lastModifiedBy>City computer</cp:lastModifiedBy>
  <cp:revision>278</cp:revision>
  <dcterms:created xsi:type="dcterms:W3CDTF">2020-05-07T04:34:10Z</dcterms:created>
  <dcterms:modified xsi:type="dcterms:W3CDTF">2020-08-03T09:01:22Z</dcterms:modified>
</cp:coreProperties>
</file>