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82" r:id="rId5"/>
    <p:sldId id="288" r:id="rId6"/>
    <p:sldId id="286" r:id="rId7"/>
    <p:sldId id="261" r:id="rId8"/>
    <p:sldId id="262" r:id="rId9"/>
    <p:sldId id="263" r:id="rId10"/>
    <p:sldId id="264" r:id="rId11"/>
    <p:sldId id="265" r:id="rId12"/>
    <p:sldId id="266" r:id="rId13"/>
    <p:sldId id="284" r:id="rId14"/>
    <p:sldId id="269" r:id="rId15"/>
    <p:sldId id="270" r:id="rId16"/>
    <p:sldId id="283" r:id="rId17"/>
    <p:sldId id="271" r:id="rId18"/>
    <p:sldId id="285" r:id="rId19"/>
    <p:sldId id="276" r:id="rId20"/>
    <p:sldId id="290"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00"/>
    <a:srgbClr val="FF0000"/>
    <a:srgbClr val="008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9" autoAdjust="0"/>
    <p:restoredTop sz="94660"/>
  </p:normalViewPr>
  <p:slideViewPr>
    <p:cSldViewPr snapToGrid="0">
      <p:cViewPr varScale="1">
        <p:scale>
          <a:sx n="81" d="100"/>
          <a:sy n="81" d="100"/>
        </p:scale>
        <p:origin x="-31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11AD3-36F2-4CBF-A380-3634DD0B60C0}" type="datetimeFigureOut">
              <a:rPr lang="en-US" smtClean="0"/>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D7561-B324-483B-A45E-4B8F53533697}" type="slidenum">
              <a:rPr lang="en-US" smtClean="0"/>
              <a:t>‹#›</a:t>
            </a:fld>
            <a:endParaRPr lang="en-US"/>
          </a:p>
        </p:txBody>
      </p:sp>
    </p:spTree>
    <p:extLst>
      <p:ext uri="{BB962C8B-B14F-4D97-AF65-F5344CB8AC3E}">
        <p14:creationId xmlns:p14="http://schemas.microsoft.com/office/powerpoint/2010/main" val="424657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 </a:t>
            </a:r>
            <a:endParaRPr lang="en-US" dirty="0"/>
          </a:p>
        </p:txBody>
      </p:sp>
      <p:sp>
        <p:nvSpPr>
          <p:cNvPr id="4" name="Slide Number Placeholder 3"/>
          <p:cNvSpPr>
            <a:spLocks noGrp="1"/>
          </p:cNvSpPr>
          <p:nvPr>
            <p:ph type="sldNum" sz="quarter" idx="10"/>
          </p:nvPr>
        </p:nvSpPr>
        <p:spPr/>
        <p:txBody>
          <a:bodyPr/>
          <a:lstStyle/>
          <a:p>
            <a:fld id="{119025F1-5E5B-41FE-97D2-2659242D0AAB}" type="slidenum">
              <a:rPr lang="en-US" smtClean="0"/>
              <a:t>2</a:t>
            </a:fld>
            <a:endParaRPr lang="en-US"/>
          </a:p>
        </p:txBody>
      </p:sp>
    </p:spTree>
    <p:extLst>
      <p:ext uri="{BB962C8B-B14F-4D97-AF65-F5344CB8AC3E}">
        <p14:creationId xmlns:p14="http://schemas.microsoft.com/office/powerpoint/2010/main" val="289567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latin typeface="NikoshBAN" panose="02000000000000000000" pitchFamily="2" charset="0"/>
                <a:cs typeface="NikoshBAN" panose="02000000000000000000" pitchFamily="2" charset="0"/>
              </a:rPr>
              <a:t>শিক্ষক</a:t>
            </a:r>
            <a:r>
              <a:rPr lang="en-US" sz="1200" baseline="0" dirty="0" smtClean="0">
                <a:latin typeface="NikoshBAN" panose="02000000000000000000" pitchFamily="2" charset="0"/>
                <a:cs typeface="NikoshBAN" panose="02000000000000000000" pitchFamily="2" charset="0"/>
              </a:rPr>
              <a:t> </a:t>
            </a:r>
            <a:r>
              <a:rPr lang="en-US" sz="1200" dirty="0" err="1" smtClean="0">
                <a:latin typeface="NikoshBAN" panose="02000000000000000000" pitchFamily="2" charset="0"/>
                <a:cs typeface="NikoshBAN" panose="02000000000000000000" pitchFamily="2" charset="0"/>
              </a:rPr>
              <a:t>উপরোক্ত</a:t>
            </a:r>
            <a:r>
              <a:rPr lang="en-US" sz="1200" dirty="0" smtClean="0">
                <a:latin typeface="NikoshBAN" panose="02000000000000000000" pitchFamily="2" charset="0"/>
                <a:cs typeface="NikoshBAN" panose="02000000000000000000" pitchFamily="2" charset="0"/>
              </a:rPr>
              <a:t> </a:t>
            </a:r>
            <a:r>
              <a:rPr lang="en-US" sz="1200" dirty="0" err="1" smtClean="0">
                <a:latin typeface="NikoshBAN" panose="02000000000000000000" pitchFamily="2" charset="0"/>
                <a:cs typeface="NikoshBAN" panose="02000000000000000000" pitchFamily="2" charset="0"/>
              </a:rPr>
              <a:t>ভিডিও</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এবং</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প্রশ্নোত্তরের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মাধ্যমে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শিক্ষার্থীদের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কাজ</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থেকে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পাঠের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শিরোনাম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আনবেন</a:t>
            </a:r>
            <a:r>
              <a:rPr lang="en-US" sz="1200" baseline="0" dirty="0" smtClean="0">
                <a:latin typeface="NikoshBAN" panose="02000000000000000000" pitchFamily="2" charset="0"/>
                <a:cs typeface="NikoshBAN" panose="02000000000000000000" pitchFamily="2" charset="0"/>
              </a:rPr>
              <a:t>। </a:t>
            </a:r>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t>3</a:t>
            </a:fld>
            <a:endParaRPr lang="en-US"/>
          </a:p>
        </p:txBody>
      </p:sp>
    </p:spTree>
    <p:extLst>
      <p:ext uri="{BB962C8B-B14F-4D97-AF65-F5344CB8AC3E}">
        <p14:creationId xmlns:p14="http://schemas.microsoft.com/office/powerpoint/2010/main" val="398137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NikoshBAN" panose="02000000000000000000" pitchFamily="2" charset="0"/>
                <a:ea typeface="+mn-ea"/>
                <a:cs typeface="NikoshBAN" panose="02000000000000000000" pitchFamily="2" charset="0"/>
              </a:rPr>
              <a:t>শিক্ষক প্রয়োজনে একক</a:t>
            </a:r>
            <a:r>
              <a:rPr lang="bn-BD" sz="1200" kern="1200" baseline="0" dirty="0" smtClean="0">
                <a:solidFill>
                  <a:schemeClr val="tx1"/>
                </a:solidFill>
                <a:effectLst/>
                <a:latin typeface="NikoshBAN" panose="02000000000000000000" pitchFamily="2" charset="0"/>
                <a:ea typeface="+mn-ea"/>
                <a:cs typeface="NikoshBAN" panose="02000000000000000000" pitchFamily="2" charset="0"/>
              </a:rPr>
              <a:t> কাজের</a:t>
            </a:r>
            <a:r>
              <a:rPr lang="bn-BD" sz="1200" kern="1200" dirty="0" smtClean="0">
                <a:solidFill>
                  <a:schemeClr val="tx1"/>
                </a:solidFill>
                <a:effectLst/>
                <a:latin typeface="NikoshBAN" panose="02000000000000000000" pitchFamily="2" charset="0"/>
                <a:ea typeface="+mn-ea"/>
                <a:cs typeface="NikoshBAN" panose="02000000000000000000" pitchFamily="2" charset="0"/>
              </a:rPr>
              <a:t> প্রশ্ন পরিবর্তন করে নিতে পারেন। </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9</a:t>
            </a:fld>
            <a:endParaRPr lang="en-US"/>
          </a:p>
        </p:txBody>
      </p:sp>
    </p:spTree>
    <p:extLst>
      <p:ext uri="{BB962C8B-B14F-4D97-AF65-F5344CB8AC3E}">
        <p14:creationId xmlns:p14="http://schemas.microsoft.com/office/powerpoint/2010/main" val="65249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শিক্ষার্থীদের দ্বারা সরব পাঠ  সম্পন্ন করাবেন</a:t>
            </a:r>
            <a:r>
              <a:rPr lang="bn-BD" baseline="0" dirty="0" smtClean="0"/>
              <a:t>।</a:t>
            </a:r>
            <a:endParaRPr lang="en-AU" dirty="0" smtClean="0"/>
          </a:p>
        </p:txBody>
      </p:sp>
      <p:sp>
        <p:nvSpPr>
          <p:cNvPr id="4" name="Slide Number Placeholder 3"/>
          <p:cNvSpPr>
            <a:spLocks noGrp="1"/>
          </p:cNvSpPr>
          <p:nvPr>
            <p:ph type="sldNum" sz="quarter" idx="10"/>
          </p:nvPr>
        </p:nvSpPr>
        <p:spPr/>
        <p:txBody>
          <a:bodyPr/>
          <a:lstStyle/>
          <a:p>
            <a:fld id="{417BD893-B77D-46B5-9F8C-8407F9E33322}" type="slidenum">
              <a:rPr lang="en-US" smtClean="0"/>
              <a:t>10</a:t>
            </a:fld>
            <a:endParaRPr lang="en-US"/>
          </a:p>
        </p:txBody>
      </p:sp>
    </p:spTree>
    <p:extLst>
      <p:ext uri="{BB962C8B-B14F-4D97-AF65-F5344CB8AC3E}">
        <p14:creationId xmlns:p14="http://schemas.microsoft.com/office/powerpoint/2010/main" val="268240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a:t>
            </a:r>
            <a:r>
              <a:rPr lang="bn-BD" sz="1200" baseline="0" dirty="0" smtClean="0">
                <a:latin typeface="NikoshBAN" panose="02000000000000000000" pitchFamily="2" charset="0"/>
                <a:cs typeface="NikoshBAN" panose="02000000000000000000" pitchFamily="2" charset="0"/>
              </a:rPr>
              <a:t> প্রথমে শব্দ বলবেন এবং শিক্ষার্থীদের কাজে শব্দের অর্থ জানতে চাইবেন। শিক্ষার্থীরা উত্তর দিতে না পারলে শিক্ষক ছবি দেখিয়ে সাহায্য করবেন তারপরেও শব্দার্থ না বলতে পারলে অর্থ দেখাবেন।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11</a:t>
            </a:fld>
            <a:endParaRPr lang="en-US"/>
          </a:p>
        </p:txBody>
      </p:sp>
    </p:spTree>
    <p:extLst>
      <p:ext uri="{BB962C8B-B14F-4D97-AF65-F5344CB8AC3E}">
        <p14:creationId xmlns:p14="http://schemas.microsoft.com/office/powerpoint/2010/main" val="162234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a:t>
            </a:r>
            <a:r>
              <a:rPr lang="bn-BD" sz="1200" baseline="0" dirty="0" smtClean="0">
                <a:latin typeface="NikoshBAN" panose="02000000000000000000" pitchFamily="2" charset="0"/>
                <a:cs typeface="NikoshBAN" panose="02000000000000000000" pitchFamily="2" charset="0"/>
              </a:rPr>
              <a:t> প্রথমে শব্দ বলবেন এবং শিক্ষার্থীদের কাজে শব্দের অর্থ জানতে চাইবেন। শিক্ষার্থীরা উত্তর দিতে না পারলে শিক্ষক ছবি দেখিয়ে সাহায্য করবেন তারপরেও শব্দার্থ না বলতে পারলে অর্থ দেখাবেন।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12</a:t>
            </a:fld>
            <a:endParaRPr lang="en-US"/>
          </a:p>
        </p:txBody>
      </p:sp>
    </p:spTree>
    <p:extLst>
      <p:ext uri="{BB962C8B-B14F-4D97-AF65-F5344CB8AC3E}">
        <p14:creationId xmlns:p14="http://schemas.microsoft.com/office/powerpoint/2010/main" val="135292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t>21</a:t>
            </a:fld>
            <a:endParaRPr lang="en-US"/>
          </a:p>
        </p:txBody>
      </p:sp>
    </p:spTree>
    <p:extLst>
      <p:ext uri="{BB962C8B-B14F-4D97-AF65-F5344CB8AC3E}">
        <p14:creationId xmlns:p14="http://schemas.microsoft.com/office/powerpoint/2010/main" val="418611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baseline="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শিক্ষক প্রয়োজনে মূল্যায়নের প্রশ্ন পরিবর্তন করে নিতে পারেন ।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t>22</a:t>
            </a:fld>
            <a:endParaRPr lang="en-US"/>
          </a:p>
        </p:txBody>
      </p:sp>
    </p:spTree>
    <p:extLst>
      <p:ext uri="{BB962C8B-B14F-4D97-AF65-F5344CB8AC3E}">
        <p14:creationId xmlns:p14="http://schemas.microsoft.com/office/powerpoint/2010/main" val="288831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372454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106240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307813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027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927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99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5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04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263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468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73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3916420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472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603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774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03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251511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118321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356999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11846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269106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59080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254518-8741-4620-9216-6F19C2DD163D}" type="datetimeFigureOut">
              <a:rPr lang="en-US" smtClean="0"/>
              <a:t>8/3/2020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38E84E-4A3B-4384-8E08-8F597184F4C9}" type="slidenum">
              <a:rPr lang="en-US" smtClean="0"/>
              <a:t>‹#›</a:t>
            </a:fld>
            <a:endParaRPr lang="en-US"/>
          </a:p>
        </p:txBody>
      </p:sp>
    </p:spTree>
    <p:extLst>
      <p:ext uri="{BB962C8B-B14F-4D97-AF65-F5344CB8AC3E}">
        <p14:creationId xmlns:p14="http://schemas.microsoft.com/office/powerpoint/2010/main" val="82829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5">
            <a:extLst>
              <a:ext uri="{28A0092B-C50C-407E-A947-70E740481C1C}">
                <a14:useLocalDpi xmlns:a14="http://schemas.microsoft.com/office/drawing/2010/main" val="0"/>
              </a:ext>
            </a:extLst>
          </a:blip>
          <a:srcRect l="5723" t="9233" b="11552"/>
          <a:stretch/>
        </p:blipFill>
        <p:spPr>
          <a:xfrm>
            <a:off x="191731" y="241125"/>
            <a:ext cx="1828798" cy="1764657"/>
          </a:xfrm>
          <a:prstGeom prst="rect">
            <a:avLst/>
          </a:prstGeom>
        </p:spPr>
      </p:pic>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5723" t="9233" b="11552"/>
          <a:stretch/>
        </p:blipFill>
        <p:spPr>
          <a:xfrm rot="10800000">
            <a:off x="10161639" y="4857877"/>
            <a:ext cx="1856242" cy="1766168"/>
          </a:xfrm>
          <a:prstGeom prst="rect">
            <a:avLst/>
          </a:prstGeom>
        </p:spPr>
      </p:pic>
      <p:sp>
        <p:nvSpPr>
          <p:cNvPr id="9" name="Rectangle 8"/>
          <p:cNvSpPr/>
          <p:nvPr/>
        </p:nvSpPr>
        <p:spPr>
          <a:xfrm>
            <a:off x="124241" y="148012"/>
            <a:ext cx="11970774" cy="6569145"/>
          </a:xfrm>
          <a:prstGeom prst="rect">
            <a:avLst/>
          </a:prstGeom>
          <a:noFill/>
          <a:ln w="111125">
            <a:solidFill>
              <a:srgbClr val="FF66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gradFill>
                  <a:gsLst>
                    <a:gs pos="0">
                      <a:schemeClr val="accent1">
                        <a:lumMod val="8000"/>
                        <a:lumOff val="9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10" name="Rectangle 9"/>
          <p:cNvSpPr/>
          <p:nvPr/>
        </p:nvSpPr>
        <p:spPr>
          <a:xfrm>
            <a:off x="221227" y="241125"/>
            <a:ext cx="11769211" cy="6382921"/>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AA2687"/>
                </a:solidFill>
              </a:ln>
              <a:solidFill>
                <a:srgbClr val="AA2687"/>
              </a:solidFill>
            </a:endParaRPr>
          </a:p>
        </p:txBody>
      </p:sp>
      <p:sp>
        <p:nvSpPr>
          <p:cNvPr id="11" name="Rectangle 10"/>
          <p:cNvSpPr/>
          <p:nvPr/>
        </p:nvSpPr>
        <p:spPr>
          <a:xfrm>
            <a:off x="0" y="49605"/>
            <a:ext cx="12192000" cy="6778901"/>
          </a:xfrm>
          <a:prstGeom prst="rect">
            <a:avLst/>
          </a:prstGeom>
          <a:noFill/>
          <a:ln w="889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F0"/>
                </a:solidFill>
              </a:ln>
            </a:endParaRPr>
          </a:p>
        </p:txBody>
      </p:sp>
    </p:spTree>
    <p:extLst>
      <p:ext uri="{BB962C8B-B14F-4D97-AF65-F5344CB8AC3E}">
        <p14:creationId xmlns:p14="http://schemas.microsoft.com/office/powerpoint/2010/main" val="121672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70" r:id="rId20"/>
    <p:sldLayoutId id="2147483671" r:id="rId21"/>
    <p:sldLayoutId id="2147483672" r:id="rId22"/>
    <p:sldLayoutId id="214748367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932" y="1786002"/>
            <a:ext cx="8434315" cy="4644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977683" y="483886"/>
            <a:ext cx="8093122" cy="1136237"/>
          </a:xfrm>
          <a:prstGeom prst="rect">
            <a:avLst/>
          </a:prstGeom>
          <a:noFill/>
        </p:spPr>
        <p:txBody>
          <a:bodyPr wrap="square" lIns="91440" tIns="45720" rIns="91440" bIns="45720" numCol="1">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5400" b="1" spc="50" dirty="0" err="1">
                <a:ln w="11430">
                  <a:solidFill>
                    <a:schemeClr val="tx1"/>
                  </a:solidFill>
                </a:ln>
                <a:effectLst>
                  <a:innerShdw blurRad="114300">
                    <a:prstClr val="black"/>
                  </a:innerShdw>
                </a:effectLst>
                <a:latin typeface="NikoshBAN" pitchFamily="2" charset="0"/>
                <a:cs typeface="NikoshBAN" pitchFamily="2" charset="0"/>
              </a:rPr>
              <a:t>আজকের</a:t>
            </a:r>
            <a:r>
              <a:rPr lang="en-US" sz="5400" b="1" spc="50" dirty="0">
                <a:ln w="11430">
                  <a:solidFill>
                    <a:schemeClr val="tx1"/>
                  </a:solidFill>
                </a:ln>
                <a:effectLst>
                  <a:innerShdw blurRad="114300">
                    <a:prstClr val="black"/>
                  </a:innerShdw>
                </a:effectLst>
                <a:latin typeface="NikoshBAN" pitchFamily="2" charset="0"/>
                <a:cs typeface="NikoshBAN" pitchFamily="2" charset="0"/>
              </a:rPr>
              <a:t> </a:t>
            </a:r>
            <a:r>
              <a:rPr lang="en-US" sz="5400" b="1" spc="50" dirty="0" err="1">
                <a:ln w="11430">
                  <a:solidFill>
                    <a:schemeClr val="tx1"/>
                  </a:solidFill>
                </a:ln>
                <a:effectLst>
                  <a:innerShdw blurRad="114300">
                    <a:prstClr val="black"/>
                  </a:innerShdw>
                </a:effectLst>
                <a:latin typeface="NikoshBAN" pitchFamily="2" charset="0"/>
                <a:cs typeface="NikoshBAN" pitchFamily="2" charset="0"/>
              </a:rPr>
              <a:t>পাঠে</a:t>
            </a:r>
            <a:r>
              <a:rPr lang="en-US" sz="5400" b="1" spc="50" dirty="0">
                <a:ln w="11430">
                  <a:solidFill>
                    <a:schemeClr val="tx1"/>
                  </a:solidFill>
                </a:ln>
                <a:effectLst>
                  <a:innerShdw blurRad="114300">
                    <a:prstClr val="black"/>
                  </a:innerShdw>
                </a:effectLst>
                <a:latin typeface="NikoshBAN" pitchFamily="2" charset="0"/>
                <a:cs typeface="NikoshBAN" pitchFamily="2" charset="0"/>
              </a:rPr>
              <a:t> </a:t>
            </a:r>
            <a:r>
              <a:rPr lang="en-US" sz="5400" b="1" spc="50" dirty="0" err="1" smtClean="0">
                <a:ln w="11430">
                  <a:solidFill>
                    <a:schemeClr val="tx1"/>
                  </a:solidFill>
                </a:ln>
                <a:effectLst>
                  <a:innerShdw blurRad="114300">
                    <a:prstClr val="black"/>
                  </a:innerShdw>
                </a:effectLst>
                <a:latin typeface="NikoshBAN" pitchFamily="2" charset="0"/>
                <a:cs typeface="NikoshBAN" pitchFamily="2" charset="0"/>
              </a:rPr>
              <a:t>সকলকে</a:t>
            </a:r>
            <a:r>
              <a:rPr lang="en-US" sz="5400" b="1" spc="50" dirty="0" smtClean="0">
                <a:ln w="11430">
                  <a:solidFill>
                    <a:schemeClr val="tx1"/>
                  </a:solidFill>
                </a:ln>
                <a:effectLst>
                  <a:innerShdw blurRad="114300">
                    <a:prstClr val="black"/>
                  </a:innerShdw>
                </a:effectLst>
                <a:latin typeface="NikoshBAN" pitchFamily="2" charset="0"/>
                <a:cs typeface="NikoshBAN" pitchFamily="2" charset="0"/>
              </a:rPr>
              <a:t> </a:t>
            </a:r>
            <a:r>
              <a:rPr lang="en-US" sz="5400" b="1" spc="50" dirty="0" err="1" smtClean="0">
                <a:ln w="11430">
                  <a:solidFill>
                    <a:schemeClr val="tx1"/>
                  </a:solidFill>
                </a:ln>
                <a:effectLst>
                  <a:innerShdw blurRad="114300">
                    <a:prstClr val="black"/>
                  </a:innerShdw>
                </a:effectLst>
                <a:latin typeface="NikoshBAN" pitchFamily="2" charset="0"/>
                <a:cs typeface="NikoshBAN" pitchFamily="2" charset="0"/>
              </a:rPr>
              <a:t>স্বাগ</a:t>
            </a:r>
            <a:r>
              <a:rPr lang="bn-BD" sz="5400" b="1" spc="50" dirty="0" smtClean="0">
                <a:ln w="11430">
                  <a:solidFill>
                    <a:schemeClr val="tx1"/>
                  </a:solidFill>
                </a:ln>
                <a:effectLst>
                  <a:innerShdw blurRad="114300">
                    <a:prstClr val="black"/>
                  </a:innerShdw>
                </a:effectLst>
                <a:latin typeface="NikoshBAN" pitchFamily="2" charset="0"/>
                <a:cs typeface="NikoshBAN" pitchFamily="2" charset="0"/>
              </a:rPr>
              <a:t>ত</a:t>
            </a:r>
            <a:endParaRPr lang="en-US" sz="5400" b="1" spc="50" dirty="0">
              <a:ln w="11430">
                <a:solidFill>
                  <a:schemeClr val="tx1"/>
                </a:solidFill>
              </a:ln>
              <a:effectLst>
                <a:innerShdw blurRad="114300">
                  <a:prstClr val="black"/>
                </a:innerShdw>
              </a:effectLst>
              <a:latin typeface="NikoshBAN" pitchFamily="2" charset="0"/>
              <a:cs typeface="NikoshBAN" pitchFamily="2" charset="0"/>
            </a:endParaRPr>
          </a:p>
        </p:txBody>
      </p:sp>
    </p:spTree>
    <p:extLst>
      <p:ext uri="{BB962C8B-B14F-4D97-AF65-F5344CB8AC3E}">
        <p14:creationId xmlns:p14="http://schemas.microsoft.com/office/powerpoint/2010/main" val="39284408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2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4"/>
                                        </p:tgtEl>
                                        <p:attrNameLst>
                                          <p:attrName>ppt_y</p:attrName>
                                        </p:attrNameLst>
                                      </p:cBhvr>
                                      <p:tavLst>
                                        <p:tav tm="0">
                                          <p:val>
                                            <p:strVal val="#ppt_y"/>
                                          </p:val>
                                        </p:tav>
                                        <p:tav tm="100000">
                                          <p:val>
                                            <p:strVal val="#ppt_y"/>
                                          </p:val>
                                        </p:tav>
                                      </p:tavLst>
                                    </p:anim>
                                    <p:anim calcmode="lin" valueType="num">
                                      <p:cBhvr>
                                        <p:cTn id="9" dur="3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55092" y="887103"/>
            <a:ext cx="5090613" cy="955343"/>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6000" b="1" spc="50" dirty="0" err="1"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আদর্শ</a:t>
            </a:r>
            <a:r>
              <a:rPr lang="en-US"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bn-IN"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8" name="Oval 7"/>
          <p:cNvSpPr/>
          <p:nvPr/>
        </p:nvSpPr>
        <p:spPr>
          <a:xfrm>
            <a:off x="6536686" y="904055"/>
            <a:ext cx="4995080" cy="938391"/>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সরব 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6028495" y="777922"/>
            <a:ext cx="181968" cy="5412328"/>
            <a:chOff x="6109646" y="1733827"/>
            <a:chExt cx="162749" cy="4921027"/>
          </a:xfrm>
          <a:solidFill>
            <a:srgbClr val="002060"/>
          </a:solidFill>
        </p:grpSpPr>
        <p:grpSp>
          <p:nvGrpSpPr>
            <p:cNvPr id="10" name="Group 9"/>
            <p:cNvGrpSpPr/>
            <p:nvPr/>
          </p:nvGrpSpPr>
          <p:grpSpPr>
            <a:xfrm>
              <a:off x="6109646" y="1733827"/>
              <a:ext cx="152249" cy="4851367"/>
              <a:chOff x="5780586" y="1458737"/>
              <a:chExt cx="195003" cy="5285842"/>
            </a:xfrm>
            <a:grpFill/>
          </p:grpSpPr>
          <p:cxnSp>
            <p:nvCxnSpPr>
              <p:cNvPr id="13" name="Straight Connector 12"/>
              <p:cNvCxnSpPr/>
              <p:nvPr/>
            </p:nvCxnSpPr>
            <p:spPr>
              <a:xfrm>
                <a:off x="5874911" y="1458737"/>
                <a:ext cx="0" cy="5285842"/>
              </a:xfrm>
              <a:prstGeom prst="line">
                <a:avLst/>
              </a:prstGeom>
              <a:grpFill/>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780586" y="22770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5975589" y="22503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1" name="Oval 10"/>
            <p:cNvSpPr/>
            <p:nvPr/>
          </p:nvSpPr>
          <p:spPr>
            <a:xfrm>
              <a:off x="6120146" y="1733827"/>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smtClean="0">
                <a:solidFill>
                  <a:srgbClr val="7030A0"/>
                </a:solidFill>
                <a:latin typeface="NikoshBAN" panose="02000000000000000000" pitchFamily="2" charset="0"/>
                <a:cs typeface="NikoshBAN" panose="02000000000000000000" pitchFamily="2" charset="0"/>
              </a:endParaRPr>
            </a:p>
          </p:txBody>
        </p:sp>
        <p:sp>
          <p:nvSpPr>
            <p:cNvPr id="12" name="Oval 11"/>
            <p:cNvSpPr/>
            <p:nvPr/>
          </p:nvSpPr>
          <p:spPr>
            <a:xfrm>
              <a:off x="6117673" y="6528959"/>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smtClean="0">
                <a:solidFill>
                  <a:srgbClr val="7030A0"/>
                </a:solidFill>
                <a:latin typeface="NikoshBAN" panose="02000000000000000000" pitchFamily="2" charset="0"/>
                <a:cs typeface="NikoshBAN" panose="02000000000000000000" pitchFamily="2" charset="0"/>
              </a:endParaRPr>
            </a:p>
          </p:txBody>
        </p:sp>
      </p:grpSp>
      <p:pic>
        <p:nvPicPr>
          <p:cNvPr id="16" name="Picture 15" descr="IMG_20140821_001147.jpg"/>
          <p:cNvPicPr>
            <a:picLocks noChangeAspect="1"/>
          </p:cNvPicPr>
          <p:nvPr/>
        </p:nvPicPr>
        <p:blipFill>
          <a:blip r:embed="rId3" cstate="print"/>
          <a:stretch>
            <a:fillRect/>
          </a:stretch>
        </p:blipFill>
        <p:spPr>
          <a:xfrm>
            <a:off x="6536686" y="2485029"/>
            <a:ext cx="469483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Content Placeholder 4" descr="Picture2.jpg"/>
          <p:cNvPicPr>
            <a:picLocks noChangeAspect="1"/>
          </p:cNvPicPr>
          <p:nvPr/>
        </p:nvPicPr>
        <p:blipFill>
          <a:blip r:embed="rId4"/>
          <a:stretch>
            <a:fillRect/>
          </a:stretch>
        </p:blipFill>
        <p:spPr>
          <a:xfrm>
            <a:off x="900546" y="2485029"/>
            <a:ext cx="4784442" cy="312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409290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15912" y="451702"/>
            <a:ext cx="7908612"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আজকের পাঠের নতুন শব্দের অর্থ জেনে </a:t>
            </a:r>
            <a:r>
              <a:rPr lang="en-US" sz="4000" b="1" dirty="0" err="1" smtClean="0">
                <a:solidFill>
                  <a:schemeClr val="tx1"/>
                </a:solidFill>
                <a:latin typeface="NikoshBAN" panose="02000000000000000000" pitchFamily="2" charset="0"/>
                <a:cs typeface="NikoshBAN" panose="02000000000000000000" pitchFamily="2" charset="0"/>
              </a:rPr>
              <a:t>নি</a:t>
            </a:r>
            <a:r>
              <a:rPr lang="bn-IN" sz="4000" b="1" dirty="0" smtClean="0">
                <a:solidFill>
                  <a:schemeClr val="tx1"/>
                </a:solidFill>
                <a:latin typeface="NikoshBAN" panose="02000000000000000000" pitchFamily="2" charset="0"/>
                <a:cs typeface="NikoshBAN" panose="02000000000000000000" pitchFamily="2" charset="0"/>
              </a:rPr>
              <a:t>ই </a:t>
            </a:r>
            <a:endParaRPr lang="en-US" sz="4000" b="1"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899827" y="1946609"/>
            <a:ext cx="2605373" cy="961548"/>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ln>
                  <a:solidFill>
                    <a:schemeClr val="tx1"/>
                  </a:solidFill>
                </a:ln>
                <a:latin typeface="NikoshBAN" panose="02000000000000000000" pitchFamily="2" charset="0"/>
                <a:cs typeface="NikoshBAN" panose="02000000000000000000" pitchFamily="2" charset="0"/>
              </a:rPr>
              <a:t>নূপুর  </a:t>
            </a:r>
            <a:endParaRPr lang="en-US" sz="3200" b="1" dirty="0">
              <a:ln>
                <a:solidFill>
                  <a:schemeClr val="tx1"/>
                </a:solidFill>
              </a:ln>
              <a:latin typeface="NikoshBAN" panose="02000000000000000000" pitchFamily="2" charset="0"/>
              <a:cs typeface="NikoshBAN" panose="02000000000000000000" pitchFamily="2" charset="0"/>
            </a:endParaRPr>
          </a:p>
        </p:txBody>
      </p:sp>
      <p:sp>
        <p:nvSpPr>
          <p:cNvPr id="6" name="Rounded Rectangle 5"/>
          <p:cNvSpPr/>
          <p:nvPr/>
        </p:nvSpPr>
        <p:spPr>
          <a:xfrm>
            <a:off x="8095149" y="1946608"/>
            <a:ext cx="2928953" cy="110567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600" b="1" dirty="0" smtClean="0">
                <a:ln>
                  <a:solidFill>
                    <a:schemeClr val="tx1"/>
                  </a:solidFill>
                </a:ln>
                <a:latin typeface="NikoshBAN" panose="02000000000000000000" pitchFamily="2" charset="0"/>
                <a:cs typeface="NikoshBAN" panose="02000000000000000000" pitchFamily="2" charset="0"/>
              </a:rPr>
              <a:t>পায়ে পরার অলংকার  </a:t>
            </a:r>
            <a:endParaRPr lang="en-US" sz="3600" b="1" dirty="0">
              <a:ln>
                <a:solidFill>
                  <a:schemeClr val="tx1"/>
                </a:solidFill>
              </a:ln>
              <a:latin typeface="NikoshBAN" panose="02000000000000000000" pitchFamily="2" charset="0"/>
              <a:cs typeface="NikoshBAN" panose="02000000000000000000" pitchFamily="2" charset="0"/>
            </a:endParaRPr>
          </a:p>
        </p:txBody>
      </p:sp>
      <p:sp>
        <p:nvSpPr>
          <p:cNvPr id="7" name="Rounded Rectangle 6"/>
          <p:cNvSpPr/>
          <p:nvPr/>
        </p:nvSpPr>
        <p:spPr>
          <a:xfrm>
            <a:off x="887103" y="4399432"/>
            <a:ext cx="2620322" cy="96920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dirty="0" smtClean="0">
                <a:latin typeface="NikoshBAN" panose="02000000000000000000" pitchFamily="2" charset="0"/>
                <a:cs typeface="NikoshBAN" panose="02000000000000000000" pitchFamily="2" charset="0"/>
              </a:rPr>
              <a:t> </a:t>
            </a:r>
            <a:r>
              <a:rPr lang="bn-BD" sz="3600" b="1" dirty="0" smtClean="0">
                <a:ln>
                  <a:solidFill>
                    <a:schemeClr val="tx1"/>
                  </a:solidFill>
                </a:ln>
                <a:latin typeface="NikoshBAN" panose="02000000000000000000" pitchFamily="2" charset="0"/>
                <a:cs typeface="NikoshBAN" panose="02000000000000000000" pitchFamily="2" charset="0"/>
              </a:rPr>
              <a:t>চমকপ্রদ  </a:t>
            </a:r>
            <a:endParaRPr lang="en-US" sz="3600" b="1" dirty="0">
              <a:ln>
                <a:solidFill>
                  <a:schemeClr val="tx1"/>
                </a:solidFill>
              </a:ln>
              <a:latin typeface="NikoshBAN" panose="02000000000000000000" pitchFamily="2" charset="0"/>
              <a:cs typeface="NikoshBAN" panose="02000000000000000000" pitchFamily="2" charset="0"/>
            </a:endParaRPr>
          </a:p>
        </p:txBody>
      </p:sp>
      <p:sp>
        <p:nvSpPr>
          <p:cNvPr id="8" name="Rounded Rectangle 7"/>
          <p:cNvSpPr/>
          <p:nvPr/>
        </p:nvSpPr>
        <p:spPr>
          <a:xfrm>
            <a:off x="8243444" y="4222439"/>
            <a:ext cx="2780658" cy="1090245"/>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600" b="1" dirty="0" smtClean="0">
                <a:ln>
                  <a:solidFill>
                    <a:schemeClr val="tx1"/>
                  </a:solidFill>
                </a:ln>
                <a:latin typeface="NikoshBAN" panose="02000000000000000000" pitchFamily="2" charset="0"/>
                <a:cs typeface="NikoshBAN" panose="02000000000000000000" pitchFamily="2" charset="0"/>
              </a:rPr>
              <a:t>যা অবাক করে দেয় </a:t>
            </a:r>
            <a:endParaRPr lang="en-US" sz="3600" b="1" dirty="0">
              <a:ln>
                <a:solidFill>
                  <a:schemeClr val="tx1"/>
                </a:solidFill>
              </a:ln>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792" y="1413165"/>
            <a:ext cx="3082913" cy="22558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8" descr="images (95).jpg"/>
          <p:cNvPicPr>
            <a:picLocks noChangeAspect="1"/>
          </p:cNvPicPr>
          <p:nvPr/>
        </p:nvPicPr>
        <p:blipFill>
          <a:blip r:embed="rId4"/>
          <a:srcRect/>
          <a:stretch>
            <a:fillRect/>
          </a:stretch>
        </p:blipFill>
        <p:spPr bwMode="auto">
          <a:xfrm>
            <a:off x="4211792" y="3910220"/>
            <a:ext cx="3082912" cy="2241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44481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57350" y="408992"/>
            <a:ext cx="5348562"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000"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আরও </a:t>
            </a:r>
            <a:r>
              <a:rPr lang="bn-BD" sz="40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কিছু শব্দার্থ শিখে নিই</a:t>
            </a:r>
            <a:endParaRPr lang="en-US" sz="4000" dirty="0">
              <a:solidFill>
                <a:prstClr val="black"/>
              </a:solidFill>
              <a:latin typeface="NikoshBAN" pitchFamily="2" charset="0"/>
              <a:cs typeface="NikoshBAN" pitchFamily="2" charset="0"/>
            </a:endParaRPr>
          </a:p>
        </p:txBody>
      </p:sp>
      <p:sp>
        <p:nvSpPr>
          <p:cNvPr id="5" name="Rounded Rectangle 4"/>
          <p:cNvSpPr/>
          <p:nvPr/>
        </p:nvSpPr>
        <p:spPr>
          <a:xfrm>
            <a:off x="838875" y="2249379"/>
            <a:ext cx="2222980" cy="82128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err="1">
                <a:ln>
                  <a:solidFill>
                    <a:schemeClr val="tx1"/>
                  </a:solidFill>
                </a:ln>
                <a:latin typeface="NikoshBAN" pitchFamily="2" charset="0"/>
                <a:cs typeface="NikoshBAN" pitchFamily="2" charset="0"/>
              </a:rPr>
              <a:t>উপমা</a:t>
            </a:r>
            <a:endParaRPr lang="en-US" sz="4000" b="1" dirty="0">
              <a:ln>
                <a:solidFill>
                  <a:schemeClr val="tx1"/>
                </a:solidFill>
              </a:ln>
              <a:latin typeface="NikoshBAN" pitchFamily="2" charset="0"/>
              <a:cs typeface="NikoshBAN" pitchFamily="2" charset="0"/>
            </a:endParaRPr>
          </a:p>
        </p:txBody>
      </p:sp>
      <p:sp>
        <p:nvSpPr>
          <p:cNvPr id="6" name="Rounded Rectangle 5"/>
          <p:cNvSpPr/>
          <p:nvPr/>
        </p:nvSpPr>
        <p:spPr>
          <a:xfrm>
            <a:off x="8584440" y="2019293"/>
            <a:ext cx="2277523" cy="87460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err="1">
                <a:ln>
                  <a:solidFill>
                    <a:schemeClr val="tx1"/>
                  </a:solidFill>
                </a:ln>
                <a:latin typeface="NikoshBAN" pitchFamily="2" charset="0"/>
                <a:cs typeface="NikoshBAN" pitchFamily="2" charset="0"/>
              </a:rPr>
              <a:t>তুলনা</a:t>
            </a:r>
            <a:endParaRPr lang="en-US" sz="4000" b="1" dirty="0">
              <a:ln>
                <a:solidFill>
                  <a:schemeClr val="tx1"/>
                </a:solidFill>
              </a:ln>
              <a:latin typeface="NikoshBAN" pitchFamily="2" charset="0"/>
              <a:cs typeface="NikoshBAN" pitchFamily="2" charset="0"/>
            </a:endParaRPr>
          </a:p>
        </p:txBody>
      </p:sp>
      <p:sp>
        <p:nvSpPr>
          <p:cNvPr id="7" name="Rounded Rectangle 6"/>
          <p:cNvSpPr/>
          <p:nvPr/>
        </p:nvSpPr>
        <p:spPr>
          <a:xfrm>
            <a:off x="838875" y="4621100"/>
            <a:ext cx="2222980" cy="817423"/>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bn-BD" sz="3600" b="1" dirty="0" smtClean="0">
                <a:ln>
                  <a:solidFill>
                    <a:schemeClr val="tx1"/>
                  </a:solidFill>
                </a:ln>
                <a:solidFill>
                  <a:schemeClr val="tx1"/>
                </a:solidFill>
                <a:latin typeface="NikoshBAN" panose="02000000000000000000" pitchFamily="2" charset="0"/>
                <a:cs typeface="NikoshBAN" panose="02000000000000000000" pitchFamily="2" charset="0"/>
              </a:rPr>
              <a:t>সাজ</a:t>
            </a:r>
            <a:r>
              <a:rPr lang="en-US" sz="36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bn-BD" sz="3600" b="1" dirty="0" smtClean="0">
                <a:ln>
                  <a:solidFill>
                    <a:schemeClr val="tx1"/>
                  </a:solidFill>
                </a:ln>
                <a:solidFill>
                  <a:schemeClr val="tx1"/>
                </a:solidFill>
                <a:latin typeface="NikoshBAN" panose="02000000000000000000" pitchFamily="2" charset="0"/>
                <a:cs typeface="NikoshBAN" panose="02000000000000000000" pitchFamily="2" charset="0"/>
              </a:rPr>
              <a:t>পোশাক</a:t>
            </a:r>
            <a:endParaRPr lang="en-US" sz="3600" b="1"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8584441" y="4447310"/>
            <a:ext cx="2277523" cy="991214"/>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bn-BD" sz="3200" b="1" dirty="0">
                <a:ln>
                  <a:solidFill>
                    <a:schemeClr val="tx1"/>
                  </a:solidFill>
                </a:ln>
                <a:solidFill>
                  <a:schemeClr val="tx1"/>
                </a:solidFill>
                <a:latin typeface="NikoshBAN" panose="02000000000000000000" pitchFamily="2" charset="0"/>
                <a:cs typeface="NikoshBAN" panose="02000000000000000000" pitchFamily="2" charset="0"/>
              </a:rPr>
              <a:t>বিশেষ </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পোশা</a:t>
            </a:r>
            <a:r>
              <a:rPr lang="en-US" sz="3200" b="1" dirty="0" err="1" smtClean="0">
                <a:ln>
                  <a:solidFill>
                    <a:schemeClr val="tx1"/>
                  </a:solidFill>
                </a:ln>
                <a:solidFill>
                  <a:schemeClr val="tx1"/>
                </a:solidFill>
                <a:latin typeface="NikoshBAN" panose="02000000000000000000" pitchFamily="2" charset="0"/>
                <a:cs typeface="NikoshBAN" panose="02000000000000000000" pitchFamily="2" charset="0"/>
              </a:rPr>
              <a:t>কে</a:t>
            </a: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সাজানো </a:t>
            </a:r>
            <a:endParaRPr lang="en-US" sz="3200" b="1" dirty="0">
              <a:ln>
                <a:solidFill>
                  <a:schemeClr val="tx1"/>
                </a:solidFill>
              </a:ln>
              <a:solidFill>
                <a:schemeClr val="tx1"/>
              </a:solidFill>
              <a:latin typeface="NikoshBAN" panose="02000000000000000000" pitchFamily="2" charset="0"/>
              <a:cs typeface="NikoshBAN" panose="02000000000000000000" pitchFamily="2" charset="0"/>
            </a:endParaRPr>
          </a:p>
        </p:txBody>
      </p:sp>
      <p:pic>
        <p:nvPicPr>
          <p:cNvPr id="14" name="Picture 4" descr="download (53).jpg"/>
          <p:cNvPicPr>
            <a:picLocks noChangeAspect="1"/>
          </p:cNvPicPr>
          <p:nvPr/>
        </p:nvPicPr>
        <p:blipFill>
          <a:blip r:embed="rId3"/>
          <a:srcRect/>
          <a:stretch>
            <a:fillRect/>
          </a:stretch>
        </p:blipFill>
        <p:spPr bwMode="auto">
          <a:xfrm>
            <a:off x="4613564" y="1302327"/>
            <a:ext cx="2831524" cy="1921031"/>
          </a:xfrm>
          <a:prstGeom prst="rect">
            <a:avLst/>
          </a:prstGeom>
          <a:noFill/>
          <a:ln w="9525">
            <a:noFill/>
            <a:miter lim="800000"/>
            <a:headEnd/>
            <a:tailEnd/>
          </a:ln>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68402" t="13769" r="10164" b="28816"/>
          <a:stretch/>
        </p:blipFill>
        <p:spPr>
          <a:xfrm>
            <a:off x="4613564" y="3849719"/>
            <a:ext cx="2831524" cy="2186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43317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10016996" y="6271778"/>
            <a:ext cx="616612" cy="327688"/>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TextBox 5"/>
          <p:cNvSpPr txBox="1"/>
          <p:nvPr/>
        </p:nvSpPr>
        <p:spPr>
          <a:xfrm>
            <a:off x="4144693" y="866556"/>
            <a:ext cx="4159047"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5400" b="1"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জোড়ায় </a:t>
            </a:r>
            <a:r>
              <a:rPr lang="bn-IN" sz="5400" b="1"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bn-IN" sz="5400" b="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কাজ</a:t>
            </a:r>
            <a:endParaRPr lang="en-US" sz="5400" b="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1259387" y="3176603"/>
            <a:ext cx="9680276" cy="2585323"/>
          </a:xfrm>
          <a:prstGeom prst="rect">
            <a:avLst/>
          </a:prstGeom>
          <a:solidFill>
            <a:srgbClr val="002060"/>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54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নূপুর,চমকপ্রদ,উপমা</a:t>
            </a:r>
            <a:r>
              <a:rPr lang="en-US" sz="54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54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সাজ</a:t>
            </a:r>
            <a:r>
              <a:rPr lang="bn-BD" sz="54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পোশাক</a:t>
            </a:r>
            <a:r>
              <a:rPr lang="en-US" sz="54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BD" sz="54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BD" sz="54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শব্দগুলোর প্রত্যেকটি দিয়ে একটি করে </a:t>
            </a:r>
          </a:p>
          <a:p>
            <a:pPr algn="ctr"/>
            <a:r>
              <a:rPr lang="bn-BD" sz="54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বাক্য </a:t>
            </a:r>
            <a:r>
              <a:rPr lang="en-US" sz="54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গঠন</a:t>
            </a:r>
            <a:r>
              <a:rPr lang="en-US" sz="54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54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 </a:t>
            </a:r>
            <a:endParaRPr lang="en-US" sz="5400" dirty="0">
              <a:solidFill>
                <a:srgbClr val="FFFF00"/>
              </a:solidFill>
            </a:endParaRPr>
          </a:p>
        </p:txBody>
      </p:sp>
    </p:spTree>
    <p:extLst>
      <p:ext uri="{BB962C8B-B14F-4D97-AF65-F5344CB8AC3E}">
        <p14:creationId xmlns:p14="http://schemas.microsoft.com/office/powerpoint/2010/main" val="33981647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88466" y="393580"/>
            <a:ext cx="4864203" cy="441594"/>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400" b="1" dirty="0" smtClean="0">
                <a:latin typeface="NikoshBAN" pitchFamily="2" charset="0"/>
                <a:cs typeface="NikoshBAN" pitchFamily="2" charset="0"/>
              </a:rPr>
              <a:t> </a:t>
            </a:r>
            <a:r>
              <a:rPr lang="bn-IN" sz="4400" b="1" dirty="0">
                <a:ln>
                  <a:solidFill>
                    <a:schemeClr val="tx1"/>
                  </a:solidFill>
                </a:ln>
                <a:latin typeface="NikoshBAN" pitchFamily="2" charset="0"/>
                <a:cs typeface="NikoshBAN" pitchFamily="2" charset="0"/>
              </a:rPr>
              <a:t>বিষয়বস্তু </a:t>
            </a:r>
            <a:r>
              <a:rPr lang="bn-IN" sz="4400" b="1" dirty="0" smtClean="0">
                <a:ln>
                  <a:solidFill>
                    <a:schemeClr val="tx1"/>
                  </a:solidFill>
                </a:ln>
                <a:latin typeface="NikoshBAN" pitchFamily="2" charset="0"/>
                <a:cs typeface="NikoshBAN" pitchFamily="2" charset="0"/>
              </a:rPr>
              <a:t>আলোচনা </a:t>
            </a:r>
            <a:endParaRPr lang="en-US" sz="4400" b="1" dirty="0">
              <a:ln>
                <a:solidFill>
                  <a:schemeClr val="tx1"/>
                </a:solidFill>
              </a:ln>
              <a:latin typeface="NikoshBAN" pitchFamily="2" charset="0"/>
              <a:cs typeface="NikoshBAN" pitchFamily="2" charset="0"/>
            </a:endParaRPr>
          </a:p>
        </p:txBody>
      </p:sp>
      <p:sp>
        <p:nvSpPr>
          <p:cNvPr id="6" name="TextBox 5"/>
          <p:cNvSpPr txBox="1"/>
          <p:nvPr/>
        </p:nvSpPr>
        <p:spPr>
          <a:xfrm>
            <a:off x="914400" y="2811438"/>
            <a:ext cx="10345002" cy="3416320"/>
          </a:xfrm>
          <a:prstGeom prst="rect">
            <a:avLst/>
          </a:prstGeom>
          <a:noFill/>
        </p:spPr>
        <p:txBody>
          <a:bodyPr wrap="square" rtlCol="0">
            <a:spAutoFit/>
          </a:bodyPr>
          <a:lstStyle/>
          <a:p>
            <a:r>
              <a:rPr lang="bn-BD" sz="3600" dirty="0" smtClean="0">
                <a:ln>
                  <a:solidFill>
                    <a:schemeClr val="tx1"/>
                  </a:solidFill>
                </a:ln>
                <a:latin typeface="NikoshBAN" panose="02000000000000000000" pitchFamily="2" charset="0"/>
                <a:cs typeface="NikoshBAN" panose="02000000000000000000" pitchFamily="2" charset="0"/>
              </a:rPr>
              <a:t>লেখকের মতে, যা পড়লে মনের ভিতর স্বপ্ন জেগে ওঠে , ছবি ভেসে ওঠে তাই কবিতা । </a:t>
            </a:r>
          </a:p>
          <a:p>
            <a:endParaRPr lang="bn-BD" sz="3600" dirty="0" smtClean="0">
              <a:ln>
                <a:solidFill>
                  <a:schemeClr val="tx1"/>
                </a:solidFill>
              </a:ln>
              <a:latin typeface="NikoshBAN" panose="02000000000000000000" pitchFamily="2" charset="0"/>
              <a:cs typeface="NikoshBAN" panose="02000000000000000000" pitchFamily="2" charset="0"/>
            </a:endParaRPr>
          </a:p>
          <a:p>
            <a:r>
              <a:rPr lang="bn-BD" sz="3600" dirty="0" smtClean="0">
                <a:ln>
                  <a:solidFill>
                    <a:schemeClr val="tx1"/>
                  </a:solidFill>
                </a:ln>
                <a:latin typeface="NikoshBAN" panose="02000000000000000000" pitchFamily="2" charset="0"/>
                <a:cs typeface="NikoshBAN" panose="02000000000000000000" pitchFamily="2" charset="0"/>
              </a:rPr>
              <a:t>কবিতা লিখতে এবং উচ্চারণ করতে হলে শব্দের রুপ, রং, গন্ধ, বর্ণ, সুর ও ছন্দ চিনতে হয় ও জানতে হয় ।</a:t>
            </a:r>
          </a:p>
          <a:p>
            <a:endParaRPr lang="en-US" sz="3600" b="1" dirty="0">
              <a:latin typeface="NikoshBAN" panose="02000000000000000000" pitchFamily="2" charset="0"/>
              <a:cs typeface="NikoshBAN" panose="02000000000000000000" pitchFamily="2" charset="0"/>
            </a:endParaRPr>
          </a:p>
        </p:txBody>
      </p:sp>
      <p:sp>
        <p:nvSpPr>
          <p:cNvPr id="7" name="Rectangle 6"/>
          <p:cNvSpPr/>
          <p:nvPr/>
        </p:nvSpPr>
        <p:spPr>
          <a:xfrm>
            <a:off x="2062261" y="1151575"/>
            <a:ext cx="8243247" cy="9681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000" b="1" dirty="0">
                <a:ln>
                  <a:solidFill>
                    <a:schemeClr val="tx1"/>
                  </a:solidFill>
                </a:ln>
                <a:solidFill>
                  <a:prstClr val="black"/>
                </a:solidFill>
                <a:latin typeface="NikoshBAN" panose="02000000000000000000" pitchFamily="2" charset="0"/>
                <a:cs typeface="NikoshBAN" panose="02000000000000000000" pitchFamily="2" charset="0"/>
              </a:rPr>
              <a:t>তোমরা মনোযোগ সহকারে লেখাগুলো পড়  </a:t>
            </a:r>
            <a:endParaRPr lang="en-US" sz="4000" b="1" dirty="0">
              <a:ln>
                <a:solidFill>
                  <a:schemeClr val="tx1"/>
                </a:solidFill>
              </a:ln>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01217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8327" y="746125"/>
            <a:ext cx="5126182" cy="707886"/>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fontAlgn="auto">
              <a:spcBef>
                <a:spcPts val="0"/>
              </a:spcBef>
              <a:spcAft>
                <a:spcPts val="0"/>
              </a:spcAft>
              <a:defRPr/>
            </a:pPr>
            <a:r>
              <a:rPr lang="en-US" sz="4000" dirty="0" err="1">
                <a:ln>
                  <a:solidFill>
                    <a:schemeClr val="tx1"/>
                  </a:solidFill>
                </a:ln>
                <a:solidFill>
                  <a:schemeClr val="tx1"/>
                </a:solidFill>
                <a:latin typeface="NikoshBAN" pitchFamily="2" charset="0"/>
                <a:cs typeface="NikoshBAN" pitchFamily="2" charset="0"/>
              </a:rPr>
              <a:t>নিচের</a:t>
            </a:r>
            <a:r>
              <a:rPr lang="en-US" sz="4000" dirty="0">
                <a:ln>
                  <a:solidFill>
                    <a:schemeClr val="tx1"/>
                  </a:solidFill>
                </a:ln>
                <a:latin typeface="NikoshBAN" pitchFamily="2" charset="0"/>
                <a:cs typeface="NikoshBAN" pitchFamily="2" charset="0"/>
              </a:rPr>
              <a:t> </a:t>
            </a:r>
            <a:r>
              <a:rPr lang="en-US" sz="4000" dirty="0" err="1">
                <a:ln>
                  <a:solidFill>
                    <a:schemeClr val="tx1"/>
                  </a:solidFill>
                </a:ln>
                <a:solidFill>
                  <a:schemeClr val="tx1"/>
                </a:solidFill>
                <a:latin typeface="NikoshBAN" pitchFamily="2" charset="0"/>
                <a:cs typeface="NikoshBAN" pitchFamily="2" charset="0"/>
              </a:rPr>
              <a:t>প্রশ্নগুলি</a:t>
            </a:r>
            <a:r>
              <a:rPr lang="en-US" sz="4000" dirty="0">
                <a:ln>
                  <a:solidFill>
                    <a:schemeClr val="tx1"/>
                  </a:solidFill>
                </a:ln>
                <a:solidFill>
                  <a:schemeClr val="tx1"/>
                </a:solidFill>
                <a:latin typeface="NikoshBAN" pitchFamily="2" charset="0"/>
                <a:cs typeface="NikoshBAN" pitchFamily="2" charset="0"/>
              </a:rPr>
              <a:t> </a:t>
            </a:r>
            <a:r>
              <a:rPr lang="en-US" sz="4000" dirty="0" smtClean="0">
                <a:ln>
                  <a:solidFill>
                    <a:schemeClr val="tx1"/>
                  </a:solidFill>
                </a:ln>
                <a:solidFill>
                  <a:schemeClr val="tx1"/>
                </a:solidFill>
                <a:latin typeface="NikoshBAN" pitchFamily="2" charset="0"/>
                <a:cs typeface="NikoshBAN" pitchFamily="2" charset="0"/>
              </a:rPr>
              <a:t>ল</a:t>
            </a:r>
            <a:r>
              <a:rPr lang="bn-BD" sz="4000" dirty="0" smtClean="0">
                <a:ln>
                  <a:solidFill>
                    <a:schemeClr val="tx1"/>
                  </a:solidFill>
                </a:ln>
                <a:solidFill>
                  <a:schemeClr val="tx1"/>
                </a:solidFill>
                <a:latin typeface="NikoshBAN" pitchFamily="2" charset="0"/>
                <a:cs typeface="NikoshBAN" pitchFamily="2" charset="0"/>
              </a:rPr>
              <a:t>ক্ষ</a:t>
            </a:r>
            <a:r>
              <a:rPr lang="en-US" sz="4000" dirty="0" smtClean="0">
                <a:ln>
                  <a:solidFill>
                    <a:schemeClr val="tx1"/>
                  </a:solidFill>
                </a:ln>
                <a:solidFill>
                  <a:schemeClr val="tx1"/>
                </a:solidFill>
                <a:latin typeface="NikoshBAN" pitchFamily="2" charset="0"/>
                <a:cs typeface="NikoshBAN" pitchFamily="2" charset="0"/>
              </a:rPr>
              <a:t> </a:t>
            </a:r>
            <a:r>
              <a:rPr lang="en-US" sz="4000" dirty="0" err="1">
                <a:ln>
                  <a:solidFill>
                    <a:schemeClr val="tx1"/>
                  </a:solidFill>
                </a:ln>
                <a:solidFill>
                  <a:schemeClr val="tx1"/>
                </a:solidFill>
                <a:latin typeface="NikoshBAN" pitchFamily="2" charset="0"/>
                <a:cs typeface="NikoshBAN" pitchFamily="2" charset="0"/>
              </a:rPr>
              <a:t>কর</a:t>
            </a:r>
            <a:endParaRPr lang="en-US" sz="4000" dirty="0">
              <a:ln>
                <a:solidFill>
                  <a:schemeClr val="tx1"/>
                </a:solidFill>
              </a:ln>
              <a:solidFill>
                <a:schemeClr val="tx1"/>
              </a:solidFill>
              <a:latin typeface="NikoshBAN" pitchFamily="2" charset="0"/>
              <a:cs typeface="NikoshBAN" pitchFamily="2" charset="0"/>
            </a:endParaRPr>
          </a:p>
        </p:txBody>
      </p:sp>
      <p:sp>
        <p:nvSpPr>
          <p:cNvPr id="8" name="TextBox 7"/>
          <p:cNvSpPr txBox="1"/>
          <p:nvPr/>
        </p:nvSpPr>
        <p:spPr>
          <a:xfrm>
            <a:off x="2057399" y="2723573"/>
            <a:ext cx="8160327" cy="2123658"/>
          </a:xfrm>
          <a:prstGeom prst="rect">
            <a:avLst/>
          </a:prstGeom>
          <a:solidFill>
            <a:srgbClr val="002060"/>
          </a:solidFill>
        </p:spPr>
        <p:txBody>
          <a:bodyPr wrap="square">
            <a:spAutoFit/>
          </a:bodyPr>
          <a:lstStyle/>
          <a:p>
            <a:pPr marL="571500" indent="-571500" fontAlgn="auto">
              <a:spcBef>
                <a:spcPts val="0"/>
              </a:spcBef>
              <a:spcAft>
                <a:spcPts val="0"/>
              </a:spcAft>
              <a:buFont typeface="Wingdings" pitchFamily="2" charset="2"/>
              <a:buChar char="v"/>
              <a:defRPr/>
            </a:pP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কবিতায়</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ছবি</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আঁকতে</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bn-BD"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সের</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প্রয়োজন</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p>
          <a:p>
            <a:pPr marL="571500" indent="-571500" fontAlgn="auto">
              <a:spcBef>
                <a:spcPts val="0"/>
              </a:spcBef>
              <a:spcAft>
                <a:spcPts val="0"/>
              </a:spcAft>
              <a:buFont typeface="Wingdings" pitchFamily="2" charset="2"/>
              <a:buChar char="v"/>
              <a:defRPr/>
            </a:pP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কবিতা</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লেখার</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প্রধান</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উপকরন</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bn-BD"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marL="571500" indent="-571500" fontAlgn="auto">
              <a:spcBef>
                <a:spcPts val="0"/>
              </a:spcBef>
              <a:spcAft>
                <a:spcPts val="0"/>
              </a:spcAft>
              <a:buFont typeface="Wingdings" pitchFamily="2" charset="2"/>
              <a:buChar char="v"/>
              <a:defRPr/>
            </a:pP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কবিরা</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bn-BD"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সের</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মতো</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স্বপ্ন</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4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দেখেন</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9294758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8150" y="520700"/>
            <a:ext cx="2956214" cy="7694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auto">
              <a:spcBef>
                <a:spcPts val="0"/>
              </a:spcBef>
              <a:spcAft>
                <a:spcPts val="0"/>
              </a:spcAft>
              <a:defRPr/>
            </a:pPr>
            <a:r>
              <a:rPr lang="en-US" sz="4400" b="1" dirty="0" err="1" smtClean="0">
                <a:ln>
                  <a:solidFill>
                    <a:schemeClr val="tx1"/>
                  </a:solidFill>
                </a:ln>
                <a:solidFill>
                  <a:schemeClr val="tx1"/>
                </a:solidFill>
                <a:latin typeface="NikoshBAN" pitchFamily="2" charset="0"/>
                <a:cs typeface="NikoshBAN" pitchFamily="2" charset="0"/>
              </a:rPr>
              <a:t>সমাধা</a:t>
            </a:r>
            <a:r>
              <a:rPr lang="bn-BD" sz="4400" b="1" dirty="0" smtClean="0">
                <a:ln>
                  <a:solidFill>
                    <a:schemeClr val="tx1"/>
                  </a:solidFill>
                </a:ln>
                <a:solidFill>
                  <a:schemeClr val="tx1"/>
                </a:solidFill>
                <a:latin typeface="NikoshBAN" pitchFamily="2" charset="0"/>
                <a:cs typeface="NikoshBAN" pitchFamily="2" charset="0"/>
              </a:rPr>
              <a:t>ন </a:t>
            </a:r>
            <a:endParaRPr lang="en-US" sz="4400" b="1" dirty="0">
              <a:ln>
                <a:solidFill>
                  <a:schemeClr val="tx1"/>
                </a:solidFill>
              </a:ln>
              <a:solidFill>
                <a:schemeClr val="tx1"/>
              </a:solidFill>
              <a:latin typeface="NikoshBAN" pitchFamily="2" charset="0"/>
              <a:cs typeface="NikoshBAN" pitchFamily="2" charset="0"/>
            </a:endParaRPr>
          </a:p>
        </p:txBody>
      </p:sp>
      <p:sp>
        <p:nvSpPr>
          <p:cNvPr id="3" name="TextBox 2"/>
          <p:cNvSpPr txBox="1"/>
          <p:nvPr/>
        </p:nvSpPr>
        <p:spPr>
          <a:xfrm>
            <a:off x="2265363" y="2476500"/>
            <a:ext cx="9031287" cy="2862322"/>
          </a:xfrm>
          <a:prstGeom prst="rect">
            <a:avLst/>
          </a:prstGeom>
          <a:noFill/>
        </p:spPr>
        <p:txBody>
          <a:bodyPr>
            <a:spAutoFit/>
          </a:bodyPr>
          <a:lstStyle/>
          <a:p>
            <a:pPr marL="571500" indent="-571500" fontAlgn="auto">
              <a:spcBef>
                <a:spcPts val="0"/>
              </a:spcBef>
              <a:spcAft>
                <a:spcPts val="0"/>
              </a:spcAft>
              <a:buFont typeface="Wingdings" pitchFamily="2" charset="2"/>
              <a:buChar char="v"/>
              <a:defRPr/>
            </a:pPr>
            <a:r>
              <a:rPr lang="en-US" sz="3600" dirty="0" err="1" smtClean="0">
                <a:ln>
                  <a:solidFill>
                    <a:schemeClr val="tx1"/>
                  </a:solidFill>
                </a:ln>
                <a:latin typeface="NikoshBAN" pitchFamily="2" charset="0"/>
                <a:cs typeface="NikoshBAN" pitchFamily="2" charset="0"/>
              </a:rPr>
              <a:t>কবিতার</a:t>
            </a:r>
            <a:r>
              <a:rPr lang="en-US" sz="3600" dirty="0" smtClean="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জন্যে</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দরকার</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শব্দ</a:t>
            </a:r>
            <a:r>
              <a:rPr lang="en-US" sz="3600" dirty="0">
                <a:ln>
                  <a:solidFill>
                    <a:schemeClr val="tx1"/>
                  </a:solidFill>
                </a:ln>
                <a:latin typeface="NikoshBAN" pitchFamily="2" charset="0"/>
                <a:cs typeface="NikoshBAN" pitchFamily="2" charset="0"/>
              </a:rPr>
              <a:t> – </a:t>
            </a:r>
            <a:r>
              <a:rPr lang="en-US" sz="3600" dirty="0" err="1">
                <a:ln>
                  <a:solidFill>
                    <a:schemeClr val="tx1"/>
                  </a:solidFill>
                </a:ln>
                <a:latin typeface="NikoshBAN" pitchFamily="2" charset="0"/>
                <a:cs typeface="NikoshBAN" pitchFamily="2" charset="0"/>
              </a:rPr>
              <a:t>রংবেরঙের</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শব্দ</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পাখি</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নদী</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ফুল</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এমন</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হাজারো</a:t>
            </a:r>
            <a:r>
              <a:rPr lang="en-US" sz="3600" dirty="0">
                <a:ln>
                  <a:solidFill>
                    <a:schemeClr val="tx1"/>
                  </a:solidFill>
                </a:ln>
                <a:latin typeface="NikoshBAN" pitchFamily="2" charset="0"/>
                <a:cs typeface="NikoshBAN" pitchFamily="2" charset="0"/>
              </a:rPr>
              <a:t> </a:t>
            </a:r>
            <a:r>
              <a:rPr lang="en-US" sz="3600" dirty="0" err="1" smtClean="0">
                <a:ln>
                  <a:solidFill>
                    <a:schemeClr val="tx1"/>
                  </a:solidFill>
                </a:ln>
                <a:latin typeface="NikoshBAN" pitchFamily="2" charset="0"/>
                <a:cs typeface="NikoshBAN" pitchFamily="2" charset="0"/>
              </a:rPr>
              <a:t>শব্দের</a:t>
            </a:r>
            <a:r>
              <a:rPr lang="en-US" sz="3600" dirty="0" smtClean="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প্রয়োজন</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হয়</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কবিতা</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লেখার</a:t>
            </a:r>
            <a:r>
              <a:rPr lang="en-US" sz="3600" dirty="0">
                <a:ln>
                  <a:solidFill>
                    <a:schemeClr val="tx1"/>
                  </a:solidFill>
                </a:ln>
                <a:latin typeface="NikoshBAN" pitchFamily="2" charset="0"/>
                <a:cs typeface="NikoshBAN" pitchFamily="2" charset="0"/>
              </a:rPr>
              <a:t> </a:t>
            </a:r>
            <a:r>
              <a:rPr lang="bn-BD" sz="3600" dirty="0" smtClean="0">
                <a:ln>
                  <a:solidFill>
                    <a:schemeClr val="tx1"/>
                  </a:solidFill>
                </a:ln>
                <a:latin typeface="NikoshBAN" pitchFamily="2" charset="0"/>
                <a:cs typeface="NikoshBAN" pitchFamily="2" charset="0"/>
              </a:rPr>
              <a:t>জন্যে।</a:t>
            </a:r>
            <a:endParaRPr lang="en-US" sz="3600" dirty="0">
              <a:ln>
                <a:solidFill>
                  <a:schemeClr val="tx1"/>
                </a:solidFill>
              </a:ln>
              <a:latin typeface="NikoshBAN" pitchFamily="2" charset="0"/>
              <a:cs typeface="NikoshBAN" pitchFamily="2" charset="0"/>
            </a:endParaRPr>
          </a:p>
          <a:p>
            <a:pPr marL="571500" indent="-571500" fontAlgn="auto">
              <a:spcBef>
                <a:spcPts val="0"/>
              </a:spcBef>
              <a:spcAft>
                <a:spcPts val="0"/>
              </a:spcAft>
              <a:buFont typeface="Wingdings" pitchFamily="2" charset="2"/>
              <a:buChar char="v"/>
              <a:defRPr/>
            </a:pPr>
            <a:r>
              <a:rPr lang="en-US" sz="3600" dirty="0" err="1" smtClean="0">
                <a:ln>
                  <a:solidFill>
                    <a:schemeClr val="tx1"/>
                  </a:solidFill>
                </a:ln>
                <a:latin typeface="NikoshBAN" pitchFamily="2" charset="0"/>
                <a:cs typeface="NikoshBAN" pitchFamily="2" charset="0"/>
              </a:rPr>
              <a:t>কবিরা</a:t>
            </a:r>
            <a:r>
              <a:rPr lang="en-US" sz="3600" dirty="0" smtClean="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চাঁদের</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মতো</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স্বপ্ন</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দেখেন</a:t>
            </a:r>
            <a:r>
              <a:rPr lang="en-US" sz="3600" dirty="0">
                <a:ln>
                  <a:solidFill>
                    <a:schemeClr val="tx1"/>
                  </a:solidFill>
                </a:ln>
                <a:latin typeface="NikoshBAN" pitchFamily="2" charset="0"/>
                <a:cs typeface="NikoshBAN" pitchFamily="2" charset="0"/>
              </a:rPr>
              <a:t>।</a:t>
            </a:r>
          </a:p>
          <a:p>
            <a:pPr marL="571500" indent="-571500" fontAlgn="auto">
              <a:spcBef>
                <a:spcPts val="0"/>
              </a:spcBef>
              <a:spcAft>
                <a:spcPts val="0"/>
              </a:spcAft>
              <a:buFont typeface="Wingdings" pitchFamily="2" charset="2"/>
              <a:buChar char="v"/>
              <a:defRPr/>
            </a:pPr>
            <a:r>
              <a:rPr lang="en-US" sz="3600" dirty="0" err="1" smtClean="0">
                <a:ln>
                  <a:solidFill>
                    <a:schemeClr val="tx1"/>
                  </a:solidFill>
                </a:ln>
                <a:latin typeface="NikoshBAN" pitchFamily="2" charset="0"/>
                <a:cs typeface="NikoshBAN" pitchFamily="2" charset="0"/>
              </a:rPr>
              <a:t>কবিতায়</a:t>
            </a:r>
            <a:r>
              <a:rPr lang="en-US" sz="3600" dirty="0" smtClean="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ছবি</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আঁকতে</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হবে</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ছন্দের</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মাধ্যমে</a:t>
            </a:r>
            <a:r>
              <a:rPr lang="en-US" sz="3600" dirty="0">
                <a:ln>
                  <a:solidFill>
                    <a:schemeClr val="tx1"/>
                  </a:solidFill>
                </a:ln>
                <a:latin typeface="NikoshBAN" pitchFamily="2" charset="0"/>
                <a:cs typeface="NikoshBAN" pitchFamily="2" charset="0"/>
              </a:rPr>
              <a:t>।</a:t>
            </a:r>
          </a:p>
        </p:txBody>
      </p:sp>
    </p:spTree>
    <p:extLst>
      <p:ext uri="{BB962C8B-B14F-4D97-AF65-F5344CB8AC3E}">
        <p14:creationId xmlns:p14="http://schemas.microsoft.com/office/powerpoint/2010/main" val="36524031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2220770" y="321158"/>
            <a:ext cx="1511300" cy="1015663"/>
          </a:xfrm>
          <a:prstGeom prst="rect">
            <a:avLst/>
          </a:prstGeom>
          <a:noFill/>
          <a:ln w="9525">
            <a:noFill/>
            <a:miter lim="800000"/>
            <a:headEnd/>
            <a:tailEnd/>
          </a:ln>
        </p:spPr>
        <p:txBody>
          <a:bodyPr>
            <a:spAutoFit/>
          </a:bodyPr>
          <a:lstStyle/>
          <a:p>
            <a:pPr algn="ctr"/>
            <a:r>
              <a:rPr lang="bn-BD" sz="6000" b="1" dirty="0">
                <a:solidFill>
                  <a:schemeClr val="accent5"/>
                </a:solidFill>
                <a:latin typeface="NikoshBAN"/>
                <a:ea typeface="NikoshBAN"/>
                <a:cs typeface="NikoshBAN"/>
              </a:rPr>
              <a:t>শব্দ </a:t>
            </a:r>
            <a:endParaRPr lang="en-US" sz="6000" b="1" dirty="0">
              <a:solidFill>
                <a:schemeClr val="accent5"/>
              </a:solidFill>
              <a:latin typeface="NikoshBAN"/>
              <a:ea typeface="NikoshBAN"/>
              <a:cs typeface="NikoshBAN"/>
            </a:endParaRPr>
          </a:p>
        </p:txBody>
      </p:sp>
      <p:cxnSp>
        <p:nvCxnSpPr>
          <p:cNvPr id="9" name="Straight Connector 8"/>
          <p:cNvCxnSpPr/>
          <p:nvPr/>
        </p:nvCxnSpPr>
        <p:spPr>
          <a:xfrm>
            <a:off x="6040758" y="1362268"/>
            <a:ext cx="0" cy="3956180"/>
          </a:xfrm>
          <a:prstGeom prst="line">
            <a:avLst/>
          </a:prstGeom>
          <a:ln w="76200"/>
        </p:spPr>
        <p:style>
          <a:lnRef idx="3">
            <a:schemeClr val="dk1"/>
          </a:lnRef>
          <a:fillRef idx="0">
            <a:schemeClr val="dk1"/>
          </a:fillRef>
          <a:effectRef idx="2">
            <a:schemeClr val="dk1"/>
          </a:effectRef>
          <a:fontRef idx="minor">
            <a:schemeClr val="tx1"/>
          </a:fontRef>
        </p:style>
      </p:cxnSp>
      <p:sp>
        <p:nvSpPr>
          <p:cNvPr id="10" name="TextBox 5"/>
          <p:cNvSpPr txBox="1">
            <a:spLocks noChangeArrowheads="1"/>
          </p:cNvSpPr>
          <p:nvPr/>
        </p:nvSpPr>
        <p:spPr bwMode="auto">
          <a:xfrm>
            <a:off x="6841123" y="309613"/>
            <a:ext cx="2312987" cy="923330"/>
          </a:xfrm>
          <a:prstGeom prst="rect">
            <a:avLst/>
          </a:prstGeom>
          <a:noFill/>
          <a:ln w="9525">
            <a:noFill/>
            <a:miter lim="800000"/>
            <a:headEnd/>
            <a:tailEnd/>
          </a:ln>
        </p:spPr>
        <p:txBody>
          <a:bodyPr>
            <a:spAutoFit/>
          </a:bodyPr>
          <a:lstStyle/>
          <a:p>
            <a:r>
              <a:rPr lang="bn-BD" sz="5400" b="1" dirty="0">
                <a:solidFill>
                  <a:schemeClr val="accent5"/>
                </a:solidFill>
                <a:latin typeface="NikoshBAN"/>
                <a:ea typeface="NikoshBAN"/>
                <a:cs typeface="NikoshBAN"/>
              </a:rPr>
              <a:t>কবিতা </a:t>
            </a:r>
            <a:endParaRPr lang="en-US" sz="5400" b="1" dirty="0">
              <a:solidFill>
                <a:schemeClr val="accent5"/>
              </a:solidFill>
              <a:latin typeface="NikoshBAN"/>
              <a:ea typeface="NikoshBAN"/>
              <a:cs typeface="NikoshBAN"/>
            </a:endParaRPr>
          </a:p>
        </p:txBody>
      </p:sp>
      <p:sp>
        <p:nvSpPr>
          <p:cNvPr id="11" name="TextBox 7"/>
          <p:cNvSpPr txBox="1">
            <a:spLocks noChangeArrowheads="1"/>
          </p:cNvSpPr>
          <p:nvPr/>
        </p:nvSpPr>
        <p:spPr bwMode="auto">
          <a:xfrm>
            <a:off x="1243740" y="1962150"/>
            <a:ext cx="3937000" cy="2862263"/>
          </a:xfrm>
          <a:prstGeom prst="rect">
            <a:avLst/>
          </a:prstGeom>
          <a:noFill/>
          <a:ln w="9525">
            <a:noFill/>
            <a:miter lim="800000"/>
            <a:headEnd/>
            <a:tailEnd/>
          </a:ln>
        </p:spPr>
        <p:txBody>
          <a:bodyPr>
            <a:spAutoFit/>
          </a:bodyPr>
          <a:lstStyle/>
          <a:p>
            <a:r>
              <a:rPr lang="bn-BD" sz="3600" dirty="0">
                <a:ln>
                  <a:solidFill>
                    <a:schemeClr val="tx1"/>
                  </a:solidFill>
                </a:ln>
                <a:solidFill>
                  <a:srgbClr val="000000"/>
                </a:solidFill>
                <a:latin typeface="NikoshBAN"/>
                <a:ea typeface="NikoshBAN"/>
                <a:cs typeface="NikoshBAN"/>
              </a:rPr>
              <a:t>পাখি, নদী, ফুল, মা, সুখ, মজা, আদর, বোতাম </a:t>
            </a:r>
          </a:p>
          <a:p>
            <a:r>
              <a:rPr lang="bn-BD" sz="3600" dirty="0">
                <a:ln>
                  <a:solidFill>
                    <a:schemeClr val="tx1"/>
                  </a:solidFill>
                </a:ln>
                <a:solidFill>
                  <a:srgbClr val="000000"/>
                </a:solidFill>
                <a:latin typeface="NikoshBAN"/>
                <a:ea typeface="NikoshBAN"/>
                <a:cs typeface="NikoshBAN"/>
              </a:rPr>
              <a:t>কোলাহল, ঘুড়ি, কাগজ, বাঁশ, গোলাপ, পুতুল, টুকরো, </a:t>
            </a:r>
            <a:r>
              <a:rPr lang="bn-BD" sz="3600" dirty="0" smtClean="0">
                <a:ln>
                  <a:solidFill>
                    <a:schemeClr val="tx1"/>
                  </a:solidFill>
                </a:ln>
                <a:solidFill>
                  <a:srgbClr val="000000"/>
                </a:solidFill>
                <a:latin typeface="NikoshBAN"/>
                <a:ea typeface="NikoshBAN"/>
                <a:cs typeface="NikoshBAN"/>
              </a:rPr>
              <a:t>দরকার</a:t>
            </a:r>
            <a:endParaRPr lang="en-US" sz="3600" dirty="0">
              <a:ln>
                <a:solidFill>
                  <a:schemeClr val="tx1"/>
                </a:solidFill>
              </a:ln>
              <a:solidFill>
                <a:srgbClr val="000000"/>
              </a:solidFill>
              <a:latin typeface="NikoshBAN"/>
              <a:ea typeface="NikoshBAN"/>
              <a:cs typeface="NikoshBAN"/>
            </a:endParaRPr>
          </a:p>
        </p:txBody>
      </p:sp>
      <p:sp>
        <p:nvSpPr>
          <p:cNvPr id="2" name="TextBox 1"/>
          <p:cNvSpPr txBox="1"/>
          <p:nvPr/>
        </p:nvSpPr>
        <p:spPr>
          <a:xfrm>
            <a:off x="6664049" y="1892078"/>
            <a:ext cx="4488873" cy="4154984"/>
          </a:xfrm>
          <a:prstGeom prst="rect">
            <a:avLst/>
          </a:prstGeom>
          <a:noFill/>
        </p:spPr>
        <p:txBody>
          <a:bodyPr wrap="square" rtlCol="0">
            <a:spAutoFit/>
          </a:bodyPr>
          <a:lstStyle/>
          <a:p>
            <a:r>
              <a:rPr lang="bn-BD" sz="4000" b="1" dirty="0" smtClean="0">
                <a:ln>
                  <a:solidFill>
                    <a:schemeClr val="tx1"/>
                  </a:solidFill>
                </a:ln>
                <a:solidFill>
                  <a:srgbClr val="7030A0"/>
                </a:solidFill>
                <a:latin typeface="NikoshBAN" pitchFamily="2" charset="0"/>
                <a:cs typeface="NikoshBAN" pitchFamily="2" charset="0"/>
              </a:rPr>
              <a:t>সবার আমি ছাত্র</a:t>
            </a:r>
          </a:p>
          <a:p>
            <a:r>
              <a:rPr lang="bn-BD" sz="3200" dirty="0" smtClean="0">
                <a:ln>
                  <a:solidFill>
                    <a:schemeClr val="tx1"/>
                  </a:solidFill>
                </a:ln>
                <a:latin typeface="NikoshBAN" pitchFamily="2" charset="0"/>
                <a:cs typeface="NikoshBAN" pitchFamily="2" charset="0"/>
              </a:rPr>
              <a:t>আকাশ আমায় শিক্ষা দিল</a:t>
            </a:r>
          </a:p>
          <a:p>
            <a:r>
              <a:rPr lang="bn-BD" sz="3200" dirty="0" smtClean="0">
                <a:ln>
                  <a:solidFill>
                    <a:schemeClr val="tx1"/>
                  </a:solidFill>
                </a:ln>
                <a:latin typeface="NikoshBAN" pitchFamily="2" charset="0"/>
                <a:cs typeface="NikoshBAN" pitchFamily="2" charset="0"/>
              </a:rPr>
              <a:t>উদার হতে ভাইরে,</a:t>
            </a:r>
          </a:p>
          <a:p>
            <a:r>
              <a:rPr lang="bn-BD" sz="3200" dirty="0" smtClean="0">
                <a:ln>
                  <a:solidFill>
                    <a:schemeClr val="tx1"/>
                  </a:solidFill>
                </a:ln>
                <a:latin typeface="NikoshBAN" pitchFamily="2" charset="0"/>
                <a:cs typeface="NikoshBAN" pitchFamily="2" charset="0"/>
              </a:rPr>
              <a:t>কর্মী হবার মন্ত্র আমি</a:t>
            </a:r>
          </a:p>
          <a:p>
            <a:r>
              <a:rPr lang="bn-BD" sz="3200" dirty="0" smtClean="0">
                <a:ln>
                  <a:solidFill>
                    <a:schemeClr val="tx1"/>
                  </a:solidFill>
                </a:ln>
                <a:latin typeface="NikoshBAN" pitchFamily="2" charset="0"/>
                <a:cs typeface="NikoshBAN" pitchFamily="2" charset="0"/>
              </a:rPr>
              <a:t>বায়ুর কাছে পাই রে। </a:t>
            </a:r>
          </a:p>
          <a:p>
            <a:r>
              <a:rPr lang="bn-BD" sz="3200" dirty="0" smtClean="0">
                <a:ln>
                  <a:solidFill>
                    <a:schemeClr val="tx1"/>
                  </a:solidFill>
                </a:ln>
                <a:latin typeface="NikoshBAN" pitchFamily="2" charset="0"/>
                <a:cs typeface="NikoshBAN" pitchFamily="2" charset="0"/>
              </a:rPr>
              <a:t>পাহাড় শিখায় তাহার সমান</a:t>
            </a:r>
          </a:p>
          <a:p>
            <a:r>
              <a:rPr lang="bn-BD" sz="3200" dirty="0" smtClean="0">
                <a:ln>
                  <a:solidFill>
                    <a:schemeClr val="tx1"/>
                  </a:solidFill>
                </a:ln>
                <a:latin typeface="NikoshBAN" pitchFamily="2" charset="0"/>
                <a:cs typeface="NikoshBAN" pitchFamily="2" charset="0"/>
              </a:rPr>
              <a:t>হই যেন ভাই মৌন-মহান,</a:t>
            </a:r>
          </a:p>
          <a:p>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7889247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834" y="1343889"/>
            <a:ext cx="4800599" cy="4405746"/>
          </a:xfrm>
          <a:prstGeom prst="rect">
            <a:avLst/>
          </a:prstGeom>
          <a:ln>
            <a:solidFill>
              <a:schemeClr val="tx1"/>
            </a:solidFill>
          </a:ln>
        </p:spPr>
      </p:pic>
      <p:sp>
        <p:nvSpPr>
          <p:cNvPr id="8" name="Rectangle 7"/>
          <p:cNvSpPr/>
          <p:nvPr/>
        </p:nvSpPr>
        <p:spPr>
          <a:xfrm>
            <a:off x="3131127" y="417935"/>
            <a:ext cx="5272613" cy="584775"/>
          </a:xfrm>
          <a:prstGeom prst="rect">
            <a:avLst/>
          </a:prstGeom>
        </p:spPr>
        <p:txBody>
          <a:bodyPr wrap="square">
            <a:spAutoFit/>
          </a:bodyPr>
          <a:lstStyle/>
          <a:p>
            <a:pPr algn="ctr" fontAlgn="auto">
              <a:spcBef>
                <a:spcPts val="0"/>
              </a:spcBef>
              <a:spcAft>
                <a:spcPts val="0"/>
              </a:spcAft>
              <a:defRPr/>
            </a:pPr>
            <a:r>
              <a:rPr lang="en-US" sz="3200" dirty="0" err="1">
                <a:ln>
                  <a:solidFill>
                    <a:schemeClr val="tx1"/>
                  </a:solidFill>
                </a:ln>
                <a:latin typeface="NikoshBAN" pitchFamily="2" charset="0"/>
                <a:cs typeface="NikoshBAN" pitchFamily="2" charset="0"/>
              </a:rPr>
              <a:t>নিচের</a:t>
            </a:r>
            <a:r>
              <a:rPr lang="en-US" sz="3200" dirty="0">
                <a:ln>
                  <a:solidFill>
                    <a:schemeClr val="tx1"/>
                  </a:solidFill>
                </a:ln>
                <a:latin typeface="NikoshBAN" pitchFamily="2" charset="0"/>
                <a:cs typeface="NikoshBAN" pitchFamily="2" charset="0"/>
              </a:rPr>
              <a:t> </a:t>
            </a:r>
            <a:r>
              <a:rPr lang="en-US" sz="3200" dirty="0" err="1">
                <a:ln>
                  <a:solidFill>
                    <a:schemeClr val="tx1"/>
                  </a:solidFill>
                </a:ln>
                <a:latin typeface="NikoshBAN" pitchFamily="2" charset="0"/>
                <a:cs typeface="NikoshBAN" pitchFamily="2" charset="0"/>
              </a:rPr>
              <a:t>চিত্রটি</a:t>
            </a:r>
            <a:r>
              <a:rPr lang="en-US" sz="3200" dirty="0">
                <a:ln>
                  <a:solidFill>
                    <a:schemeClr val="tx1"/>
                  </a:solidFill>
                </a:ln>
                <a:latin typeface="NikoshBAN" pitchFamily="2" charset="0"/>
                <a:cs typeface="NikoshBAN" pitchFamily="2" charset="0"/>
              </a:rPr>
              <a:t> </a:t>
            </a:r>
            <a:r>
              <a:rPr lang="en-US" sz="3200" dirty="0" smtClean="0">
                <a:ln>
                  <a:solidFill>
                    <a:schemeClr val="tx1"/>
                  </a:solidFill>
                </a:ln>
                <a:latin typeface="NikoshBAN" pitchFamily="2" charset="0"/>
                <a:cs typeface="NikoshBAN" pitchFamily="2" charset="0"/>
              </a:rPr>
              <a:t>ল</a:t>
            </a:r>
            <a:r>
              <a:rPr lang="bn-BD" sz="3200" dirty="0" smtClean="0">
                <a:ln>
                  <a:solidFill>
                    <a:schemeClr val="tx1"/>
                  </a:solidFill>
                </a:ln>
                <a:latin typeface="NikoshBAN" pitchFamily="2" charset="0"/>
                <a:cs typeface="NikoshBAN" pitchFamily="2" charset="0"/>
              </a:rPr>
              <a:t>ক্ষ্য</a:t>
            </a:r>
            <a:r>
              <a:rPr lang="en-US" sz="3200" dirty="0" smtClean="0">
                <a:ln>
                  <a:solidFill>
                    <a:schemeClr val="tx1"/>
                  </a:solidFill>
                </a:ln>
                <a:latin typeface="NikoshBAN" pitchFamily="2" charset="0"/>
                <a:cs typeface="NikoshBAN" pitchFamily="2" charset="0"/>
              </a:rPr>
              <a:t> </a:t>
            </a:r>
            <a:r>
              <a:rPr lang="bn-BD" sz="3200" dirty="0" smtClean="0">
                <a:ln>
                  <a:solidFill>
                    <a:schemeClr val="tx1"/>
                  </a:solidFill>
                </a:ln>
                <a:latin typeface="NikoshBAN" pitchFamily="2" charset="0"/>
                <a:cs typeface="NikoshBAN" pitchFamily="2" charset="0"/>
              </a:rPr>
              <a:t>কর এবং চিন্তা কর</a:t>
            </a:r>
            <a:endParaRPr lang="en-US" sz="3200" dirty="0">
              <a:ln>
                <a:solidFill>
                  <a:schemeClr val="tx1"/>
                </a:solidFill>
              </a:ln>
              <a:latin typeface="NikoshBAN" pitchFamily="2" charset="0"/>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595" y="1330034"/>
            <a:ext cx="4946605" cy="4419601"/>
          </a:xfrm>
          <a:prstGeom prst="rect">
            <a:avLst/>
          </a:prstGeom>
          <a:ln>
            <a:solidFill>
              <a:schemeClr val="tx1"/>
            </a:solidFill>
          </a:ln>
        </p:spPr>
      </p:pic>
    </p:spTree>
    <p:extLst>
      <p:ext uri="{BB962C8B-B14F-4D97-AF65-F5344CB8AC3E}">
        <p14:creationId xmlns:p14="http://schemas.microsoft.com/office/powerpoint/2010/main" val="8214836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set>
                                      <p:cBhvr>
                                        <p:cTn id="8" dur="1" fill="hold">
                                          <p:stCondLst>
                                            <p:cond delay="499"/>
                                          </p:stCondLst>
                                        </p:cTn>
                                        <p:tgtEl>
                                          <p:spTgt spid="2"/>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p:cTn id="10" dur="500"/>
                                        <p:tgtEl>
                                          <p:spTgt spid="9"/>
                                        </p:tgtEl>
                                        <p:attrNameLst>
                                          <p:attrName>ppt_w</p:attrName>
                                        </p:attrNameLst>
                                      </p:cBhvr>
                                      <p:tavLst>
                                        <p:tav tm="0">
                                          <p:val>
                                            <p:strVal val="ppt_w"/>
                                          </p:val>
                                        </p:tav>
                                        <p:tav tm="100000">
                                          <p:val>
                                            <p:fltVal val="0"/>
                                          </p:val>
                                        </p:tav>
                                      </p:tavLst>
                                    </p:anim>
                                    <p:anim calcmode="lin" valueType="num">
                                      <p:cBhvr>
                                        <p:cTn id="11" dur="500"/>
                                        <p:tgtEl>
                                          <p:spTgt spid="9"/>
                                        </p:tgtEl>
                                        <p:attrNameLst>
                                          <p:attrName>ppt_h</p:attrName>
                                        </p:attrNameLst>
                                      </p:cBhvr>
                                      <p:tavLst>
                                        <p:tav tm="0">
                                          <p:val>
                                            <p:strVal val="ppt_h"/>
                                          </p:val>
                                        </p:tav>
                                        <p:tav tm="100000">
                                          <p:val>
                                            <p:fltVal val="0"/>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41029" y="463487"/>
            <a:ext cx="5131557" cy="1074368"/>
          </a:xfrm>
          <a:prstGeom prst="roundRect">
            <a:avLst/>
          </a:prstGeom>
          <a:noFill/>
          <a:ln>
            <a:noFill/>
          </a:ln>
        </p:spPr>
        <p:style>
          <a:lnRef idx="2">
            <a:schemeClr val="accent1"/>
          </a:lnRef>
          <a:fillRef idx="1003">
            <a:schemeClr val="lt2"/>
          </a:fillRef>
          <a:effectRef idx="0">
            <a:schemeClr val="accent1"/>
          </a:effectRef>
          <a:fontRef idx="minor">
            <a:schemeClr val="dk1"/>
          </a:fontRef>
        </p:style>
        <p:txBody>
          <a:bodyPr rtlCol="0" anchor="ctr"/>
          <a:lstStyle/>
          <a:p>
            <a:pPr algn="ctr">
              <a:defRPr/>
            </a:pPr>
            <a:r>
              <a:rPr lang="bn-BD" sz="60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দলগত</a:t>
            </a:r>
            <a:r>
              <a:rPr lang="bn-IN" sz="60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 কাজ</a:t>
            </a:r>
            <a:endParaRPr lang="en-US" sz="6000" b="1"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sp>
        <p:nvSpPr>
          <p:cNvPr id="6" name="Cloud 5"/>
          <p:cNvSpPr/>
          <p:nvPr/>
        </p:nvSpPr>
        <p:spPr>
          <a:xfrm>
            <a:off x="1214650" y="2183642"/>
            <a:ext cx="9662615" cy="3862316"/>
          </a:xfrm>
          <a:prstGeom prst="cloud">
            <a:avLst/>
          </a:prstGeom>
          <a:blipFill dpi="0" rotWithShape="1">
            <a:blip r:embed="rId2"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smtClean="0">
                <a:solidFill>
                  <a:schemeClr val="tx1"/>
                </a:solidFill>
                <a:latin typeface="NikoshBAN" pitchFamily="2" charset="0"/>
                <a:cs typeface="NikoshBAN" pitchFamily="2" charset="0"/>
              </a:rPr>
              <a:t>‘</a:t>
            </a:r>
            <a:r>
              <a:rPr lang="en-US" sz="3600" b="1" dirty="0" err="1" smtClean="0">
                <a:solidFill>
                  <a:schemeClr val="tx1"/>
                </a:solidFill>
                <a:latin typeface="NikoshBAN" pitchFamily="2" charset="0"/>
                <a:cs typeface="NikoshBAN" pitchFamily="2" charset="0"/>
              </a:rPr>
              <a:t>শব্দ</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থেকে</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কবিতা</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প্রবন্ধ</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অনুসরণে</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কব</a:t>
            </a:r>
            <a:r>
              <a:rPr lang="bn-BD" sz="3600" b="1" dirty="0">
                <a:solidFill>
                  <a:schemeClr val="tx1"/>
                </a:solidFill>
                <a:latin typeface="NikoshBAN" pitchFamily="2" charset="0"/>
                <a:cs typeface="NikoshBAN" pitchFamily="2" charset="0"/>
              </a:rPr>
              <a:t>িতার </a:t>
            </a:r>
            <a:r>
              <a:rPr lang="bn-BD" sz="3600" b="1" dirty="0" smtClean="0">
                <a:solidFill>
                  <a:schemeClr val="tx1"/>
                </a:solidFill>
                <a:latin typeface="NikoshBAN" pitchFamily="2" charset="0"/>
                <a:cs typeface="NikoshBAN" pitchFamily="2" charset="0"/>
              </a:rPr>
              <a:t>বৈশিষ্ট্য দলে</a:t>
            </a:r>
            <a:r>
              <a:rPr lang="bn-BD" sz="3600" b="1" dirty="0">
                <a:solidFill>
                  <a:schemeClr val="tx1"/>
                </a:solidFill>
                <a:latin typeface="NikoshBAN" pitchFamily="2" charset="0"/>
                <a:cs typeface="NikoshBAN" pitchFamily="2" charset="0"/>
              </a:rPr>
              <a:t> </a:t>
            </a:r>
            <a:r>
              <a:rPr lang="bn-BD" sz="3600" b="1" dirty="0" smtClean="0">
                <a:solidFill>
                  <a:schemeClr val="tx1"/>
                </a:solidFill>
                <a:latin typeface="NikoshBAN" pitchFamily="2" charset="0"/>
                <a:cs typeface="NikoshBAN" pitchFamily="2" charset="0"/>
              </a:rPr>
              <a:t>আলোচনা করে লিখ।         </a:t>
            </a:r>
            <a:endParaRPr lang="en-US" sz="3600" dirty="0">
              <a:solidFill>
                <a:schemeClr val="tx1"/>
              </a:solidFill>
            </a:endParaRPr>
          </a:p>
        </p:txBody>
      </p:sp>
    </p:spTree>
    <p:extLst>
      <p:ext uri="{BB962C8B-B14F-4D97-AF65-F5344CB8AC3E}">
        <p14:creationId xmlns:p14="http://schemas.microsoft.com/office/powerpoint/2010/main" val="12195393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711753" y="3431968"/>
            <a:ext cx="4834433" cy="26387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bn-BD" sz="3600" b="1" dirty="0" smtClean="0">
                <a:latin typeface="NikoshBAN" panose="02000000000000000000" pitchFamily="2" charset="0"/>
                <a:cs typeface="NikoshBAN" panose="02000000000000000000" pitchFamily="2" charset="0"/>
              </a:rPr>
              <a:t>   </a:t>
            </a:r>
            <a:r>
              <a:rPr lang="bn-BD" sz="3600" dirty="0" smtClean="0">
                <a:ln>
                  <a:solidFill>
                    <a:schemeClr val="tx1"/>
                  </a:solidFill>
                </a:ln>
                <a:latin typeface="NikoshBAN" panose="02000000000000000000" pitchFamily="2" charset="0"/>
                <a:cs typeface="NikoshBAN" panose="02000000000000000000" pitchFamily="2" charset="0"/>
              </a:rPr>
              <a:t>নাজমুন্নাহার শিউলি</a:t>
            </a:r>
          </a:p>
          <a:p>
            <a:pPr marL="342900" lvl="1" indent="0">
              <a:buFont typeface="Arial" panose="020B0604020202020204" pitchFamily="34" charset="0"/>
              <a:buNone/>
            </a:pPr>
            <a:r>
              <a:rPr lang="bn-BD" sz="3200" dirty="0" smtClean="0">
                <a:ln>
                  <a:solidFill>
                    <a:schemeClr val="tx1"/>
                  </a:solidFill>
                </a:ln>
                <a:latin typeface="NikoshBAN" panose="02000000000000000000" pitchFamily="2" charset="0"/>
                <a:cs typeface="NikoshBAN" panose="02000000000000000000" pitchFamily="2" charset="0"/>
              </a:rPr>
              <a:t>      সহকারী শিক্ষক</a:t>
            </a:r>
          </a:p>
          <a:p>
            <a:pPr marL="0" indent="0">
              <a:buFont typeface="Arial" panose="020B0604020202020204" pitchFamily="34" charset="0"/>
              <a:buNone/>
            </a:pPr>
            <a:r>
              <a:rPr lang="bn-BD" sz="2400" dirty="0" smtClean="0">
                <a:ln>
                  <a:solidFill>
                    <a:schemeClr val="tx1"/>
                  </a:solidFill>
                </a:ln>
                <a:latin typeface="NikoshBAN" panose="02000000000000000000" pitchFamily="2" charset="0"/>
                <a:cs typeface="NikoshBAN" panose="02000000000000000000" pitchFamily="2" charset="0"/>
              </a:rPr>
              <a:t>মতলব জে বি সরকারি পাইল</a:t>
            </a:r>
            <a:r>
              <a:rPr lang="en-US" sz="2400" dirty="0" smtClean="0">
                <a:ln>
                  <a:solidFill>
                    <a:schemeClr val="tx1"/>
                  </a:solidFill>
                </a:ln>
                <a:latin typeface="NikoshBAN" panose="02000000000000000000" pitchFamily="2" charset="0"/>
                <a:cs typeface="NikoshBAN" panose="02000000000000000000" pitchFamily="2" charset="0"/>
              </a:rPr>
              <a:t>ট</a:t>
            </a:r>
            <a:r>
              <a:rPr lang="bn-BD" sz="2400" dirty="0" smtClean="0">
                <a:ln>
                  <a:solidFill>
                    <a:schemeClr val="tx1"/>
                  </a:solidFill>
                </a:ln>
                <a:latin typeface="NikoshBAN" panose="02000000000000000000" pitchFamily="2" charset="0"/>
                <a:cs typeface="NikoshBAN" panose="02000000000000000000" pitchFamily="2" charset="0"/>
              </a:rPr>
              <a:t> উচ্চ বিদ্যালয়</a:t>
            </a:r>
          </a:p>
          <a:p>
            <a:pPr marL="0" indent="0">
              <a:buFont typeface="Arial" panose="020B0604020202020204" pitchFamily="34" charset="0"/>
              <a:buNone/>
            </a:pPr>
            <a:r>
              <a:rPr lang="bn-BD" sz="2400" dirty="0" smtClean="0">
                <a:ln>
                  <a:solidFill>
                    <a:schemeClr val="tx1"/>
                  </a:solidFill>
                </a:ln>
                <a:latin typeface="NikoshBAN" panose="02000000000000000000" pitchFamily="2" charset="0"/>
                <a:cs typeface="NikoshBAN" panose="02000000000000000000" pitchFamily="2" charset="0"/>
              </a:rPr>
              <a:t>            মতলব (দঃ) ,চাঁদপুর  </a:t>
            </a:r>
          </a:p>
          <a:p>
            <a:pPr marL="0" indent="0">
              <a:buNone/>
            </a:pPr>
            <a:r>
              <a:rPr lang="bn-BD" sz="2000" b="1" dirty="0" smtClean="0">
                <a:latin typeface="NikoshBAN" panose="02000000000000000000" pitchFamily="2" charset="0"/>
                <a:cs typeface="NikoshBAN" panose="02000000000000000000" pitchFamily="2" charset="0"/>
              </a:rPr>
              <a:t>    </a:t>
            </a:r>
            <a:r>
              <a:rPr lang="bn-BD" sz="2000" b="1" dirty="0">
                <a:ln>
                  <a:solidFill>
                    <a:srgbClr val="7030A0"/>
                  </a:solidFill>
                </a:ln>
                <a:latin typeface="NikoshBAN" panose="02000000000000000000" pitchFamily="2" charset="0"/>
                <a:cs typeface="NikoshBAN" panose="02000000000000000000" pitchFamily="2" charset="0"/>
              </a:rPr>
              <a:t>E-mail</a:t>
            </a:r>
            <a:r>
              <a:rPr lang="bn-BD" sz="2000" b="1" dirty="0">
                <a:ln>
                  <a:solidFill>
                    <a:srgbClr val="7030A0"/>
                  </a:solidFill>
                </a:ln>
                <a:latin typeface="Times New Roman" panose="02020603050405020304" pitchFamily="18" charset="0"/>
                <a:cs typeface="NikoshBAN" panose="02000000000000000000" pitchFamily="2" charset="0"/>
              </a:rPr>
              <a:t>: </a:t>
            </a:r>
            <a:r>
              <a:rPr lang="bn-BD" sz="2000" b="1" dirty="0">
                <a:ln>
                  <a:solidFill>
                    <a:srgbClr val="7030A0"/>
                  </a:solidFill>
                </a:ln>
                <a:latin typeface="Times New Roman" panose="02020603050405020304" pitchFamily="18" charset="0"/>
              </a:rPr>
              <a:t>shiuly17bd@gmail.com</a:t>
            </a:r>
            <a:endParaRPr lang="en-US" sz="2000" b="1" dirty="0">
              <a:ln>
                <a:solidFill>
                  <a:srgbClr val="7030A0"/>
                </a:solidFill>
              </a:ln>
              <a:latin typeface="Times New Roman" panose="02020603050405020304" pitchFamily="18" charset="0"/>
              <a:cs typeface="Times New Roman" panose="02020603050405020304" pitchFamily="18" charset="0"/>
            </a:endParaRPr>
          </a:p>
          <a:p>
            <a:pPr marL="0" indent="0">
              <a:buNone/>
            </a:pPr>
            <a:endParaRPr lang="en-US" sz="2000" b="1" dirty="0">
              <a:latin typeface="NikoshBAN" pitchFamily="2" charset="0"/>
              <a:cs typeface="NikoshBAN" pitchFamily="2" charset="0"/>
            </a:endParaRPr>
          </a:p>
        </p:txBody>
      </p:sp>
      <p:pic>
        <p:nvPicPr>
          <p:cNvPr id="8"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2920" y="565066"/>
            <a:ext cx="2450465" cy="24526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3840" y="604738"/>
            <a:ext cx="2278038" cy="2426228"/>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123808" y="3337339"/>
            <a:ext cx="4258101" cy="2554545"/>
          </a:xfrm>
          <a:prstGeom prst="rect">
            <a:avLst/>
          </a:prstGeom>
        </p:spPr>
        <p:txBody>
          <a:bodyPr wrap="square">
            <a:spAutoFit/>
          </a:bodyPr>
          <a:lstStyle/>
          <a:p>
            <a:pPr algn="ct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শ্রেণিঃসপ্তম </a:t>
            </a: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বিষয়ঃবাংলা </a:t>
            </a: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১ম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পত্র</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গদ্য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a:t>
            </a: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৫০ মিনিট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2৮/০5/২০২০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xmlns="" id="{39DA39A4-A0B7-4C69-8BB0-F9354BA40A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4775" y="783557"/>
            <a:ext cx="1636998" cy="5562651"/>
          </a:xfrm>
          <a:prstGeom prst="rect">
            <a:avLst/>
          </a:prstGeom>
        </p:spPr>
      </p:pic>
    </p:spTree>
    <p:extLst>
      <p:ext uri="{BB962C8B-B14F-4D97-AF65-F5344CB8AC3E}">
        <p14:creationId xmlns:p14="http://schemas.microsoft.com/office/powerpoint/2010/main" val="11947686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2966" y="1600201"/>
            <a:ext cx="8662027"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buFont typeface="Wingdings"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কবিরা কীসের মতো স্বপ্ন দেখেন?</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1665078" y="3612596"/>
            <a:ext cx="8651245"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685800" indent="-685800">
              <a:buFont typeface="Wingdings" panose="05000000000000000000"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হুমায়ুন আযাদ কবে মৃত্যুবরণ করেন?</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1665077" y="5595575"/>
            <a:ext cx="8651247"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685800" indent="-685800">
              <a:buFont typeface="Wingdings" panose="05000000000000000000"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ভাব ও শব্দের পরে আর কোনটি হলে কবিতা লিখা যায়?</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652967" y="4604085"/>
            <a:ext cx="8662027"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 typeface="Wingdings" pitchFamily="2" charset="2"/>
              <a:buChar char="q"/>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উপমা এবং পঙ্‌ক্তি শব্দের অর্থ কী?</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1684847" y="2591691"/>
            <a:ext cx="8633647"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buFont typeface="Wingdings" pitchFamily="2" charset="2"/>
              <a:buChar char="q"/>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‘খেলতে হবে শব্দের খেলা’ বলতে কী বোঝানো হয়েছে?</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24-Point Star 9"/>
          <p:cNvSpPr/>
          <p:nvPr/>
        </p:nvSpPr>
        <p:spPr>
          <a:xfrm>
            <a:off x="4407877" y="457200"/>
            <a:ext cx="3821723" cy="914400"/>
          </a:xfrm>
          <a:prstGeom prst="star24">
            <a:avLst/>
          </a:prstGeom>
          <a:solidFill>
            <a:schemeClr val="accent2">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4000" b="1" dirty="0" smtClean="0">
                <a:solidFill>
                  <a:schemeClr val="tx1"/>
                </a:solidFill>
                <a:latin typeface="NikoshBAN" pitchFamily="2" charset="0"/>
                <a:cs typeface="NikoshBAN" pitchFamily="2" charset="0"/>
              </a:rPr>
              <a:t>মূল্যায়ন</a:t>
            </a:r>
            <a:endParaRPr lang="en-US" sz="4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6778535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1972" y="1665320"/>
            <a:ext cx="7788133" cy="66294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600" b="1" dirty="0">
                <a:solidFill>
                  <a:prstClr val="black"/>
                </a:solidFill>
                <a:effectLst>
                  <a:outerShdw blurRad="38100" dist="38100" dir="2700000" algn="tl">
                    <a:srgbClr val="000000">
                      <a:alpha val="43137"/>
                    </a:srgbClr>
                  </a:outerShdw>
                </a:effectLst>
                <a:latin typeface="NikoshBAN" pitchFamily="2" charset="0"/>
                <a:cs typeface="NikoshBAN" pitchFamily="2" charset="0"/>
              </a:rPr>
              <a:t>১</a:t>
            </a:r>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কবিতা লিখতে হলে প্রথমেই কোনটি জানতে হবে? </a:t>
            </a:r>
            <a:endParaRPr lang="en-US" sz="3600" b="1"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Multiply 5"/>
          <p:cNvSpPr/>
          <p:nvPr/>
        </p:nvSpPr>
        <p:spPr>
          <a:xfrm>
            <a:off x="10389046" y="3298327"/>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Half Frame 6"/>
          <p:cNvSpPr/>
          <p:nvPr/>
        </p:nvSpPr>
        <p:spPr>
          <a:xfrm rot="14014148">
            <a:off x="10491065" y="2285620"/>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 name="Rounded Rectangle 7"/>
          <p:cNvSpPr/>
          <p:nvPr/>
        </p:nvSpPr>
        <p:spPr>
          <a:xfrm>
            <a:off x="1607575" y="2391266"/>
            <a:ext cx="3304394" cy="650139"/>
          </a:xfrm>
          <a:prstGeom prst="roundRect">
            <a:avLst/>
          </a:prstGeom>
          <a:gradFill flip="none"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dirty="0" smtClean="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(ক) কথা  </a:t>
            </a:r>
            <a:endParaRPr lang="en-US" sz="3600" dirty="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ounded Rectangle 8"/>
          <p:cNvSpPr/>
          <p:nvPr/>
        </p:nvSpPr>
        <p:spPr>
          <a:xfrm>
            <a:off x="6775937" y="2351217"/>
            <a:ext cx="3266185" cy="65013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(খ</a:t>
            </a:r>
            <a:r>
              <a:rPr lang="bn-BD" sz="3600" dirty="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শব্দ  </a:t>
            </a:r>
            <a:endParaRPr lang="en-US" sz="3600" dirty="0">
              <a:ln>
                <a:solidFill>
                  <a:schemeClr val="tx1"/>
                </a:solidFill>
              </a:ln>
              <a:solidFill>
                <a:prstClr val="black"/>
              </a:solidFill>
              <a:effectLst>
                <a:outerShdw blurRad="38100" dist="38100" dir="2700000" algn="tl">
                  <a:srgbClr val="000000">
                    <a:alpha val="43137"/>
                  </a:srgbClr>
                </a:outerShdw>
              </a:effectLst>
            </a:endParaRPr>
          </a:p>
        </p:txBody>
      </p:sp>
      <p:sp>
        <p:nvSpPr>
          <p:cNvPr id="10" name="Rounded Rectangle 9"/>
          <p:cNvSpPr/>
          <p:nvPr/>
        </p:nvSpPr>
        <p:spPr>
          <a:xfrm>
            <a:off x="1607575" y="3333518"/>
            <a:ext cx="3304393" cy="610983"/>
          </a:xfrm>
          <a:prstGeom prst="round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(গ) কৌশল </a:t>
            </a:r>
            <a:endParaRPr lang="en-US" sz="3600" dirty="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Rounded Rectangle 10"/>
          <p:cNvSpPr/>
          <p:nvPr/>
        </p:nvSpPr>
        <p:spPr>
          <a:xfrm>
            <a:off x="6775939" y="3344948"/>
            <a:ext cx="3266184" cy="599553"/>
          </a:xfrm>
          <a:prstGeom prst="roundRect">
            <a:avLst/>
          </a:prstGeom>
          <a:gradFill flip="none"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3600" dirty="0" smtClean="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ঘ) ছন্দ </a:t>
            </a:r>
            <a:endParaRPr lang="en-US" sz="3600" dirty="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Rectangle 11"/>
          <p:cNvSpPr/>
          <p:nvPr/>
        </p:nvSpPr>
        <p:spPr>
          <a:xfrm>
            <a:off x="4153696" y="1149412"/>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প্রশ্ন</a:t>
            </a:r>
            <a:endParaRPr lang="en-US" sz="3200" dirty="0">
              <a:solidFill>
                <a:prstClr val="black"/>
              </a:solidFill>
              <a:latin typeface="NikoshBAN" pitchFamily="2" charset="0"/>
              <a:cs typeface="NikoshBAN" pitchFamily="2" charset="0"/>
            </a:endParaRPr>
          </a:p>
        </p:txBody>
      </p:sp>
      <p:sp>
        <p:nvSpPr>
          <p:cNvPr id="13" name="Multiply 12"/>
          <p:cNvSpPr/>
          <p:nvPr/>
        </p:nvSpPr>
        <p:spPr>
          <a:xfrm>
            <a:off x="5152251" y="2425851"/>
            <a:ext cx="4572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Multiply 13"/>
          <p:cNvSpPr/>
          <p:nvPr/>
        </p:nvSpPr>
        <p:spPr>
          <a:xfrm>
            <a:off x="5150010" y="3441581"/>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1619508" y="4099340"/>
            <a:ext cx="10091846" cy="60239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600" dirty="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২</a:t>
            </a:r>
            <a:r>
              <a:rPr lang="bn-BD" sz="3600" dirty="0" smtClean="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।‘শব্দ থেকে কবিতা’রচনায় নতুন ছবি নতুন ভাব কোথায় খেলা করে?</a:t>
            </a:r>
            <a:endParaRPr lang="en-US" sz="3600" b="1"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6" name="Multiply 15"/>
          <p:cNvSpPr/>
          <p:nvPr/>
        </p:nvSpPr>
        <p:spPr>
          <a:xfrm>
            <a:off x="10331006" y="5613624"/>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Half Frame 16"/>
          <p:cNvSpPr/>
          <p:nvPr/>
        </p:nvSpPr>
        <p:spPr>
          <a:xfrm rot="14014148">
            <a:off x="10491066" y="4674318"/>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Rounded Rectangle 17"/>
          <p:cNvSpPr/>
          <p:nvPr/>
        </p:nvSpPr>
        <p:spPr>
          <a:xfrm>
            <a:off x="1607576" y="4704165"/>
            <a:ext cx="3405386" cy="586740"/>
          </a:xfrm>
          <a:prstGeom prst="roundRect">
            <a:avLst/>
          </a:prstGeom>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162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r>
              <a:rPr lang="bn-BD" sz="3600" dirty="0" smtClean="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(ক)শব্দের অভিধানে  </a:t>
            </a:r>
            <a:endParaRPr lang="en-US" sz="3600" dirty="0">
              <a:ln>
                <a:solidFill>
                  <a:schemeClr val="tx1"/>
                </a:solidFill>
              </a:ln>
              <a:solidFill>
                <a:prstClr val="black"/>
              </a:solidFill>
              <a:effectLst>
                <a:outerShdw blurRad="38100" dist="38100" dir="2700000" algn="tl">
                  <a:srgbClr val="000000">
                    <a:alpha val="43137"/>
                  </a:srgbClr>
                </a:outerShdw>
              </a:effectLst>
            </a:endParaRPr>
          </a:p>
        </p:txBody>
      </p:sp>
      <p:sp>
        <p:nvSpPr>
          <p:cNvPr id="19" name="Rounded Rectangle 18"/>
          <p:cNvSpPr/>
          <p:nvPr/>
        </p:nvSpPr>
        <p:spPr>
          <a:xfrm>
            <a:off x="6775938" y="5658497"/>
            <a:ext cx="3266185" cy="590482"/>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r>
              <a:rPr lang="bn-BD" sz="3600" dirty="0" smtClean="0">
                <a:ln>
                  <a:solidFill>
                    <a:schemeClr val="tx1"/>
                  </a:solidFill>
                </a:ln>
                <a:solidFill>
                  <a:prstClr val="black"/>
                </a:solidFill>
                <a:latin typeface="NikoshBAN" pitchFamily="2" charset="0"/>
                <a:cs typeface="NikoshBAN" pitchFamily="2" charset="0"/>
              </a:rPr>
              <a:t>(ঘ)কবিতার বইয়ে</a:t>
            </a:r>
            <a:endParaRPr lang="en-US" sz="3600" dirty="0">
              <a:ln>
                <a:solidFill>
                  <a:schemeClr val="tx1"/>
                </a:solidFill>
              </a:ln>
              <a:solidFill>
                <a:prstClr val="black"/>
              </a:solidFill>
              <a:effectLst>
                <a:outerShdw blurRad="38100" dist="38100" dir="2700000" algn="tl">
                  <a:srgbClr val="000000">
                    <a:alpha val="43137"/>
                  </a:srgbClr>
                </a:outerShdw>
              </a:effectLst>
            </a:endParaRPr>
          </a:p>
        </p:txBody>
      </p:sp>
      <p:sp>
        <p:nvSpPr>
          <p:cNvPr id="20" name="Rounded Rectangle 19"/>
          <p:cNvSpPr/>
          <p:nvPr/>
        </p:nvSpPr>
        <p:spPr>
          <a:xfrm>
            <a:off x="1607576" y="5617713"/>
            <a:ext cx="3405386" cy="586740"/>
          </a:xfrm>
          <a:prstGeom prst="round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r>
              <a:rPr lang="bn-BD" sz="4000" dirty="0" smtClean="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3600" dirty="0" smtClean="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গ)পাঠকের ভাবনায়</a:t>
            </a:r>
            <a:endParaRPr lang="en-US" sz="3600" dirty="0">
              <a:ln>
                <a:solidFill>
                  <a:schemeClr val="tx1"/>
                </a:solidFill>
              </a:ln>
              <a:solidFill>
                <a:prstClr val="black"/>
              </a:solidFill>
              <a:effectLst>
                <a:outerShdw blurRad="38100" dist="38100" dir="2700000" algn="tl">
                  <a:srgbClr val="000000">
                    <a:alpha val="43137"/>
                  </a:srgbClr>
                </a:outerShdw>
              </a:effectLst>
            </a:endParaRPr>
          </a:p>
        </p:txBody>
      </p:sp>
      <p:sp>
        <p:nvSpPr>
          <p:cNvPr id="21" name="Rounded Rectangle 20"/>
          <p:cNvSpPr/>
          <p:nvPr/>
        </p:nvSpPr>
        <p:spPr>
          <a:xfrm>
            <a:off x="6775937" y="4763802"/>
            <a:ext cx="3266186" cy="586787"/>
          </a:xfrm>
          <a:prstGeom prst="roundRect">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r>
              <a:rPr lang="bn-BD" sz="3600" dirty="0" smtClean="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rPr>
              <a:t>(খ)কবিদের চেতনায়</a:t>
            </a:r>
            <a:endParaRPr lang="en-US" sz="3600" dirty="0">
              <a:ln>
                <a:solidFill>
                  <a:schemeClr val="tx1"/>
                </a:solidFill>
              </a:ln>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2" name="Multiply 21"/>
          <p:cNvSpPr/>
          <p:nvPr/>
        </p:nvSpPr>
        <p:spPr>
          <a:xfrm>
            <a:off x="5124356" y="4847669"/>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Multiply 22"/>
          <p:cNvSpPr/>
          <p:nvPr/>
        </p:nvSpPr>
        <p:spPr>
          <a:xfrm>
            <a:off x="5147769" y="5613624"/>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Up Ribbon 23"/>
          <p:cNvSpPr/>
          <p:nvPr/>
        </p:nvSpPr>
        <p:spPr>
          <a:xfrm>
            <a:off x="3691810" y="106095"/>
            <a:ext cx="4124171" cy="1212080"/>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60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6000" kern="0" dirty="0">
              <a:solidFill>
                <a:prstClr val="black"/>
              </a:solidFill>
              <a:latin typeface="Tw Cen MT"/>
            </a:endParaRPr>
          </a:p>
        </p:txBody>
      </p:sp>
    </p:spTree>
    <p:extLst>
      <p:ext uri="{BB962C8B-B14F-4D97-AF65-F5344CB8AC3E}">
        <p14:creationId xmlns:p14="http://schemas.microsoft.com/office/powerpoint/2010/main" val="30690018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79" restart="whenNotActive" fill="hold" evtFilter="cancelBubble" nodeType="interactiveSeq">
                <p:stCondLst>
                  <p:cond evt="onClick" delay="0">
                    <p:tgtEl>
                      <p:spTgt spid="10"/>
                    </p:tgtEl>
                  </p:cond>
                </p:stCondLst>
                <p:endSync evt="end" delay="0">
                  <p:rtn val="all"/>
                </p:endSync>
                <p:childTnLst>
                  <p:par>
                    <p:cTn id="80" fill="hold">
                      <p:stCondLst>
                        <p:cond delay="0"/>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fill="hold"/>
                                        <p:tgtEl>
                                          <p:spTgt spid="14"/>
                                        </p:tgtEl>
                                        <p:attrNameLst>
                                          <p:attrName>ppt_w</p:attrName>
                                        </p:attrNameLst>
                                      </p:cBhvr>
                                      <p:tavLst>
                                        <p:tav tm="0">
                                          <p:val>
                                            <p:fltVal val="0"/>
                                          </p:val>
                                        </p:tav>
                                        <p:tav tm="100000">
                                          <p:val>
                                            <p:strVal val="#ppt_w"/>
                                          </p:val>
                                        </p:tav>
                                      </p:tavLst>
                                    </p:anim>
                                    <p:anim calcmode="lin" valueType="num">
                                      <p:cBhvr>
                                        <p:cTn id="85"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8"/>
                  </p:tgtEl>
                </p:cond>
              </p:nextCondLst>
            </p:seq>
            <p:seq concurrent="1" nextAc="seek">
              <p:cTn id="93" restart="whenNotActive" fill="hold" evtFilter="cancelBubble" nodeType="interactiveSeq">
                <p:stCondLst>
                  <p:cond evt="onClick" delay="0">
                    <p:tgtEl>
                      <p:spTgt spid="19"/>
                    </p:tgtEl>
                  </p:cond>
                </p:stCondLst>
                <p:endSync evt="end" delay="0">
                  <p:rtn val="all"/>
                </p:endSync>
                <p:childTnLst>
                  <p:par>
                    <p:cTn id="94" fill="hold">
                      <p:stCondLst>
                        <p:cond delay="0"/>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0"/>
                  </p:tgtEl>
                </p:cond>
              </p:nextCondLst>
            </p:seq>
            <p:seq concurrent="1" nextAc="seek">
              <p:cTn id="107" restart="whenNotActive" fill="hold" evtFilter="cancelBubble" nodeType="interactiveSeq">
                <p:stCondLst>
                  <p:cond evt="onClick" delay="0">
                    <p:tgtEl>
                      <p:spTgt spid="21"/>
                    </p:tgtEl>
                  </p:cond>
                </p:stCondLst>
                <p:endSync evt="end" delay="0">
                  <p:rtn val="all"/>
                </p:endSync>
                <p:childTnLst>
                  <p:par>
                    <p:cTn id="108" fill="hold">
                      <p:stCondLst>
                        <p:cond delay="0"/>
                      </p:stCondLst>
                      <p:childTnLst>
                        <p:par>
                          <p:cTn id="109" fill="hold">
                            <p:stCondLst>
                              <p:cond delay="0"/>
                            </p:stCondLst>
                            <p:childTnLst>
                              <p:par>
                                <p:cTn id="110" presetID="23" presetClass="entr" presetSubtype="16"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p:cTn id="112" dur="500" fill="hold"/>
                                        <p:tgtEl>
                                          <p:spTgt spid="17"/>
                                        </p:tgtEl>
                                        <p:attrNameLst>
                                          <p:attrName>ppt_w</p:attrName>
                                        </p:attrNameLst>
                                      </p:cBhvr>
                                      <p:tavLst>
                                        <p:tav tm="0">
                                          <p:val>
                                            <p:fltVal val="0"/>
                                          </p:val>
                                        </p:tav>
                                        <p:tav tm="100000">
                                          <p:val>
                                            <p:strVal val="#ppt_w"/>
                                          </p:val>
                                        </p:tav>
                                      </p:tavLst>
                                    </p:anim>
                                    <p:anim calcmode="lin" valueType="num">
                                      <p:cBhvr>
                                        <p:cTn id="113"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seq concurrent="1" nextAc="seek">
              <p:cTn id="114" restart="whenNotActive" fill="hold" evtFilter="cancelBubble" nodeType="interactiveSeq">
                <p:stCondLst>
                  <p:cond evt="onClick" delay="0">
                    <p:tgtEl>
                      <p:spTgt spid="11"/>
                    </p:tgtEl>
                  </p:cond>
                </p:stCondLst>
                <p:endSync evt="end" delay="0">
                  <p:rtn val="all"/>
                </p:endSync>
                <p:childTnLst>
                  <p:par>
                    <p:cTn id="115" fill="hold">
                      <p:stCondLst>
                        <p:cond delay="0"/>
                      </p:stCondLst>
                      <p:childTnLst>
                        <p:par>
                          <p:cTn id="116" fill="hold">
                            <p:stCondLst>
                              <p:cond delay="0"/>
                            </p:stCondLst>
                            <p:childTnLst>
                              <p:par>
                                <p:cTn id="117" presetID="23" presetClass="entr" presetSubtype="16" fill="hold" grpId="0" nodeType="clickEffect">
                                  <p:stCondLst>
                                    <p:cond delay="0"/>
                                  </p:stCondLst>
                                  <p:childTnLst>
                                    <p:set>
                                      <p:cBhvr>
                                        <p:cTn id="118" dur="1" fill="hold">
                                          <p:stCondLst>
                                            <p:cond delay="0"/>
                                          </p:stCondLst>
                                        </p:cTn>
                                        <p:tgtEl>
                                          <p:spTgt spid="6"/>
                                        </p:tgtEl>
                                        <p:attrNameLst>
                                          <p:attrName>style.visibility</p:attrName>
                                        </p:attrNameLst>
                                      </p:cBhvr>
                                      <p:to>
                                        <p:strVal val="visible"/>
                                      </p:to>
                                    </p:set>
                                    <p:anim calcmode="lin" valueType="num">
                                      <p:cBhvr>
                                        <p:cTn id="119" dur="500" fill="hold"/>
                                        <p:tgtEl>
                                          <p:spTgt spid="6"/>
                                        </p:tgtEl>
                                        <p:attrNameLst>
                                          <p:attrName>ppt_w</p:attrName>
                                        </p:attrNameLst>
                                      </p:cBhvr>
                                      <p:tavLst>
                                        <p:tav tm="0">
                                          <p:val>
                                            <p:fltVal val="0"/>
                                          </p:val>
                                        </p:tav>
                                        <p:tav tm="100000">
                                          <p:val>
                                            <p:strVal val="#ppt_w"/>
                                          </p:val>
                                        </p:tav>
                                      </p:tavLst>
                                    </p:anim>
                                    <p:anim calcmode="lin" valueType="num">
                                      <p:cBhvr>
                                        <p:cTn id="1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1472" y="1181239"/>
            <a:ext cx="7808926" cy="26233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bn-BD" sz="3200" b="1" dirty="0">
                <a:ln>
                  <a:solidFill>
                    <a:schemeClr val="tx1"/>
                  </a:solidFill>
                </a:ln>
                <a:solidFill>
                  <a:prstClr val="black"/>
                </a:solidFill>
                <a:latin typeface="NikoshBAN" pitchFamily="2" charset="0"/>
                <a:cs typeface="NikoshBAN" pitchFamily="2" charset="0"/>
              </a:rPr>
              <a:t>৩</a:t>
            </a:r>
            <a:r>
              <a:rPr lang="bn-BD" sz="3200" b="1" dirty="0" smtClean="0">
                <a:ln>
                  <a:solidFill>
                    <a:schemeClr val="tx1"/>
                  </a:solidFill>
                </a:ln>
                <a:solidFill>
                  <a:prstClr val="black"/>
                </a:solidFill>
                <a:latin typeface="NikoshBAN" pitchFamily="2" charset="0"/>
                <a:cs typeface="NikoshBAN" pitchFamily="2" charset="0"/>
              </a:rPr>
              <a:t>। </a:t>
            </a:r>
            <a:r>
              <a:rPr lang="en-US" sz="3200" b="1" dirty="0" err="1" smtClean="0">
                <a:ln>
                  <a:solidFill>
                    <a:schemeClr val="tx1"/>
                  </a:solidFill>
                </a:ln>
                <a:solidFill>
                  <a:prstClr val="black"/>
                </a:solidFill>
                <a:latin typeface="NikoshBAN" pitchFamily="2" charset="0"/>
                <a:cs typeface="NikoshBAN" pitchFamily="2" charset="0"/>
              </a:rPr>
              <a:t>উৎকৃষ্ট</a:t>
            </a:r>
            <a:r>
              <a:rPr lang="en-US" sz="3200" b="1" dirty="0" smtClean="0">
                <a:ln>
                  <a:solidFill>
                    <a:schemeClr val="tx1"/>
                  </a:solidFill>
                </a:ln>
                <a:solidFill>
                  <a:prstClr val="black"/>
                </a:solidFill>
                <a:latin typeface="NikoshBAN" pitchFamily="2" charset="0"/>
                <a:cs typeface="NikoshBAN" pitchFamily="2" charset="0"/>
              </a:rPr>
              <a:t> </a:t>
            </a:r>
            <a:r>
              <a:rPr lang="en-US" sz="3200" b="1" dirty="0" err="1" smtClean="0">
                <a:ln>
                  <a:solidFill>
                    <a:schemeClr val="tx1"/>
                  </a:solidFill>
                </a:ln>
                <a:solidFill>
                  <a:prstClr val="black"/>
                </a:solidFill>
                <a:latin typeface="NikoshBAN" pitchFamily="2" charset="0"/>
                <a:cs typeface="NikoshBAN" pitchFamily="2" charset="0"/>
              </a:rPr>
              <a:t>কবিতা</a:t>
            </a:r>
            <a:r>
              <a:rPr lang="en-US" sz="3200" b="1" dirty="0" smtClean="0">
                <a:ln>
                  <a:solidFill>
                    <a:schemeClr val="tx1"/>
                  </a:solidFill>
                </a:ln>
                <a:solidFill>
                  <a:prstClr val="black"/>
                </a:solidFill>
                <a:latin typeface="NikoshBAN" pitchFamily="2" charset="0"/>
                <a:cs typeface="NikoshBAN" pitchFamily="2" charset="0"/>
              </a:rPr>
              <a:t> </a:t>
            </a:r>
            <a:r>
              <a:rPr lang="en-US" sz="3200" b="1" dirty="0" err="1" smtClean="0">
                <a:ln>
                  <a:solidFill>
                    <a:schemeClr val="tx1"/>
                  </a:solidFill>
                </a:ln>
                <a:solidFill>
                  <a:prstClr val="black"/>
                </a:solidFill>
                <a:latin typeface="NikoshBAN" pitchFamily="2" charset="0"/>
                <a:cs typeface="NikoshBAN" pitchFamily="2" charset="0"/>
              </a:rPr>
              <a:t>লিখতে</a:t>
            </a:r>
            <a:r>
              <a:rPr lang="en-US" sz="3200" b="1" dirty="0" smtClean="0">
                <a:ln>
                  <a:solidFill>
                    <a:schemeClr val="tx1"/>
                  </a:solidFill>
                </a:ln>
                <a:solidFill>
                  <a:prstClr val="black"/>
                </a:solidFill>
                <a:latin typeface="NikoshBAN" pitchFamily="2" charset="0"/>
                <a:cs typeface="NikoshBAN" pitchFamily="2" charset="0"/>
              </a:rPr>
              <a:t> </a:t>
            </a:r>
            <a:r>
              <a:rPr lang="en-US" sz="3200" b="1" dirty="0" err="1" smtClean="0">
                <a:ln>
                  <a:solidFill>
                    <a:schemeClr val="tx1"/>
                  </a:solidFill>
                </a:ln>
                <a:solidFill>
                  <a:prstClr val="black"/>
                </a:solidFill>
                <a:latin typeface="NikoshBAN" pitchFamily="2" charset="0"/>
                <a:cs typeface="NikoshBAN" pitchFamily="2" charset="0"/>
              </a:rPr>
              <a:t>হলে</a:t>
            </a:r>
            <a:r>
              <a:rPr lang="bn-BD" sz="3200" b="1" dirty="0">
                <a:ln>
                  <a:solidFill>
                    <a:schemeClr val="tx1"/>
                  </a:solidFill>
                </a:ln>
                <a:solidFill>
                  <a:prstClr val="black"/>
                </a:solidFill>
                <a:latin typeface="NikoshBAN" pitchFamily="2" charset="0"/>
                <a:cs typeface="NikoshBAN" pitchFamily="2" charset="0"/>
              </a:rPr>
              <a:t> </a:t>
            </a:r>
            <a:r>
              <a:rPr lang="bn-BD" sz="3200" b="1" dirty="0" smtClean="0">
                <a:ln>
                  <a:solidFill>
                    <a:schemeClr val="tx1"/>
                  </a:solidFill>
                </a:ln>
                <a:solidFill>
                  <a:prstClr val="black"/>
                </a:solidFill>
                <a:latin typeface="NikoshBAN" pitchFamily="2" charset="0"/>
                <a:cs typeface="NikoshBAN" pitchFamily="2" charset="0"/>
              </a:rPr>
              <a:t>- </a:t>
            </a:r>
            <a:endParaRPr lang="en-US" sz="3200" b="1" dirty="0" smtClean="0">
              <a:ln>
                <a:solidFill>
                  <a:schemeClr val="tx1"/>
                </a:solidFill>
              </a:ln>
              <a:solidFill>
                <a:prstClr val="black"/>
              </a:solidFill>
              <a:latin typeface="NikoshBAN" pitchFamily="2" charset="0"/>
              <a:cs typeface="NikoshBAN" pitchFamily="2" charset="0"/>
            </a:endParaRPr>
          </a:p>
          <a:p>
            <a:r>
              <a:rPr lang="en-US" sz="3200" b="1" dirty="0" smtClean="0">
                <a:ln>
                  <a:solidFill>
                    <a:schemeClr val="tx1"/>
                  </a:solidFill>
                </a:ln>
                <a:solidFill>
                  <a:prstClr val="black"/>
                </a:solidFill>
                <a:latin typeface="NikoshBAN" pitchFamily="2" charset="0"/>
                <a:cs typeface="NikoshBAN" pitchFamily="2" charset="0"/>
              </a:rPr>
              <a:t>     </a:t>
            </a:r>
            <a:r>
              <a:rPr lang="en-US" sz="2800" b="1" dirty="0" err="1" smtClean="0">
                <a:ln>
                  <a:solidFill>
                    <a:schemeClr val="tx1"/>
                  </a:solidFill>
                </a:ln>
                <a:solidFill>
                  <a:prstClr val="black"/>
                </a:solidFill>
                <a:latin typeface="NikoshBAN" pitchFamily="2" charset="0"/>
                <a:cs typeface="NikoshBAN" pitchFamily="2" charset="0"/>
              </a:rPr>
              <a:t>i</a:t>
            </a:r>
            <a:r>
              <a:rPr lang="en-US" sz="2800" b="1" dirty="0" smtClean="0">
                <a:ln>
                  <a:solidFill>
                    <a:schemeClr val="tx1"/>
                  </a:solidFill>
                </a:ln>
                <a:solidFill>
                  <a:prstClr val="black"/>
                </a:solidFill>
                <a:latin typeface="NikoshBAN" pitchFamily="2" charset="0"/>
                <a:cs typeface="NikoshBAN" pitchFamily="2" charset="0"/>
              </a:rPr>
              <a:t>.</a:t>
            </a:r>
            <a:r>
              <a:rPr lang="bn-IN" sz="2800" b="1" dirty="0">
                <a:ln>
                  <a:solidFill>
                    <a:schemeClr val="tx1"/>
                  </a:solidFill>
                </a:ln>
                <a:latin typeface="NikoshBAN" panose="02000000000000000000" pitchFamily="2" charset="0"/>
                <a:cs typeface="NikoshBAN" panose="02000000000000000000" pitchFamily="2" charset="0"/>
              </a:rPr>
              <a:t> </a:t>
            </a:r>
            <a:r>
              <a:rPr lang="en-US" sz="3200" b="1" dirty="0" err="1" smtClean="0">
                <a:ln>
                  <a:solidFill>
                    <a:schemeClr val="tx1"/>
                  </a:solidFill>
                </a:ln>
                <a:latin typeface="NikoshBAN" panose="02000000000000000000" pitchFamily="2" charset="0"/>
                <a:cs typeface="NikoshBAN" panose="02000000000000000000" pitchFamily="2" charset="0"/>
              </a:rPr>
              <a:t>স্বপ্ন</a:t>
            </a:r>
            <a:r>
              <a:rPr lang="en-US" sz="3200" b="1" dirty="0" smtClean="0">
                <a:ln>
                  <a:solidFill>
                    <a:schemeClr val="tx1"/>
                  </a:solidFill>
                </a:ln>
                <a:latin typeface="NikoshBAN" panose="02000000000000000000" pitchFamily="2" charset="0"/>
                <a:cs typeface="NikoshBAN" panose="02000000000000000000" pitchFamily="2" charset="0"/>
              </a:rPr>
              <a:t> </a:t>
            </a:r>
            <a:r>
              <a:rPr lang="en-US" sz="3200" b="1" dirty="0" err="1" smtClean="0">
                <a:ln>
                  <a:solidFill>
                    <a:schemeClr val="tx1"/>
                  </a:solidFill>
                </a:ln>
                <a:latin typeface="NikoshBAN" panose="02000000000000000000" pitchFamily="2" charset="0"/>
                <a:cs typeface="NikoshBAN" panose="02000000000000000000" pitchFamily="2" charset="0"/>
              </a:rPr>
              <a:t>থাকতে</a:t>
            </a:r>
            <a:r>
              <a:rPr lang="en-US" sz="3200" b="1" dirty="0" smtClean="0">
                <a:ln>
                  <a:solidFill>
                    <a:schemeClr val="tx1"/>
                  </a:solidFill>
                </a:ln>
                <a:latin typeface="NikoshBAN" panose="02000000000000000000" pitchFamily="2" charset="0"/>
                <a:cs typeface="NikoshBAN" panose="02000000000000000000" pitchFamily="2" charset="0"/>
              </a:rPr>
              <a:t> </a:t>
            </a:r>
            <a:r>
              <a:rPr lang="en-US" sz="3200" b="1" dirty="0" err="1" smtClean="0">
                <a:ln>
                  <a:solidFill>
                    <a:schemeClr val="tx1"/>
                  </a:solidFill>
                </a:ln>
                <a:latin typeface="NikoshBAN" panose="02000000000000000000" pitchFamily="2" charset="0"/>
                <a:cs typeface="NikoshBAN" panose="02000000000000000000" pitchFamily="2" charset="0"/>
              </a:rPr>
              <a:t>হবে</a:t>
            </a:r>
            <a:r>
              <a:rPr lang="en-US" sz="3200" b="1" dirty="0" smtClean="0">
                <a:ln>
                  <a:solidFill>
                    <a:schemeClr val="tx1"/>
                  </a:solidFill>
                </a:ln>
                <a:latin typeface="NikoshBAN" panose="02000000000000000000" pitchFamily="2" charset="0"/>
                <a:cs typeface="NikoshBAN" panose="02000000000000000000" pitchFamily="2" charset="0"/>
              </a:rPr>
              <a:t> </a:t>
            </a:r>
          </a:p>
          <a:p>
            <a:r>
              <a:rPr lang="en-US" sz="3200" b="1" dirty="0" smtClean="0">
                <a:ln>
                  <a:solidFill>
                    <a:schemeClr val="tx1"/>
                  </a:solidFill>
                </a:ln>
                <a:solidFill>
                  <a:prstClr val="black"/>
                </a:solidFill>
                <a:latin typeface="NikoshBAN" pitchFamily="2" charset="0"/>
                <a:cs typeface="NikoshBAN" pitchFamily="2" charset="0"/>
              </a:rPr>
              <a:t>    ii</a:t>
            </a:r>
            <a:r>
              <a:rPr lang="bn-BD" sz="3200" b="1" dirty="0" smtClean="0">
                <a:ln>
                  <a:solidFill>
                    <a:schemeClr val="tx1"/>
                  </a:solidFill>
                </a:ln>
                <a:solidFill>
                  <a:prstClr val="black"/>
                </a:solidFill>
                <a:latin typeface="NikoshBAN" pitchFamily="2" charset="0"/>
                <a:cs typeface="NikoshBAN" pitchFamily="2" charset="0"/>
              </a:rPr>
              <a:t>.</a:t>
            </a:r>
            <a:r>
              <a:rPr lang="bn-IN" sz="3200" b="1" dirty="0">
                <a:ln>
                  <a:solidFill>
                    <a:schemeClr val="tx1"/>
                  </a:solidFill>
                </a:ln>
                <a:latin typeface="NikoshBAN" panose="02000000000000000000" pitchFamily="2" charset="0"/>
                <a:cs typeface="NikoshBAN" panose="02000000000000000000" pitchFamily="2" charset="0"/>
              </a:rPr>
              <a:t> </a:t>
            </a:r>
            <a:r>
              <a:rPr lang="en-US" sz="3200" b="1" dirty="0" err="1" smtClean="0">
                <a:ln>
                  <a:solidFill>
                    <a:schemeClr val="tx1"/>
                  </a:solidFill>
                </a:ln>
                <a:latin typeface="NikoshBAN" panose="02000000000000000000" pitchFamily="2" charset="0"/>
                <a:cs typeface="NikoshBAN" panose="02000000000000000000" pitchFamily="2" charset="0"/>
              </a:rPr>
              <a:t>শব্দকে</a:t>
            </a:r>
            <a:r>
              <a:rPr lang="en-US" sz="3200" b="1" dirty="0" smtClean="0">
                <a:ln>
                  <a:solidFill>
                    <a:schemeClr val="tx1"/>
                  </a:solidFill>
                </a:ln>
                <a:latin typeface="NikoshBAN" panose="02000000000000000000" pitchFamily="2" charset="0"/>
                <a:cs typeface="NikoshBAN" panose="02000000000000000000" pitchFamily="2" charset="0"/>
              </a:rPr>
              <a:t> </a:t>
            </a:r>
            <a:r>
              <a:rPr lang="en-US" sz="3200" b="1" dirty="0" err="1" smtClean="0">
                <a:ln>
                  <a:solidFill>
                    <a:schemeClr val="tx1"/>
                  </a:solidFill>
                </a:ln>
                <a:latin typeface="NikoshBAN" panose="02000000000000000000" pitchFamily="2" charset="0"/>
                <a:cs typeface="NikoshBAN" panose="02000000000000000000" pitchFamily="2" charset="0"/>
              </a:rPr>
              <a:t>জানতে</a:t>
            </a:r>
            <a:r>
              <a:rPr lang="en-US" sz="3200" b="1" dirty="0" smtClean="0">
                <a:ln>
                  <a:solidFill>
                    <a:schemeClr val="tx1"/>
                  </a:solidFill>
                </a:ln>
                <a:latin typeface="NikoshBAN" panose="02000000000000000000" pitchFamily="2" charset="0"/>
                <a:cs typeface="NikoshBAN" panose="02000000000000000000" pitchFamily="2" charset="0"/>
              </a:rPr>
              <a:t> </a:t>
            </a:r>
            <a:r>
              <a:rPr lang="en-US" sz="3200" b="1" dirty="0" err="1" smtClean="0">
                <a:ln>
                  <a:solidFill>
                    <a:schemeClr val="tx1"/>
                  </a:solidFill>
                </a:ln>
                <a:latin typeface="NikoshBAN" panose="02000000000000000000" pitchFamily="2" charset="0"/>
                <a:cs typeface="NikoshBAN" panose="02000000000000000000" pitchFamily="2" charset="0"/>
              </a:rPr>
              <a:t>হবে</a:t>
            </a:r>
            <a:r>
              <a:rPr lang="en-US" sz="3200" b="1" dirty="0" smtClean="0">
                <a:ln>
                  <a:solidFill>
                    <a:schemeClr val="tx1"/>
                  </a:solidFill>
                </a:ln>
                <a:latin typeface="NikoshBAN" panose="02000000000000000000" pitchFamily="2" charset="0"/>
                <a:cs typeface="NikoshBAN" panose="02000000000000000000" pitchFamily="2" charset="0"/>
              </a:rPr>
              <a:t> </a:t>
            </a:r>
          </a:p>
          <a:p>
            <a:r>
              <a:rPr lang="en-US" sz="3200" b="1" dirty="0" smtClean="0">
                <a:ln>
                  <a:solidFill>
                    <a:schemeClr val="tx1"/>
                  </a:solidFill>
                </a:ln>
                <a:solidFill>
                  <a:prstClr val="black"/>
                </a:solidFill>
                <a:latin typeface="NikoshBAN" pitchFamily="2" charset="0"/>
                <a:cs typeface="NikoshBAN" pitchFamily="2" charset="0"/>
              </a:rPr>
              <a:t>   iii</a:t>
            </a:r>
            <a:r>
              <a:rPr lang="bn-BD" sz="3200" b="1" dirty="0">
                <a:ln>
                  <a:solidFill>
                    <a:schemeClr val="tx1"/>
                  </a:solidFill>
                </a:ln>
                <a:solidFill>
                  <a:prstClr val="black"/>
                </a:solidFill>
                <a:latin typeface="NikoshBAN" pitchFamily="2" charset="0"/>
                <a:cs typeface="NikoshBAN" pitchFamily="2" charset="0"/>
              </a:rPr>
              <a:t>. </a:t>
            </a:r>
            <a:r>
              <a:rPr lang="bn-BD" sz="3200" b="1" dirty="0" smtClean="0">
                <a:ln>
                  <a:solidFill>
                    <a:schemeClr val="tx1"/>
                  </a:solidFill>
                </a:ln>
                <a:solidFill>
                  <a:prstClr val="black"/>
                </a:solidFill>
                <a:latin typeface="NikoshBAN" pitchFamily="2" charset="0"/>
                <a:cs typeface="NikoshBAN" pitchFamily="2" charset="0"/>
              </a:rPr>
              <a:t>ছন্দ জানতে হবে </a:t>
            </a:r>
          </a:p>
          <a:p>
            <a:r>
              <a:rPr lang="bn-BD" sz="3200" b="1" dirty="0" smtClean="0">
                <a:ln>
                  <a:solidFill>
                    <a:schemeClr val="tx1"/>
                  </a:solidFill>
                </a:ln>
                <a:solidFill>
                  <a:prstClr val="black"/>
                </a:solidFill>
                <a:latin typeface="NikoshBAN" pitchFamily="2" charset="0"/>
                <a:cs typeface="NikoshBAN" pitchFamily="2" charset="0"/>
              </a:rPr>
              <a:t>   নিচের </a:t>
            </a:r>
            <a:r>
              <a:rPr lang="bn-BD" sz="3200" b="1" dirty="0">
                <a:ln>
                  <a:solidFill>
                    <a:schemeClr val="tx1"/>
                  </a:solidFill>
                </a:ln>
                <a:solidFill>
                  <a:prstClr val="black"/>
                </a:solidFill>
                <a:latin typeface="NikoshBAN" pitchFamily="2" charset="0"/>
                <a:cs typeface="NikoshBAN" pitchFamily="2" charset="0"/>
              </a:rPr>
              <a:t>কোনটি </a:t>
            </a:r>
            <a:r>
              <a:rPr lang="bn-BD" sz="3200" b="1" dirty="0" smtClean="0">
                <a:ln>
                  <a:solidFill>
                    <a:schemeClr val="tx1"/>
                  </a:solidFill>
                </a:ln>
                <a:solidFill>
                  <a:prstClr val="black"/>
                </a:solidFill>
                <a:latin typeface="NikoshBAN" pitchFamily="2" charset="0"/>
                <a:cs typeface="NikoshBAN" pitchFamily="2" charset="0"/>
              </a:rPr>
              <a:t>সঠিক ?</a:t>
            </a:r>
            <a:r>
              <a:rPr lang="en-US" sz="3200" b="1" dirty="0" smtClean="0">
                <a:ln>
                  <a:solidFill>
                    <a:schemeClr val="tx1"/>
                  </a:solidFill>
                </a:ln>
                <a:solidFill>
                  <a:prstClr val="black"/>
                </a:solidFill>
                <a:latin typeface="NikoshBAN" pitchFamily="2" charset="0"/>
                <a:cs typeface="NikoshBAN" pitchFamily="2" charset="0"/>
              </a:rPr>
              <a:t> </a:t>
            </a:r>
            <a:endParaRPr lang="bn-BD" sz="3200" b="1" dirty="0">
              <a:ln>
                <a:solidFill>
                  <a:schemeClr val="tx1"/>
                </a:solidFill>
              </a:ln>
              <a:solidFill>
                <a:prstClr val="black"/>
              </a:solidFill>
              <a:latin typeface="NikoshBAN" pitchFamily="2" charset="0"/>
              <a:cs typeface="NikoshBAN" pitchFamily="2" charset="0"/>
            </a:endParaRPr>
          </a:p>
        </p:txBody>
      </p:sp>
      <p:sp>
        <p:nvSpPr>
          <p:cNvPr id="4" name="Multiply 3"/>
          <p:cNvSpPr/>
          <p:nvPr/>
        </p:nvSpPr>
        <p:spPr>
          <a:xfrm>
            <a:off x="9165358" y="4393848"/>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2409371" y="4317954"/>
            <a:ext cx="2543629" cy="5575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n>
                  <a:solidFill>
                    <a:schemeClr val="tx1"/>
                  </a:solidFill>
                </a:ln>
                <a:solidFill>
                  <a:prstClr val="black"/>
                </a:solidFill>
                <a:latin typeface="NikoshBAN" pitchFamily="2" charset="0"/>
                <a:cs typeface="NikoshBAN" pitchFamily="2" charset="0"/>
              </a:rPr>
              <a:t>(ক) </a:t>
            </a:r>
            <a:r>
              <a:rPr lang="en-US" sz="3200" dirty="0" err="1">
                <a:ln>
                  <a:solidFill>
                    <a:schemeClr val="tx1"/>
                  </a:solidFill>
                </a:ln>
                <a:solidFill>
                  <a:prstClr val="black"/>
                </a:solidFill>
                <a:latin typeface="NikoshBAN" pitchFamily="2" charset="0"/>
                <a:cs typeface="NikoshBAN" pitchFamily="2" charset="0"/>
              </a:rPr>
              <a:t>i</a:t>
            </a:r>
            <a:r>
              <a:rPr lang="bn-BD" sz="3200" dirty="0">
                <a:ln>
                  <a:solidFill>
                    <a:schemeClr val="tx1"/>
                  </a:solidFill>
                </a:ln>
                <a:solidFill>
                  <a:prstClr val="black"/>
                </a:solidFill>
                <a:latin typeface="NikoshBAN" pitchFamily="2" charset="0"/>
                <a:cs typeface="NikoshBAN" pitchFamily="2" charset="0"/>
              </a:rPr>
              <a:t>ও </a:t>
            </a:r>
            <a:r>
              <a:rPr lang="en-US" sz="3200" dirty="0">
                <a:ln>
                  <a:solidFill>
                    <a:schemeClr val="tx1"/>
                  </a:solidFill>
                </a:ln>
                <a:solidFill>
                  <a:prstClr val="black"/>
                </a:solidFill>
                <a:latin typeface="NikoshBAN" pitchFamily="2" charset="0"/>
                <a:cs typeface="NikoshBAN" pitchFamily="2" charset="0"/>
              </a:rPr>
              <a:t>ii</a:t>
            </a:r>
            <a:endParaRPr lang="en-US" sz="3200" dirty="0">
              <a:ln>
                <a:solidFill>
                  <a:schemeClr val="tx1"/>
                </a:solidFill>
              </a:ln>
              <a:solidFill>
                <a:prstClr val="black"/>
              </a:solidFill>
            </a:endParaRPr>
          </a:p>
        </p:txBody>
      </p:sp>
      <p:sp>
        <p:nvSpPr>
          <p:cNvPr id="7" name="Rounded Rectangle 6"/>
          <p:cNvSpPr/>
          <p:nvPr/>
        </p:nvSpPr>
        <p:spPr>
          <a:xfrm>
            <a:off x="6608618" y="4315988"/>
            <a:ext cx="2363470" cy="5575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a:ln>
                  <a:solidFill>
                    <a:schemeClr val="tx1"/>
                  </a:solidFill>
                </a:ln>
                <a:solidFill>
                  <a:prstClr val="black"/>
                </a:solidFill>
                <a:latin typeface="NikoshBAN" pitchFamily="2" charset="0"/>
                <a:cs typeface="NikoshBAN" pitchFamily="2" charset="0"/>
              </a:rPr>
              <a:t>(খ) </a:t>
            </a:r>
            <a:r>
              <a:rPr lang="en-US" sz="3200" dirty="0" smtClean="0">
                <a:ln>
                  <a:solidFill>
                    <a:schemeClr val="tx1"/>
                  </a:solidFill>
                </a:ln>
                <a:solidFill>
                  <a:prstClr val="black"/>
                </a:solidFill>
                <a:latin typeface="Times New Roman" panose="02020603050405020304" pitchFamily="18" charset="0"/>
                <a:cs typeface="Times New Roman" panose="02020603050405020304" pitchFamily="18" charset="0"/>
              </a:rPr>
              <a:t>ii</a:t>
            </a:r>
            <a:r>
              <a:rPr lang="en-US" sz="3200" dirty="0" smtClean="0">
                <a:ln>
                  <a:solidFill>
                    <a:schemeClr val="tx1"/>
                  </a:solidFill>
                </a:ln>
                <a:solidFill>
                  <a:prstClr val="black"/>
                </a:solidFill>
                <a:latin typeface="NikoshBAN" pitchFamily="2" charset="0"/>
                <a:cs typeface="NikoshBAN" pitchFamily="2" charset="0"/>
              </a:rPr>
              <a:t> </a:t>
            </a:r>
            <a:r>
              <a:rPr lang="bn-BD" sz="3200" dirty="0">
                <a:ln>
                  <a:solidFill>
                    <a:schemeClr val="tx1"/>
                  </a:solidFill>
                </a:ln>
                <a:solidFill>
                  <a:prstClr val="black"/>
                </a:solidFill>
                <a:latin typeface="NikoshBAN" pitchFamily="2" charset="0"/>
                <a:cs typeface="NikoshBAN" pitchFamily="2" charset="0"/>
              </a:rPr>
              <a:t>ও </a:t>
            </a:r>
            <a:r>
              <a:rPr lang="en-US" sz="3200" dirty="0">
                <a:ln>
                  <a:solidFill>
                    <a:schemeClr val="tx1"/>
                  </a:solidFill>
                </a:ln>
                <a:solidFill>
                  <a:prstClr val="black"/>
                </a:solidFill>
                <a:latin typeface="NikoshBAN" pitchFamily="2" charset="0"/>
                <a:cs typeface="NikoshBAN" pitchFamily="2" charset="0"/>
              </a:rPr>
              <a:t>iii. </a:t>
            </a:r>
            <a:endParaRPr lang="en-US" sz="3200" dirty="0">
              <a:ln>
                <a:solidFill>
                  <a:schemeClr val="tx1"/>
                </a:solidFill>
              </a:ln>
              <a:solidFill>
                <a:prstClr val="black"/>
              </a:solidFill>
            </a:endParaRPr>
          </a:p>
        </p:txBody>
      </p:sp>
      <p:sp>
        <p:nvSpPr>
          <p:cNvPr id="8" name="Rounded Rectangle 7"/>
          <p:cNvSpPr/>
          <p:nvPr/>
        </p:nvSpPr>
        <p:spPr>
          <a:xfrm>
            <a:off x="2409371" y="5440156"/>
            <a:ext cx="2543629" cy="5130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ln>
                  <a:solidFill>
                    <a:schemeClr val="tx1"/>
                  </a:solidFill>
                </a:ln>
                <a:solidFill>
                  <a:prstClr val="black"/>
                </a:solidFill>
                <a:latin typeface="NikoshBAN" pitchFamily="2" charset="0"/>
                <a:cs typeface="NikoshBAN" pitchFamily="2" charset="0"/>
              </a:rPr>
              <a:t>(গ) </a:t>
            </a:r>
            <a:r>
              <a:rPr lang="en-US" sz="3200" dirty="0" err="1">
                <a:ln>
                  <a:solidFill>
                    <a:schemeClr val="tx1"/>
                  </a:solidFill>
                </a:ln>
                <a:solidFill>
                  <a:prstClr val="black"/>
                </a:solidFill>
                <a:latin typeface="NikoshBAN" pitchFamily="2" charset="0"/>
                <a:cs typeface="NikoshBAN" pitchFamily="2" charset="0"/>
              </a:rPr>
              <a:t>i</a:t>
            </a:r>
            <a:r>
              <a:rPr lang="bn-BD" sz="3200" dirty="0">
                <a:ln>
                  <a:solidFill>
                    <a:schemeClr val="tx1"/>
                  </a:solidFill>
                </a:ln>
                <a:solidFill>
                  <a:prstClr val="black"/>
                </a:solidFill>
                <a:latin typeface="NikoshBAN" pitchFamily="2" charset="0"/>
                <a:cs typeface="NikoshBAN" pitchFamily="2" charset="0"/>
              </a:rPr>
              <a:t> ও </a:t>
            </a:r>
            <a:r>
              <a:rPr lang="en-US" sz="3200" dirty="0">
                <a:ln>
                  <a:solidFill>
                    <a:schemeClr val="tx1"/>
                  </a:solidFill>
                </a:ln>
                <a:solidFill>
                  <a:prstClr val="black"/>
                </a:solidFill>
                <a:latin typeface="NikoshBAN" pitchFamily="2" charset="0"/>
                <a:cs typeface="NikoshBAN" pitchFamily="2" charset="0"/>
              </a:rPr>
              <a:t>iii</a:t>
            </a:r>
            <a:endParaRPr lang="en-US" sz="3200" dirty="0">
              <a:ln>
                <a:solidFill>
                  <a:schemeClr val="tx1"/>
                </a:solidFill>
              </a:ln>
              <a:solidFill>
                <a:prstClr val="black"/>
              </a:solidFill>
            </a:endParaRPr>
          </a:p>
        </p:txBody>
      </p:sp>
      <p:sp>
        <p:nvSpPr>
          <p:cNvPr id="9" name="Rounded Rectangle 8"/>
          <p:cNvSpPr/>
          <p:nvPr/>
        </p:nvSpPr>
        <p:spPr>
          <a:xfrm>
            <a:off x="6705600" y="5360681"/>
            <a:ext cx="236347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a:ln>
                  <a:solidFill>
                    <a:schemeClr val="tx1"/>
                  </a:solidFill>
                </a:ln>
                <a:solidFill>
                  <a:prstClr val="black"/>
                </a:solidFill>
                <a:latin typeface="NikoshBAN" pitchFamily="2" charset="0"/>
                <a:cs typeface="NikoshBAN" pitchFamily="2" charset="0"/>
              </a:rPr>
              <a:t>(</a:t>
            </a:r>
            <a:r>
              <a:rPr lang="bn-BD" sz="3200" dirty="0" smtClean="0">
                <a:ln>
                  <a:solidFill>
                    <a:schemeClr val="tx1"/>
                  </a:solidFill>
                </a:ln>
                <a:solidFill>
                  <a:prstClr val="black"/>
                </a:solidFill>
                <a:latin typeface="NikoshBAN" pitchFamily="2" charset="0"/>
                <a:cs typeface="NikoshBAN" pitchFamily="2" charset="0"/>
              </a:rPr>
              <a:t>ঘ</a:t>
            </a:r>
            <a:r>
              <a:rPr lang="bn-BD" sz="3200" dirty="0">
                <a:ln>
                  <a:solidFill>
                    <a:schemeClr val="tx1"/>
                  </a:solidFill>
                </a:ln>
                <a:solidFill>
                  <a:prstClr val="black"/>
                </a:solidFill>
                <a:latin typeface="NikoshBAN" pitchFamily="2" charset="0"/>
                <a:cs typeface="NikoshBAN" pitchFamily="2" charset="0"/>
              </a:rPr>
              <a:t>) </a:t>
            </a:r>
            <a:r>
              <a:rPr lang="en-US" sz="3200" dirty="0" err="1" smtClean="0">
                <a:ln>
                  <a:solidFill>
                    <a:schemeClr val="tx1"/>
                  </a:solidFill>
                </a:ln>
                <a:solidFill>
                  <a:prstClr val="black"/>
                </a:solidFill>
                <a:latin typeface="NikoshBAN" pitchFamily="2" charset="0"/>
                <a:cs typeface="NikoshBAN" pitchFamily="2" charset="0"/>
              </a:rPr>
              <a:t>i</a:t>
            </a:r>
            <a:r>
              <a:rPr lang="bn-BD" sz="3200" dirty="0" smtClean="0">
                <a:ln>
                  <a:solidFill>
                    <a:schemeClr val="tx1"/>
                  </a:solidFill>
                </a:ln>
                <a:solidFill>
                  <a:prstClr val="black"/>
                </a:solidFill>
                <a:latin typeface="NikoshBAN" pitchFamily="2" charset="0"/>
                <a:cs typeface="NikoshBAN" pitchFamily="2" charset="0"/>
              </a:rPr>
              <a:t> ,ii </a:t>
            </a:r>
            <a:r>
              <a:rPr lang="bn-BD" sz="3200" dirty="0">
                <a:ln>
                  <a:solidFill>
                    <a:schemeClr val="tx1"/>
                  </a:solidFill>
                </a:ln>
                <a:solidFill>
                  <a:prstClr val="black"/>
                </a:solidFill>
                <a:latin typeface="NikoshBAN" pitchFamily="2" charset="0"/>
                <a:cs typeface="NikoshBAN" pitchFamily="2" charset="0"/>
              </a:rPr>
              <a:t>ও </a:t>
            </a:r>
            <a:r>
              <a:rPr lang="en-US" sz="3200" dirty="0">
                <a:ln>
                  <a:solidFill>
                    <a:schemeClr val="tx1"/>
                  </a:solidFill>
                </a:ln>
                <a:solidFill>
                  <a:prstClr val="black"/>
                </a:solidFill>
                <a:latin typeface="NikoshBAN" pitchFamily="2" charset="0"/>
                <a:cs typeface="NikoshBAN" pitchFamily="2" charset="0"/>
              </a:rPr>
              <a:t>iii. </a:t>
            </a:r>
          </a:p>
        </p:txBody>
      </p:sp>
      <p:sp>
        <p:nvSpPr>
          <p:cNvPr id="10" name="Oval 9"/>
          <p:cNvSpPr/>
          <p:nvPr/>
        </p:nvSpPr>
        <p:spPr>
          <a:xfrm>
            <a:off x="4433248" y="424365"/>
            <a:ext cx="3886200" cy="762000"/>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bliqueTopRight"/>
              <a:lightRig rig="threePt" dir="t"/>
            </a:scene3d>
          </a:bodyPr>
          <a:lstStyle/>
          <a:p>
            <a:pPr algn="ctr"/>
            <a:r>
              <a:rPr lang="bn-BD" sz="4400" dirty="0">
                <a:ln w="19050">
                  <a:solidFill>
                    <a:schemeClr val="tx1"/>
                  </a:solidFill>
                </a:ln>
                <a:solidFill>
                  <a:prstClr val="black"/>
                </a:solidFill>
                <a:latin typeface="NikoshBAN" pitchFamily="2" charset="0"/>
                <a:cs typeface="NikoshBAN" pitchFamily="2" charset="0"/>
              </a:rPr>
              <a:t>বহুনির্বাচনী প্রশ্ন </a:t>
            </a:r>
            <a:endParaRPr lang="en-US" sz="4400" dirty="0">
              <a:ln w="19050">
                <a:solidFill>
                  <a:schemeClr val="tx1"/>
                </a:solidFill>
              </a:ln>
              <a:solidFill>
                <a:prstClr val="black"/>
              </a:solidFill>
              <a:latin typeface="NikoshBAN" pitchFamily="2" charset="0"/>
              <a:cs typeface="NikoshBAN" pitchFamily="2" charset="0"/>
            </a:endParaRPr>
          </a:p>
        </p:txBody>
      </p:sp>
      <p:sp>
        <p:nvSpPr>
          <p:cNvPr id="11" name="Multiply 10"/>
          <p:cNvSpPr/>
          <p:nvPr/>
        </p:nvSpPr>
        <p:spPr>
          <a:xfrm>
            <a:off x="5148391" y="5416092"/>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Multiply 11"/>
          <p:cNvSpPr/>
          <p:nvPr/>
        </p:nvSpPr>
        <p:spPr>
          <a:xfrm>
            <a:off x="5136777" y="4418274"/>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Half Frame 12"/>
          <p:cNvSpPr/>
          <p:nvPr/>
        </p:nvSpPr>
        <p:spPr>
          <a:xfrm rot="14014148">
            <a:off x="9356465" y="5245625"/>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5974151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childTnLst>
        </p:cTn>
      </p:par>
    </p:tnLst>
    <p:bldLst>
      <p:bldP spid="3" grpId="0"/>
      <p:bldP spid="4" grpId="0" animBg="1"/>
      <p:bldP spid="6" grpId="0" animBg="1"/>
      <p:bldP spid="7" grpId="0" animBg="1"/>
      <p:bldP spid="8" grpId="0" animBg="1"/>
      <p:bldP spid="9"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4-Point Star 3"/>
          <p:cNvSpPr/>
          <p:nvPr/>
        </p:nvSpPr>
        <p:spPr>
          <a:xfrm>
            <a:off x="3896864" y="464198"/>
            <a:ext cx="3821723" cy="961293"/>
          </a:xfrm>
          <a:prstGeom prst="star24">
            <a:avLst/>
          </a:prstGeom>
          <a:solidFill>
            <a:schemeClr val="accent2">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Rounded Rectangle 1"/>
          <p:cNvSpPr/>
          <p:nvPr/>
        </p:nvSpPr>
        <p:spPr>
          <a:xfrm>
            <a:off x="4129050" y="648267"/>
            <a:ext cx="3357349" cy="593154"/>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400" b="1" dirty="0" smtClean="0">
                <a:latin typeface="NikoshBAN" pitchFamily="2" charset="0"/>
                <a:cs typeface="NikoshBAN" pitchFamily="2" charset="0"/>
              </a:rPr>
              <a:t> </a:t>
            </a:r>
            <a:r>
              <a:rPr lang="bn-BD" sz="4400" b="1" dirty="0" smtClean="0">
                <a:ln>
                  <a:solidFill>
                    <a:schemeClr val="tx1"/>
                  </a:solidFill>
                </a:ln>
                <a:latin typeface="NikoshBAN" pitchFamily="2" charset="0"/>
                <a:cs typeface="NikoshBAN" pitchFamily="2" charset="0"/>
              </a:rPr>
              <a:t>মূল বক্তব্য</a:t>
            </a:r>
            <a:endParaRPr lang="en-US" sz="4400" b="1" dirty="0">
              <a:ln>
                <a:solidFill>
                  <a:schemeClr val="tx1"/>
                </a:solidFill>
              </a:ln>
              <a:latin typeface="NikoshBAN" pitchFamily="2" charset="0"/>
              <a:cs typeface="NikoshBAN" pitchFamily="2" charset="0"/>
            </a:endParaRPr>
          </a:p>
        </p:txBody>
      </p:sp>
      <p:sp>
        <p:nvSpPr>
          <p:cNvPr id="3" name="TextBox 2"/>
          <p:cNvSpPr txBox="1"/>
          <p:nvPr/>
        </p:nvSpPr>
        <p:spPr>
          <a:xfrm>
            <a:off x="1066799" y="1662545"/>
            <a:ext cx="10155382" cy="3539430"/>
          </a:xfrm>
          <a:prstGeom prst="rect">
            <a:avLst/>
          </a:prstGeom>
          <a:noFill/>
        </p:spPr>
        <p:txBody>
          <a:bodyPr wrap="square" rtlCol="0">
            <a:spAutoFit/>
          </a:bodyPr>
          <a:lstStyle/>
          <a:p>
            <a:r>
              <a:rPr lang="bn-BD" sz="3200" dirty="0" smtClean="0">
                <a:ln>
                  <a:solidFill>
                    <a:schemeClr val="tx1"/>
                  </a:solidFill>
                </a:ln>
                <a:latin typeface="NikoshBAN" pitchFamily="2" charset="0"/>
                <a:cs typeface="NikoshBAN" pitchFamily="2" charset="0"/>
              </a:rPr>
              <a:t>সাহিত্যের নানা রূপের মধ্যে একটি হচ্ছে কবিতা। লেখকের মতে, যা পড়লে মনের ভিতর স্বপ্ন জেগে ওঠে,ছবি ভেসে ওঠে তাই কবিতা। শব্দের  সঙ্গে শব্দ মিলিয়ে লেখা হয় কবিতা। কবিতা লিখতে হলে শব্দের রূপ-রং-গন্ধ-বর্ণ-সুর ও ছন্দ চিনতে হয়,জানতে হয়।।কবিরা চেনেন এবং জানেন শব্দের এসব মায়াবী রূপ। কবিতা লেখার জন্য প্রথমেই প্রয়োজন স্বপ্ন। স্বপ্ন দেখার জন্য শৈশব-কৈশরে পড়তে হবে কবিতার পর কবিতা,দুচোখ মেলে দেখে নিতে হবে যা-কিছু চোখে পড়ে,তার সবটা। অর্থাৎ কবিতা লেখার জন্য চাই অভিজ্ঞতা।</a:t>
            </a:r>
            <a:endParaRPr lang="en-US" sz="3200" dirty="0">
              <a:ln>
                <a:solidFill>
                  <a:schemeClr val="tx1"/>
                </a:solidFill>
              </a:ln>
              <a:latin typeface="NikoshBAN" pitchFamily="2" charset="0"/>
              <a:cs typeface="NikoshBAN" pitchFamily="2" charset="0"/>
            </a:endParaRPr>
          </a:p>
        </p:txBody>
      </p:sp>
    </p:spTree>
    <p:extLst>
      <p:ext uri="{BB962C8B-B14F-4D97-AF65-F5344CB8AC3E}">
        <p14:creationId xmlns:p14="http://schemas.microsoft.com/office/powerpoint/2010/main" val="8597732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93126" y="587077"/>
            <a:ext cx="4211783" cy="1118681"/>
          </a:xfrm>
          <a:prstGeom prst="roundRect">
            <a:avLst>
              <a:gd name="adj" fmla="val 1971"/>
            </a:avLst>
          </a:prstGeom>
          <a:ln/>
        </p:spPr>
        <p:style>
          <a:lnRef idx="2">
            <a:schemeClr val="accent2"/>
          </a:lnRef>
          <a:fillRef idx="1">
            <a:schemeClr val="lt1"/>
          </a:fillRef>
          <a:effectRef idx="0">
            <a:schemeClr val="accent2"/>
          </a:effectRef>
          <a:fontRef idx="minor">
            <a:schemeClr val="dk1"/>
          </a:fontRef>
        </p:style>
        <p:txBody>
          <a:bodyPr wrap="square" lIns="91410" tIns="45705" rIns="91410" bIns="45705">
            <a:spAutoFit/>
          </a:bodyPr>
          <a:lstStyle/>
          <a:p>
            <a:pPr algn="ctr"/>
            <a:r>
              <a:rPr lang="bn-BD" sz="6600" b="1" dirty="0">
                <a:ln w="1905"/>
                <a:solidFill>
                  <a:prstClr val="black"/>
                </a:solidFill>
                <a:effectLst>
                  <a:innerShdw blurRad="69850" dist="43180" dir="5400000">
                    <a:srgbClr val="000000">
                      <a:alpha val="65000"/>
                    </a:srgbClr>
                  </a:innerShdw>
                </a:effectLst>
                <a:latin typeface="NikoshBAN" pitchFamily="2" charset="0"/>
                <a:cs typeface="NikoshBAN" pitchFamily="2" charset="0"/>
              </a:rPr>
              <a:t>বাড়ির কাজ</a:t>
            </a:r>
            <a:endParaRPr lang="en-US" sz="66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sp>
        <p:nvSpPr>
          <p:cNvPr id="2" name="Rectangle 1"/>
          <p:cNvSpPr/>
          <p:nvPr/>
        </p:nvSpPr>
        <p:spPr>
          <a:xfrm>
            <a:off x="1060174" y="5031180"/>
            <a:ext cx="9939129"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sz="4400" dirty="0" err="1" smtClean="0">
                <a:ln>
                  <a:solidFill>
                    <a:schemeClr val="tx1"/>
                  </a:solidFill>
                </a:ln>
                <a:latin typeface="NikoshBAN" panose="02000000000000000000" pitchFamily="2" charset="0"/>
                <a:cs typeface="NikoshBAN" panose="02000000000000000000" pitchFamily="2" charset="0"/>
              </a:rPr>
              <a:t>কব</a:t>
            </a:r>
            <a:r>
              <a:rPr lang="bn-BD" sz="4400" dirty="0" smtClean="0">
                <a:ln>
                  <a:solidFill>
                    <a:schemeClr val="tx1"/>
                  </a:solidFill>
                </a:ln>
                <a:latin typeface="NikoshBAN" pitchFamily="2" charset="0"/>
                <a:cs typeface="NikoshBAN" pitchFamily="2" charset="0"/>
              </a:rPr>
              <a:t>িতা রচনায় কী কী উপকরণ দরকার তা লিখে আনবে।</a:t>
            </a:r>
            <a:endParaRPr lang="en-US" sz="4400" dirty="0">
              <a:ln>
                <a:solidFill>
                  <a:schemeClr val="tx1"/>
                </a:solidFill>
              </a:ln>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220" y="1905467"/>
            <a:ext cx="3671455" cy="2292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001431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521527" y="407993"/>
            <a:ext cx="7051964" cy="1460509"/>
          </a:xfrm>
          <a:prstGeom prst="roundRect">
            <a:avLst>
              <a:gd name="adj" fmla="val 1971"/>
            </a:avLst>
          </a:prstGeom>
          <a:noFill/>
          <a:ln>
            <a:noFill/>
          </a:ln>
        </p:spPr>
        <p:style>
          <a:lnRef idx="1">
            <a:schemeClr val="accent5"/>
          </a:lnRef>
          <a:fillRef idx="2">
            <a:schemeClr val="accent5"/>
          </a:fillRef>
          <a:effectRef idx="1">
            <a:schemeClr val="accent5"/>
          </a:effectRef>
          <a:fontRef idx="minor">
            <a:schemeClr val="dk1"/>
          </a:fontRef>
        </p:style>
        <p:txBody>
          <a:bodyPr wrap="square" lIns="91410" tIns="45705" rIns="91410" bIns="45705">
            <a:spAutoFit/>
          </a:bodyPr>
          <a:lstStyle/>
          <a:p>
            <a:pPr algn="ctr"/>
            <a:r>
              <a:rPr lang="en-US" sz="8800" b="1" dirty="0" err="1" smtClean="0">
                <a:ln w="1905">
                  <a:solidFill>
                    <a:schemeClr val="tx1"/>
                  </a:solidFill>
                </a:ln>
                <a:solidFill>
                  <a:prstClr val="black"/>
                </a:solidFill>
                <a:effectLst>
                  <a:innerShdw blurRad="69850" dist="43180" dir="5400000">
                    <a:srgbClr val="000000">
                      <a:alpha val="65000"/>
                    </a:srgbClr>
                  </a:innerShdw>
                </a:effectLst>
                <a:latin typeface="NikoshBAN" pitchFamily="2" charset="0"/>
                <a:cs typeface="NikoshBAN" pitchFamily="2" charset="0"/>
              </a:rPr>
              <a:t>সবাইকে</a:t>
            </a:r>
            <a:r>
              <a:rPr lang="en-US" sz="8800" b="1" dirty="0" smtClean="0">
                <a:ln w="1905">
                  <a:solidFill>
                    <a:schemeClr val="tx1"/>
                  </a:solidFill>
                </a:ln>
                <a:solidFill>
                  <a:prstClr val="black"/>
                </a:solidFill>
                <a:effectLst>
                  <a:innerShdw blurRad="69850" dist="43180" dir="5400000">
                    <a:srgbClr val="000000">
                      <a:alpha val="65000"/>
                    </a:srgbClr>
                  </a:innerShdw>
                </a:effectLst>
                <a:latin typeface="NikoshBAN" pitchFamily="2" charset="0"/>
                <a:cs typeface="NikoshBAN" pitchFamily="2" charset="0"/>
              </a:rPr>
              <a:t> </a:t>
            </a:r>
            <a:r>
              <a:rPr lang="en-US" sz="8800" b="1" dirty="0" err="1" smtClean="0">
                <a:ln w="1905">
                  <a:solidFill>
                    <a:schemeClr val="tx1"/>
                  </a:solidFill>
                </a:ln>
                <a:solidFill>
                  <a:prstClr val="black"/>
                </a:solidFill>
                <a:effectLst>
                  <a:innerShdw blurRad="69850" dist="43180" dir="5400000">
                    <a:srgbClr val="000000">
                      <a:alpha val="65000"/>
                    </a:srgbClr>
                  </a:innerShdw>
                </a:effectLst>
                <a:latin typeface="NikoshBAN" pitchFamily="2" charset="0"/>
                <a:cs typeface="NikoshBAN" pitchFamily="2" charset="0"/>
              </a:rPr>
              <a:t>ধন্যবাদ</a:t>
            </a:r>
            <a:endParaRPr lang="en-US" sz="8800" b="1" dirty="0">
              <a:ln w="1905">
                <a:solidFill>
                  <a:schemeClr val="tx1"/>
                </a:solidFill>
              </a:ln>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099" y="1868502"/>
            <a:ext cx="6248400" cy="4185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6760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2751" y="1194337"/>
            <a:ext cx="9509635" cy="1200329"/>
          </a:xfrm>
          <a:prstGeom prst="rect">
            <a:avLst/>
          </a:prstGeom>
          <a:noFill/>
        </p:spPr>
        <p:txBody>
          <a:bodyPr wrap="square" rtlCol="0">
            <a:spAutoFit/>
          </a:bodyPr>
          <a:lstStyle/>
          <a:p>
            <a:r>
              <a:rPr lang="bn-BD" sz="3600" dirty="0" smtClean="0">
                <a:ln>
                  <a:solidFill>
                    <a:schemeClr val="tx1"/>
                  </a:solidFill>
                </a:ln>
                <a:latin typeface="NikoshBAN" panose="02000000000000000000" pitchFamily="2" charset="0"/>
                <a:cs typeface="NikoshBAN" panose="02000000000000000000" pitchFamily="2" charset="0"/>
              </a:rPr>
              <a:t>পাখি, নদী, ফুল, মা, সুখ, মজা, আদর, বোতাম কোলাহল, ঘুড়ি, কাগজ, বাঁশ, গোলাপ, পুতুল, টুকরো</a:t>
            </a:r>
            <a:endParaRPr lang="en-US" sz="3600" dirty="0">
              <a:ln>
                <a:solidFill>
                  <a:schemeClr val="tx1"/>
                </a:solidFill>
              </a:ln>
              <a:latin typeface="NikoshBAN" panose="02000000000000000000" pitchFamily="2" charset="0"/>
              <a:cs typeface="NikoshBAN" panose="02000000000000000000" pitchFamily="2" charset="0"/>
            </a:endParaRPr>
          </a:p>
        </p:txBody>
      </p:sp>
      <p:sp>
        <p:nvSpPr>
          <p:cNvPr id="6" name="TextBox 5"/>
          <p:cNvSpPr txBox="1"/>
          <p:nvPr/>
        </p:nvSpPr>
        <p:spPr>
          <a:xfrm>
            <a:off x="1368012" y="3922839"/>
            <a:ext cx="8338782" cy="646331"/>
          </a:xfrm>
          <a:prstGeom prst="rect">
            <a:avLst/>
          </a:prstGeom>
          <a:noFill/>
        </p:spPr>
        <p:txBody>
          <a:bodyPr wrap="square" rtlCol="0">
            <a:spAutoFit/>
          </a:bodyPr>
          <a:lstStyle/>
          <a:p>
            <a:r>
              <a:rPr lang="bn-BD" sz="3600" dirty="0" smtClean="0">
                <a:ln>
                  <a:solidFill>
                    <a:schemeClr val="tx1"/>
                  </a:solidFill>
                </a:ln>
                <a:latin typeface="NikoshBAN" panose="02000000000000000000" pitchFamily="2" charset="0"/>
                <a:cs typeface="NikoshBAN" panose="02000000000000000000" pitchFamily="2" charset="0"/>
              </a:rPr>
              <a:t>তোমরা কি বলতে পারো এগুলোকে কী বলে ? </a:t>
            </a:r>
            <a:endParaRPr lang="en-US" sz="3600" dirty="0">
              <a:ln>
                <a:solidFill>
                  <a:schemeClr val="tx1"/>
                </a:solidFill>
              </a:ln>
              <a:latin typeface="NikoshBAN" panose="02000000000000000000" pitchFamily="2" charset="0"/>
              <a:cs typeface="NikoshBAN" panose="02000000000000000000" pitchFamily="2" charset="0"/>
            </a:endParaRPr>
          </a:p>
        </p:txBody>
      </p:sp>
      <p:sp>
        <p:nvSpPr>
          <p:cNvPr id="7" name="TextBox 6"/>
          <p:cNvSpPr txBox="1"/>
          <p:nvPr/>
        </p:nvSpPr>
        <p:spPr>
          <a:xfrm>
            <a:off x="4907213" y="4913801"/>
            <a:ext cx="2104572" cy="1015663"/>
          </a:xfrm>
          <a:prstGeom prst="rect">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6200000" scaled="1"/>
            <a:tileRect/>
          </a:gradFill>
          <a:ln>
            <a:solidFill>
              <a:srgbClr val="FF6699"/>
            </a:solidFill>
          </a:ln>
        </p:spPr>
        <p:txBody>
          <a:bodyPr wrap="square" rtlCol="0">
            <a:spAutoFit/>
          </a:bodyPr>
          <a:lstStyle/>
          <a:p>
            <a:pPr algn="ctr"/>
            <a:r>
              <a:rPr lang="bn-BD" sz="6000" b="1" dirty="0" smtClean="0">
                <a:latin typeface="NikoshBAN" panose="02000000000000000000" pitchFamily="2" charset="0"/>
                <a:cs typeface="NikoshBAN" panose="02000000000000000000" pitchFamily="2" charset="0"/>
              </a:rPr>
              <a:t>শব্দ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03818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50912" y="3593872"/>
            <a:ext cx="10290175" cy="769441"/>
          </a:xfrm>
          <a:prstGeom prst="rect">
            <a:avLst/>
          </a:prstGeom>
          <a:noFill/>
          <a:ln w="9525">
            <a:noFill/>
            <a:miter lim="800000"/>
            <a:headEnd/>
            <a:tailEnd/>
          </a:ln>
        </p:spPr>
        <p:txBody>
          <a:bodyPr>
            <a:spAutoFit/>
          </a:bodyPr>
          <a:lstStyle/>
          <a:p>
            <a:pPr algn="ctr"/>
            <a:r>
              <a:rPr lang="bn-BD" sz="4400" dirty="0" smtClean="0">
                <a:ln>
                  <a:solidFill>
                    <a:schemeClr val="tx1"/>
                  </a:solidFill>
                </a:ln>
                <a:latin typeface="NikoshBAN"/>
                <a:ea typeface="NikoshBAN"/>
                <a:cs typeface="NikoshBAN"/>
              </a:rPr>
              <a:t>আবার বাক্যগুলো সাজিয়ে সাজিয়ে লিখলে </a:t>
            </a:r>
            <a:r>
              <a:rPr lang="en-US" sz="4400" dirty="0" err="1" smtClean="0">
                <a:ln>
                  <a:solidFill>
                    <a:schemeClr val="tx1"/>
                  </a:solidFill>
                </a:ln>
                <a:latin typeface="NikoshBAN"/>
                <a:ea typeface="NikoshBAN"/>
                <a:cs typeface="NikoshBAN"/>
              </a:rPr>
              <a:t>কী</a:t>
            </a:r>
            <a:r>
              <a:rPr lang="bn-BD" sz="4400" dirty="0" smtClean="0">
                <a:ln>
                  <a:solidFill>
                    <a:schemeClr val="tx1"/>
                  </a:solidFill>
                </a:ln>
                <a:latin typeface="NikoshBAN"/>
                <a:ea typeface="NikoshBAN"/>
                <a:cs typeface="NikoshBAN"/>
              </a:rPr>
              <a:t> তৈরি হয় ? </a:t>
            </a:r>
            <a:endParaRPr lang="en-US" sz="4400" dirty="0">
              <a:ln>
                <a:solidFill>
                  <a:schemeClr val="tx1"/>
                </a:solidFill>
              </a:ln>
              <a:latin typeface="NikoshBAN"/>
              <a:ea typeface="NikoshBAN"/>
              <a:cs typeface="NikoshBAN"/>
            </a:endParaRPr>
          </a:p>
        </p:txBody>
      </p:sp>
      <p:sp>
        <p:nvSpPr>
          <p:cNvPr id="3" name="TextBox 2"/>
          <p:cNvSpPr txBox="1">
            <a:spLocks noChangeArrowheads="1"/>
          </p:cNvSpPr>
          <p:nvPr/>
        </p:nvSpPr>
        <p:spPr bwMode="auto">
          <a:xfrm>
            <a:off x="5029220" y="4727931"/>
            <a:ext cx="2532184" cy="1015663"/>
          </a:xfrm>
          <a:prstGeom prst="rect">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6200000" scaled="1"/>
            <a:tileRect/>
          </a:gradFill>
          <a:ln w="9525">
            <a:solidFill>
              <a:srgbClr val="FF6699"/>
            </a:solidFill>
            <a:miter lim="800000"/>
            <a:headEnd/>
            <a:tailEnd/>
          </a:ln>
        </p:spPr>
        <p:txBody>
          <a:bodyPr wrap="square">
            <a:spAutoFit/>
          </a:bodyPr>
          <a:lstStyle/>
          <a:p>
            <a:pPr algn="ctr"/>
            <a:r>
              <a:rPr lang="bn-BD" sz="6000" b="1" dirty="0">
                <a:latin typeface="TonnyBanglaMJ" pitchFamily="2" charset="0"/>
                <a:ea typeface="NikoshBAN"/>
                <a:cs typeface="NikoshBAN"/>
              </a:rPr>
              <a:t>কবিতা</a:t>
            </a:r>
            <a:r>
              <a:rPr lang="bn-BD" sz="6000" b="1" dirty="0">
                <a:latin typeface="NikoshBAN"/>
                <a:ea typeface="NikoshBAN"/>
                <a:cs typeface="NikoshBAN"/>
              </a:rPr>
              <a:t> </a:t>
            </a:r>
            <a:endParaRPr lang="en-US" sz="6000" b="1" dirty="0">
              <a:latin typeface="NikoshBAN"/>
              <a:ea typeface="NikoshBAN"/>
              <a:cs typeface="NikoshBAN"/>
            </a:endParaRPr>
          </a:p>
        </p:txBody>
      </p:sp>
      <p:sp>
        <p:nvSpPr>
          <p:cNvPr id="4" name="TextBox 6"/>
          <p:cNvSpPr txBox="1"/>
          <p:nvPr/>
        </p:nvSpPr>
        <p:spPr>
          <a:xfrm>
            <a:off x="1758506" y="835879"/>
            <a:ext cx="8674988"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4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 একটি বর্ণ মিলে যদি শব্দ তৈরি হয় তাহলে </a:t>
            </a:r>
            <a:endParaRPr lang="en-US" sz="44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44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শব্দগুলো পর পর  সাজিয়ে </a:t>
            </a:r>
            <a:r>
              <a:rPr lang="bn-BD" sz="4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লিখলে </a:t>
            </a:r>
            <a:r>
              <a:rPr lang="bn-BD" sz="44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তৈরি হয় ? </a:t>
            </a:r>
            <a:endParaRPr lang="en-US" sz="4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a:spLocks noChangeArrowheads="1"/>
          </p:cNvSpPr>
          <p:nvPr/>
        </p:nvSpPr>
        <p:spPr bwMode="auto">
          <a:xfrm>
            <a:off x="4982307" y="2453654"/>
            <a:ext cx="2532184" cy="1015663"/>
          </a:xfrm>
          <a:prstGeom prst="rect">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8900000" scaled="1"/>
            <a:tileRect/>
          </a:gradFill>
          <a:ln w="9525">
            <a:solidFill>
              <a:srgbClr val="FF6699"/>
            </a:solidFill>
            <a:miter lim="800000"/>
            <a:headEnd/>
            <a:tailEnd/>
          </a:ln>
        </p:spPr>
        <p:txBody>
          <a:bodyPr wrap="square">
            <a:spAutoFit/>
          </a:bodyPr>
          <a:lstStyle/>
          <a:p>
            <a:pPr algn="ctr"/>
            <a:r>
              <a:rPr lang="bn-BD" sz="6000" b="1" dirty="0" smtClean="0">
                <a:latin typeface="NikoshBAN"/>
                <a:ea typeface="NikoshBAN"/>
                <a:cs typeface="NikoshBAN"/>
              </a:rPr>
              <a:t>বাক্য </a:t>
            </a:r>
            <a:endParaRPr lang="en-US" sz="6000" b="1" dirty="0">
              <a:latin typeface="NikoshBAN"/>
              <a:ea typeface="NikoshBAN"/>
              <a:cs typeface="NikoshBAN"/>
            </a:endParaRPr>
          </a:p>
        </p:txBody>
      </p:sp>
    </p:spTree>
    <p:extLst>
      <p:ext uri="{BB962C8B-B14F-4D97-AF65-F5344CB8AC3E}">
        <p14:creationId xmlns:p14="http://schemas.microsoft.com/office/powerpoint/2010/main" val="9846291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1189627" y="1993593"/>
            <a:ext cx="953698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এবার, তাহলে বল তো কবিতা কীভাবে তৈরি হয়? </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a:spLocks noChangeArrowheads="1"/>
          </p:cNvSpPr>
          <p:nvPr/>
        </p:nvSpPr>
        <p:spPr bwMode="auto">
          <a:xfrm>
            <a:off x="4392991" y="3565123"/>
            <a:ext cx="3074839" cy="1015663"/>
          </a:xfrm>
          <a:prstGeom prst="rect">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6200000" scaled="1"/>
            <a:tileRect/>
          </a:gradFill>
          <a:ln w="9525">
            <a:solidFill>
              <a:srgbClr val="FF6699"/>
            </a:solidFill>
            <a:miter lim="800000"/>
            <a:headEnd/>
            <a:tailEnd/>
          </a:ln>
        </p:spPr>
        <p:txBody>
          <a:bodyPr wrap="square">
            <a:spAutoFit/>
          </a:bodyPr>
          <a:lstStyle/>
          <a:p>
            <a:pPr algn="ctr"/>
            <a:r>
              <a:rPr lang="bn-BD" sz="6000" b="1" dirty="0" smtClean="0">
                <a:latin typeface="NikoshBAN"/>
                <a:ea typeface="NikoshBAN"/>
                <a:cs typeface="NikoshBAN"/>
              </a:rPr>
              <a:t>শব্দ থেকে</a:t>
            </a:r>
            <a:endParaRPr lang="en-US" sz="6000" b="1" dirty="0">
              <a:latin typeface="NikoshBAN"/>
              <a:ea typeface="NikoshBAN"/>
              <a:cs typeface="NikoshBAN"/>
            </a:endParaRPr>
          </a:p>
        </p:txBody>
      </p:sp>
    </p:spTree>
    <p:extLst>
      <p:ext uri="{BB962C8B-B14F-4D97-AF65-F5344CB8AC3E}">
        <p14:creationId xmlns:p14="http://schemas.microsoft.com/office/powerpoint/2010/main" val="12910569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689" y="1986045"/>
            <a:ext cx="7649643" cy="4610743"/>
          </a:xfrm>
          <a:prstGeom prst="rect">
            <a:avLst/>
          </a:prstGeom>
        </p:spPr>
      </p:pic>
      <p:sp>
        <p:nvSpPr>
          <p:cNvPr id="3" name="TextBox 4"/>
          <p:cNvSpPr txBox="1"/>
          <p:nvPr/>
        </p:nvSpPr>
        <p:spPr>
          <a:xfrm>
            <a:off x="2310067" y="261212"/>
            <a:ext cx="7282526" cy="16773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300" dirty="0" err="1" smtClean="0">
                <a:ln w="28575">
                  <a:solidFill>
                    <a:srgbClr val="0070C0"/>
                  </a:solidFill>
                </a:ln>
                <a:solidFill>
                  <a:srgbClr val="7030A0"/>
                </a:solidFill>
                <a:latin typeface="NikoshBAN" panose="02000000000000000000" pitchFamily="2" charset="0"/>
                <a:cs typeface="NikoshBAN" panose="02000000000000000000" pitchFamily="2" charset="0"/>
              </a:rPr>
              <a:t>শব্দ</a:t>
            </a:r>
            <a:r>
              <a:rPr lang="en-US" sz="10300" dirty="0" smtClean="0">
                <a:ln w="28575">
                  <a:solidFill>
                    <a:srgbClr val="0070C0"/>
                  </a:solidFill>
                </a:ln>
                <a:solidFill>
                  <a:srgbClr val="7030A0"/>
                </a:solidFill>
                <a:latin typeface="NikoshBAN" panose="02000000000000000000" pitchFamily="2" charset="0"/>
                <a:cs typeface="NikoshBAN" panose="02000000000000000000" pitchFamily="2" charset="0"/>
              </a:rPr>
              <a:t> </a:t>
            </a:r>
            <a:r>
              <a:rPr lang="en-US" sz="10300" dirty="0" err="1" smtClean="0">
                <a:ln w="28575">
                  <a:solidFill>
                    <a:srgbClr val="0070C0"/>
                  </a:solidFill>
                </a:ln>
                <a:solidFill>
                  <a:srgbClr val="7030A0"/>
                </a:solidFill>
                <a:latin typeface="NikoshBAN" panose="02000000000000000000" pitchFamily="2" charset="0"/>
                <a:cs typeface="NikoshBAN" panose="02000000000000000000" pitchFamily="2" charset="0"/>
              </a:rPr>
              <a:t>থেকে</a:t>
            </a:r>
            <a:r>
              <a:rPr lang="en-US" sz="10300" dirty="0" smtClean="0">
                <a:ln w="28575">
                  <a:solidFill>
                    <a:srgbClr val="0070C0"/>
                  </a:solidFill>
                </a:ln>
                <a:solidFill>
                  <a:srgbClr val="7030A0"/>
                </a:solidFill>
                <a:latin typeface="NikoshBAN" panose="02000000000000000000" pitchFamily="2" charset="0"/>
                <a:cs typeface="NikoshBAN" panose="02000000000000000000" pitchFamily="2" charset="0"/>
              </a:rPr>
              <a:t> </a:t>
            </a:r>
            <a:r>
              <a:rPr lang="en-US" sz="10300" dirty="0" err="1" smtClean="0">
                <a:ln w="28575">
                  <a:solidFill>
                    <a:srgbClr val="0070C0"/>
                  </a:solidFill>
                </a:ln>
                <a:solidFill>
                  <a:srgbClr val="7030A0"/>
                </a:solidFill>
                <a:latin typeface="NikoshBAN" panose="02000000000000000000" pitchFamily="2" charset="0"/>
                <a:cs typeface="NikoshBAN" panose="02000000000000000000" pitchFamily="2" charset="0"/>
              </a:rPr>
              <a:t>কবিতা</a:t>
            </a:r>
            <a:endParaRPr lang="en-US" sz="10300" dirty="0">
              <a:ln w="28575">
                <a:solidFill>
                  <a:srgbClr val="0070C0"/>
                </a:solidFill>
              </a:ln>
              <a:solidFill>
                <a:srgbClr val="7030A0"/>
              </a:solidFill>
              <a:latin typeface="NikoshBAN" panose="02000000000000000000" pitchFamily="2" charset="0"/>
              <a:cs typeface="NikoshBAN" panose="02000000000000000000" pitchFamily="2" charset="0"/>
            </a:endParaRPr>
          </a:p>
        </p:txBody>
      </p:sp>
      <p:sp>
        <p:nvSpPr>
          <p:cNvPr id="4" name="TextBox 5"/>
          <p:cNvSpPr txBox="1"/>
          <p:nvPr/>
        </p:nvSpPr>
        <p:spPr>
          <a:xfrm>
            <a:off x="4345859" y="1478213"/>
            <a:ext cx="372109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হুমায়ুন</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আজাদ</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89393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423223" y="1131517"/>
            <a:ext cx="9556948" cy="5119158"/>
          </a:xfrm>
          <a:prstGeom prst="horizontalScroll">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latin typeface="NikoshBAN" panose="02000000000000000000" pitchFamily="2" charset="0"/>
                <a:cs typeface="NikoshBAN" panose="02000000000000000000" pitchFamily="2" charset="0"/>
              </a:rPr>
              <a:t>    </a:t>
            </a:r>
            <a:r>
              <a:rPr lang="bn-IN" sz="4400" b="1" dirty="0" smtClean="0">
                <a:ln>
                  <a:solidFill>
                    <a:schemeClr val="tx1"/>
                  </a:solidFill>
                </a:ln>
                <a:solidFill>
                  <a:schemeClr val="tx1"/>
                </a:solidFill>
                <a:latin typeface="NikoshBAN" panose="02000000000000000000" pitchFamily="2" charset="0"/>
                <a:cs typeface="NikoshBAN" panose="02000000000000000000" pitchFamily="2" charset="0"/>
              </a:rPr>
              <a:t>এই </a:t>
            </a:r>
            <a:r>
              <a:rPr lang="bn-IN" sz="4400" b="1" dirty="0">
                <a:ln>
                  <a:solidFill>
                    <a:schemeClr val="tx1"/>
                  </a:solidFill>
                </a:ln>
                <a:solidFill>
                  <a:schemeClr val="tx1"/>
                </a:solidFill>
                <a:latin typeface="NikoshBAN" panose="02000000000000000000" pitchFamily="2" charset="0"/>
                <a:cs typeface="NikoshBAN" panose="02000000000000000000" pitchFamily="2" charset="0"/>
              </a:rPr>
              <a:t>পাঠ শেষে শিক্ষার্থীরা </a:t>
            </a:r>
            <a:r>
              <a:rPr lang="bn-IN" sz="4400" b="1" dirty="0" smtClean="0">
                <a:ln>
                  <a:solidFill>
                    <a:schemeClr val="tx1"/>
                  </a:solidFill>
                </a:ln>
                <a:solidFill>
                  <a:schemeClr val="tx1"/>
                </a:solidFill>
                <a:latin typeface="NikoshBAN" panose="02000000000000000000" pitchFamily="2" charset="0"/>
                <a:cs typeface="NikoshBAN" panose="02000000000000000000" pitchFamily="2" charset="0"/>
              </a:rPr>
              <a:t>---</a:t>
            </a:r>
            <a:r>
              <a:rPr lang="en-US" sz="4400" b="1" dirty="0" smtClean="0">
                <a:ln>
                  <a:solidFill>
                    <a:schemeClr val="tx1"/>
                  </a:solidFill>
                </a:ln>
                <a:solidFill>
                  <a:schemeClr val="tx1"/>
                </a:solidFill>
                <a:latin typeface="NikoshBAN" panose="02000000000000000000" pitchFamily="2" charset="0"/>
                <a:cs typeface="NikoshBAN" panose="02000000000000000000" pitchFamily="2" charset="0"/>
              </a:rPr>
              <a:t> </a:t>
            </a:r>
            <a:endParaRPr lang="bn-BD" sz="4400" b="1" dirty="0">
              <a:ln>
                <a:solidFill>
                  <a:schemeClr val="tx1"/>
                </a:solidFill>
              </a:ln>
              <a:solidFill>
                <a:schemeClr val="tx1"/>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BD" sz="3200" b="1" dirty="0">
                <a:ln>
                  <a:solidFill>
                    <a:schemeClr val="tx1"/>
                  </a:solidFill>
                </a:ln>
                <a:solidFill>
                  <a:schemeClr val="tx1"/>
                </a:solidFill>
                <a:latin typeface="NikoshBAN" panose="02000000000000000000" pitchFamily="2" charset="0"/>
                <a:cs typeface="NikoshBAN" panose="02000000000000000000" pitchFamily="2" charset="0"/>
              </a:rPr>
              <a:t>লেখক </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পরি</a:t>
            </a:r>
            <a:r>
              <a:rPr lang="en-US" sz="3200" b="1" dirty="0" err="1" smtClean="0">
                <a:ln>
                  <a:solidFill>
                    <a:schemeClr val="tx1"/>
                  </a:solidFill>
                </a:ln>
                <a:solidFill>
                  <a:schemeClr val="tx1"/>
                </a:solidFill>
                <a:latin typeface="NikoshBAN" panose="02000000000000000000" pitchFamily="2" charset="0"/>
                <a:cs typeface="NikoshBAN" panose="02000000000000000000" pitchFamily="2" charset="0"/>
              </a:rPr>
              <a:t>চিতি</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bn-BD" sz="3200" b="1" dirty="0">
                <a:ln>
                  <a:solidFill>
                    <a:schemeClr val="tx1"/>
                  </a:solidFill>
                </a:ln>
                <a:solidFill>
                  <a:schemeClr val="tx1"/>
                </a:solidFill>
                <a:latin typeface="NikoshBAN" panose="02000000000000000000" pitchFamily="2" charset="0"/>
                <a:cs typeface="NikoshBAN" panose="02000000000000000000" pitchFamily="2" charset="0"/>
              </a:rPr>
              <a:t>বলতে </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পারবে;   </a:t>
            </a:r>
            <a:endParaRPr lang="bn-IN" sz="3200" b="1" dirty="0">
              <a:ln>
                <a:solidFill>
                  <a:schemeClr val="tx1"/>
                </a:solidFill>
              </a:ln>
              <a:solidFill>
                <a:schemeClr val="tx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en-US" sz="3200" b="1" dirty="0">
                <a:ln>
                  <a:solidFill>
                    <a:schemeClr val="tx1"/>
                  </a:solidFill>
                </a:ln>
                <a:solidFill>
                  <a:schemeClr val="tx1"/>
                </a:solidFill>
                <a:latin typeface="NikoshBAN" panose="02000000000000000000" pitchFamily="2" charset="0"/>
                <a:cs typeface="NikoshBAN" panose="02000000000000000000" pitchFamily="2" charset="0"/>
              </a:rPr>
              <a:t> </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নতুন </a:t>
            </a:r>
            <a:r>
              <a:rPr lang="bn-IN" sz="3200" b="1" dirty="0" smtClean="0">
                <a:ln>
                  <a:solidFill>
                    <a:schemeClr val="tx1"/>
                  </a:solidFill>
                </a:ln>
                <a:solidFill>
                  <a:schemeClr val="tx1"/>
                </a:solidFill>
                <a:latin typeface="NikoshBAN" panose="02000000000000000000" pitchFamily="2" charset="0"/>
                <a:cs typeface="NikoshBAN" panose="02000000000000000000" pitchFamily="2" charset="0"/>
              </a:rPr>
              <a:t>শব্দ</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 প্রয়োগ করে বাক্য </a:t>
            </a:r>
            <a:r>
              <a:rPr lang="en-US" sz="3200" b="1" dirty="0" err="1" smtClean="0">
                <a:ln>
                  <a:solidFill>
                    <a:schemeClr val="tx1"/>
                  </a:solidFill>
                </a:ln>
                <a:solidFill>
                  <a:schemeClr val="tx1"/>
                </a:solidFill>
                <a:latin typeface="NikoshBAN" panose="02000000000000000000" pitchFamily="2" charset="0"/>
                <a:cs typeface="NikoshBAN" panose="02000000000000000000" pitchFamily="2" charset="0"/>
              </a:rPr>
              <a:t>গঠ</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ন</a:t>
            </a: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করতে</a:t>
            </a: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bn-IN" sz="3200" b="1" dirty="0" smtClean="0">
                <a:ln>
                  <a:solidFill>
                    <a:schemeClr val="tx1"/>
                  </a:solidFill>
                </a:ln>
                <a:solidFill>
                  <a:schemeClr val="tx1"/>
                </a:solidFill>
                <a:latin typeface="NikoshBAN" panose="02000000000000000000" pitchFamily="2" charset="0"/>
                <a:cs typeface="NikoshBAN" panose="02000000000000000000" pitchFamily="2" charset="0"/>
              </a:rPr>
              <a:t>পারবে</a:t>
            </a:r>
            <a:r>
              <a:rPr lang="bn-BD" sz="3200" b="1" dirty="0">
                <a:ln>
                  <a:solidFill>
                    <a:schemeClr val="tx1"/>
                  </a:solidFill>
                </a:ln>
                <a:solidFill>
                  <a:schemeClr val="tx1"/>
                </a:solidFill>
                <a:latin typeface="NikoshBAN" panose="02000000000000000000" pitchFamily="2" charset="0"/>
                <a:cs typeface="NikoshBAN" panose="02000000000000000000" pitchFamily="2" charset="0"/>
              </a:rPr>
              <a:t>;</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  </a:t>
            </a:r>
            <a:endParaRPr lang="en-US" sz="3200" b="1" dirty="0">
              <a:ln>
                <a:solidFill>
                  <a:schemeClr val="tx1"/>
                </a:solidFill>
              </a:ln>
              <a:solidFill>
                <a:schemeClr val="tx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b="1" dirty="0" err="1" smtClean="0">
                <a:ln>
                  <a:solidFill>
                    <a:schemeClr val="tx1"/>
                  </a:solidFill>
                </a:ln>
                <a:solidFill>
                  <a:schemeClr val="tx1"/>
                </a:solidFill>
                <a:latin typeface="NikoshBAN" panose="02000000000000000000" pitchFamily="2" charset="0"/>
                <a:cs typeface="NikoshBAN" panose="02000000000000000000" pitchFamily="2" charset="0"/>
              </a:rPr>
              <a:t>শব্দ</a:t>
            </a: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ও </a:t>
            </a:r>
            <a:r>
              <a:rPr lang="en-US" sz="3200" b="1" dirty="0" err="1" smtClean="0">
                <a:ln>
                  <a:solidFill>
                    <a:schemeClr val="tx1"/>
                  </a:solidFill>
                </a:ln>
                <a:solidFill>
                  <a:schemeClr val="tx1"/>
                </a:solidFill>
                <a:latin typeface="NikoshBAN" panose="02000000000000000000" pitchFamily="2" charset="0"/>
                <a:cs typeface="NikoshBAN" panose="02000000000000000000" pitchFamily="2" charset="0"/>
              </a:rPr>
              <a:t>কবিতার</a:t>
            </a: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b="1" dirty="0" err="1" smtClean="0">
                <a:ln>
                  <a:solidFill>
                    <a:schemeClr val="tx1"/>
                  </a:solidFill>
                </a:ln>
                <a:solidFill>
                  <a:schemeClr val="tx1"/>
                </a:solidFill>
                <a:latin typeface="NikoshBAN" panose="02000000000000000000" pitchFamily="2" charset="0"/>
                <a:cs typeface="NikoshBAN" panose="02000000000000000000" pitchFamily="2" charset="0"/>
              </a:rPr>
              <a:t>পার্থক্য</a:t>
            </a: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b="1" dirty="0" err="1" smtClean="0">
                <a:ln>
                  <a:solidFill>
                    <a:schemeClr val="tx1"/>
                  </a:solidFill>
                </a:ln>
                <a:solidFill>
                  <a:schemeClr val="tx1"/>
                </a:solidFill>
                <a:latin typeface="NikoshBAN" panose="02000000000000000000" pitchFamily="2" charset="0"/>
                <a:cs typeface="NikoshBAN" panose="02000000000000000000" pitchFamily="2" charset="0"/>
              </a:rPr>
              <a:t>নির্ণয়</a:t>
            </a: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b="1" dirty="0" err="1" smtClean="0">
                <a:ln>
                  <a:solidFill>
                    <a:schemeClr val="tx1"/>
                  </a:solidFill>
                </a:ln>
                <a:solidFill>
                  <a:schemeClr val="tx1"/>
                </a:solidFill>
                <a:latin typeface="NikoshBAN" panose="02000000000000000000" pitchFamily="2" charset="0"/>
                <a:cs typeface="NikoshBAN" panose="02000000000000000000" pitchFamily="2" charset="0"/>
              </a:rPr>
              <a:t>করতে</a:t>
            </a: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b="1" dirty="0" err="1" smtClean="0">
                <a:ln>
                  <a:solidFill>
                    <a:schemeClr val="tx1"/>
                  </a:solidFill>
                </a:ln>
                <a:solidFill>
                  <a:schemeClr val="tx1"/>
                </a:solidFill>
                <a:latin typeface="NikoshBAN" panose="02000000000000000000" pitchFamily="2" charset="0"/>
                <a:cs typeface="NikoshBAN" panose="02000000000000000000" pitchFamily="2" charset="0"/>
              </a:rPr>
              <a:t>পারবে</a:t>
            </a: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a:t>
            </a:r>
          </a:p>
          <a:p>
            <a:pPr marL="457200" indent="-457200">
              <a:buFont typeface="Wingdings" panose="05000000000000000000" pitchFamily="2" charset="2"/>
              <a:buChar char="q"/>
            </a:pPr>
            <a:r>
              <a:rPr lang="en-US" sz="3200" b="1"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b="1" dirty="0" err="1" smtClean="0">
                <a:ln>
                  <a:solidFill>
                    <a:schemeClr val="tx1"/>
                  </a:solidFill>
                </a:ln>
                <a:solidFill>
                  <a:schemeClr val="tx1"/>
                </a:solidFill>
                <a:latin typeface="NikoshBAN" panose="02000000000000000000" pitchFamily="2" charset="0"/>
                <a:cs typeface="NikoshBAN" panose="02000000000000000000" pitchFamily="2" charset="0"/>
              </a:rPr>
              <a:t>কবিতা</a:t>
            </a:r>
            <a:r>
              <a:rPr lang="bn-BD" sz="3200" b="1" dirty="0" smtClean="0">
                <a:ln>
                  <a:solidFill>
                    <a:schemeClr val="tx1"/>
                  </a:solidFill>
                </a:ln>
                <a:solidFill>
                  <a:schemeClr val="tx1"/>
                </a:solidFill>
                <a:latin typeface="NikoshBAN" panose="02000000000000000000" pitchFamily="2" charset="0"/>
                <a:cs typeface="NikoshBAN" panose="02000000000000000000" pitchFamily="2" charset="0"/>
              </a:rPr>
              <a:t> কীভাবে লিখা যায় তার উপায় বর্ণনা করতে পারবে। </a:t>
            </a:r>
            <a:endParaRPr lang="en-US" sz="3200" b="1" dirty="0" smtClean="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6" name="Oval 5"/>
          <p:cNvSpPr/>
          <p:nvPr/>
        </p:nvSpPr>
        <p:spPr>
          <a:xfrm>
            <a:off x="3213284" y="458082"/>
            <a:ext cx="5976826" cy="9440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ln>
                  <a:solidFill>
                    <a:prstClr val="black"/>
                  </a:solidFill>
                </a:ln>
                <a:blipFill>
                  <a:blip r:embed="rId2"/>
                  <a:tile tx="0" ty="0" sx="100000" sy="100000" flip="none" algn="tl"/>
                </a:blipFill>
                <a:latin typeface="NikoshBAN" pitchFamily="2" charset="0"/>
                <a:cs typeface="NikoshBAN" pitchFamily="2" charset="0"/>
              </a:rPr>
              <a:t>শিখনফল</a:t>
            </a:r>
            <a:r>
              <a:rPr lang="en-US" sz="4800" b="1" dirty="0" smtClean="0">
                <a:ln>
                  <a:solidFill>
                    <a:prstClr val="black"/>
                  </a:solidFill>
                </a:ln>
                <a:blipFill>
                  <a:blip r:embed="rId2"/>
                  <a:tile tx="0" ty="0" sx="100000" sy="100000" flip="none" algn="tl"/>
                </a:blipFill>
                <a:latin typeface="NikoshBAN" pitchFamily="2" charset="0"/>
                <a:cs typeface="NikoshBAN" pitchFamily="2" charset="0"/>
              </a:rPr>
              <a:t> </a:t>
            </a:r>
            <a:endParaRPr lang="en-US" sz="4800" dirty="0">
              <a:ln>
                <a:solidFill>
                  <a:prstClr val="black"/>
                </a:solidFill>
              </a:ln>
              <a:solidFill>
                <a:prstClr val="white"/>
              </a:solidFill>
            </a:endParaRPr>
          </a:p>
        </p:txBody>
      </p:sp>
      <p:sp>
        <p:nvSpPr>
          <p:cNvPr id="7" name="Round Diagonal Corner Rectangle 6"/>
          <p:cNvSpPr/>
          <p:nvPr/>
        </p:nvSpPr>
        <p:spPr>
          <a:xfrm>
            <a:off x="848409" y="1540811"/>
            <a:ext cx="10721752" cy="3975086"/>
          </a:xfrm>
          <a:prstGeom prst="round2DiagRect">
            <a:avLst>
              <a:gd name="adj1" fmla="val 15000"/>
              <a:gd name="adj2" fmla="val 31154"/>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bn-BD" sz="4800" b="1" dirty="0" smtClean="0">
                <a:solidFill>
                  <a:schemeClr val="tx1"/>
                </a:solidFill>
                <a:latin typeface="NikoshBAN" panose="02000000000000000000" pitchFamily="2" charset="0"/>
                <a:cs typeface="NikoshBAN" panose="02000000000000000000" pitchFamily="2" charset="0"/>
              </a:rPr>
              <a:t>    </a:t>
            </a:r>
            <a:endParaRPr lang="bn-IN" sz="3200"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2203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heel(1)">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rot="16270049">
            <a:off x="6081908" y="2661131"/>
            <a:ext cx="345830" cy="534247"/>
          </a:xfrm>
          <a:custGeom>
            <a:avLst/>
            <a:gdLst>
              <a:gd name="connsiteX0" fmla="*/ 0 w 242836"/>
              <a:gd name="connsiteY0" fmla="*/ 106849 h 534247"/>
              <a:gd name="connsiteX1" fmla="*/ 121418 w 242836"/>
              <a:gd name="connsiteY1" fmla="*/ 106849 h 534247"/>
              <a:gd name="connsiteX2" fmla="*/ 121418 w 242836"/>
              <a:gd name="connsiteY2" fmla="*/ 0 h 534247"/>
              <a:gd name="connsiteX3" fmla="*/ 242836 w 242836"/>
              <a:gd name="connsiteY3" fmla="*/ 267124 h 534247"/>
              <a:gd name="connsiteX4" fmla="*/ 121418 w 242836"/>
              <a:gd name="connsiteY4" fmla="*/ 534247 h 534247"/>
              <a:gd name="connsiteX5" fmla="*/ 121418 w 242836"/>
              <a:gd name="connsiteY5" fmla="*/ 427398 h 534247"/>
              <a:gd name="connsiteX6" fmla="*/ 0 w 242836"/>
              <a:gd name="connsiteY6" fmla="*/ 427398 h 534247"/>
              <a:gd name="connsiteX7" fmla="*/ 0 w 242836"/>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6" h="534247">
                <a:moveTo>
                  <a:pt x="0" y="106849"/>
                </a:moveTo>
                <a:lnTo>
                  <a:pt x="121418" y="106849"/>
                </a:lnTo>
                <a:lnTo>
                  <a:pt x="121418" y="0"/>
                </a:lnTo>
                <a:lnTo>
                  <a:pt x="242836" y="267124"/>
                </a:lnTo>
                <a:lnTo>
                  <a:pt x="121418" y="534247"/>
                </a:lnTo>
                <a:lnTo>
                  <a:pt x="121418" y="427398"/>
                </a:lnTo>
                <a:lnTo>
                  <a:pt x="0" y="427398"/>
                </a:lnTo>
                <a:lnTo>
                  <a:pt x="0" y="106849"/>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8" rIns="72851"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3" name="Freeform 2"/>
          <p:cNvSpPr/>
          <p:nvPr/>
        </p:nvSpPr>
        <p:spPr>
          <a:xfrm>
            <a:off x="5136848" y="527468"/>
            <a:ext cx="2286000" cy="2203704"/>
          </a:xfrm>
          <a:custGeom>
            <a:avLst/>
            <a:gdLst>
              <a:gd name="connsiteX0" fmla="*/ 0 w 2128895"/>
              <a:gd name="connsiteY0" fmla="*/ 1051563 h 2103126"/>
              <a:gd name="connsiteX1" fmla="*/ 1064448 w 2128895"/>
              <a:gd name="connsiteY1" fmla="*/ 0 h 2103126"/>
              <a:gd name="connsiteX2" fmla="*/ 2128896 w 2128895"/>
              <a:gd name="connsiteY2" fmla="*/ 1051563 h 2103126"/>
              <a:gd name="connsiteX3" fmla="*/ 1064448 w 2128895"/>
              <a:gd name="connsiteY3" fmla="*/ 2103126 h 2103126"/>
              <a:gd name="connsiteX4" fmla="*/ 0 w 2128895"/>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895" h="2103126">
                <a:moveTo>
                  <a:pt x="0" y="1051563"/>
                </a:moveTo>
                <a:cubicBezTo>
                  <a:pt x="0" y="470801"/>
                  <a:pt x="476570" y="0"/>
                  <a:pt x="1064448" y="0"/>
                </a:cubicBezTo>
                <a:cubicBezTo>
                  <a:pt x="1652326" y="0"/>
                  <a:pt x="2128896" y="470801"/>
                  <a:pt x="2128896" y="1051563"/>
                </a:cubicBezTo>
                <a:cubicBezTo>
                  <a:pt x="2128896" y="1632325"/>
                  <a:pt x="1652326" y="2103126"/>
                  <a:pt x="1064448" y="2103126"/>
                </a:cubicBezTo>
                <a:cubicBezTo>
                  <a:pt x="476570" y="2103126"/>
                  <a:pt x="0" y="1632325"/>
                  <a:pt x="0" y="1051563"/>
                </a:cubicBez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2409" tIns="348636" rIns="352409" bIns="348636" numCol="1" spcCol="1270" anchor="ctr" anchorCtr="0">
            <a:noAutofit/>
          </a:bodyPr>
          <a:lstStyle/>
          <a:p>
            <a:pPr lvl="0" defTabSz="1422400">
              <a:lnSpc>
                <a:spcPct val="90000"/>
              </a:lnSpc>
              <a:spcBef>
                <a:spcPct val="0"/>
              </a:spcBef>
              <a:spcAft>
                <a:spcPts val="0"/>
              </a:spcAft>
            </a:pPr>
            <a:r>
              <a:rPr lang="en-US" sz="3200" b="1" kern="1200" dirty="0" smtClean="0">
                <a:solidFill>
                  <a:schemeClr val="tx1"/>
                </a:solidFill>
                <a:latin typeface="NikoshBAN" panose="02000000000000000000" pitchFamily="2" charset="0"/>
                <a:cs typeface="NikoshBAN" panose="02000000000000000000" pitchFamily="2" charset="0"/>
              </a:rPr>
              <a:t>   </a:t>
            </a:r>
            <a:r>
              <a:rPr lang="en-US" sz="4000" b="1" kern="1200" dirty="0" err="1" smtClean="0">
                <a:solidFill>
                  <a:schemeClr val="tx1"/>
                </a:solidFill>
                <a:latin typeface="NikoshBAN" panose="02000000000000000000" pitchFamily="2" charset="0"/>
                <a:cs typeface="NikoshBAN" panose="02000000000000000000" pitchFamily="2" charset="0"/>
              </a:rPr>
              <a:t>জন্মঃ</a:t>
            </a:r>
            <a:r>
              <a:rPr lang="en-US" sz="4000" b="1" kern="1200" dirty="0" smtClean="0">
                <a:solidFill>
                  <a:schemeClr val="tx1"/>
                </a:solidFill>
                <a:latin typeface="NikoshBAN" panose="02000000000000000000" pitchFamily="2" charset="0"/>
                <a:cs typeface="NikoshBAN" panose="02000000000000000000" pitchFamily="2" charset="0"/>
              </a:rPr>
              <a:t>   </a:t>
            </a:r>
            <a:r>
              <a:rPr lang="en-US" sz="3600" b="1" kern="1200" dirty="0" smtClean="0">
                <a:solidFill>
                  <a:schemeClr val="tx1"/>
                </a:solidFill>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3200" b="1" dirty="0" smtClean="0">
                <a:solidFill>
                  <a:schemeClr val="tx1"/>
                </a:solidFill>
                <a:latin typeface="NikoshBAN" panose="02000000000000000000" pitchFamily="2" charset="0"/>
                <a:cs typeface="NikoshBAN" panose="02000000000000000000" pitchFamily="2" charset="0"/>
              </a:rPr>
              <a:t>১৯৪৭ </a:t>
            </a:r>
            <a:r>
              <a:rPr lang="en-US" sz="3200" b="1" dirty="0" err="1" smtClean="0">
                <a:solidFill>
                  <a:schemeClr val="tx1"/>
                </a:solidFill>
                <a:latin typeface="NikoshBAN" panose="02000000000000000000" pitchFamily="2" charset="0"/>
                <a:cs typeface="NikoshBAN" panose="02000000000000000000" pitchFamily="2" charset="0"/>
              </a:rPr>
              <a:t>সালের</a:t>
            </a:r>
            <a:r>
              <a:rPr lang="en-US" sz="3200" b="1" dirty="0" smtClean="0">
                <a:solidFill>
                  <a:schemeClr val="tx1"/>
                </a:solidFill>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3200" b="1" dirty="0" err="1" smtClean="0">
                <a:solidFill>
                  <a:schemeClr val="tx1"/>
                </a:solidFill>
                <a:latin typeface="NikoshBAN" panose="02000000000000000000" pitchFamily="2" charset="0"/>
                <a:cs typeface="NikoshBAN" panose="02000000000000000000" pitchFamily="2" charset="0"/>
              </a:rPr>
              <a:t>মুন্সীগঞ্জ</a:t>
            </a:r>
            <a:endParaRPr lang="en-US" sz="3200" b="1" dirty="0" smtClean="0">
              <a:solidFill>
                <a:schemeClr val="tx1"/>
              </a:solidFill>
              <a:latin typeface="NikoshBAN" panose="02000000000000000000" pitchFamily="2" charset="0"/>
              <a:cs typeface="NikoshBAN" panose="02000000000000000000" pitchFamily="2" charset="0"/>
            </a:endParaRPr>
          </a:p>
          <a:p>
            <a:pPr lvl="0" defTabSz="1422400">
              <a:lnSpc>
                <a:spcPct val="90000"/>
              </a:lnSpc>
              <a:spcBef>
                <a:spcPct val="0"/>
              </a:spcBef>
              <a:spcAft>
                <a:spcPts val="0"/>
              </a:spcAft>
            </a:pP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জেলায়</a:t>
            </a:r>
            <a:r>
              <a:rPr lang="en-US" sz="3200" b="1" dirty="0" smtClean="0">
                <a:solidFill>
                  <a:schemeClr val="tx1"/>
                </a:solidFill>
                <a:latin typeface="NikoshBAN" panose="02000000000000000000" pitchFamily="2" charset="0"/>
                <a:cs typeface="NikoshBAN" panose="02000000000000000000" pitchFamily="2" charset="0"/>
              </a:rPr>
              <a:t>। </a:t>
            </a:r>
            <a:endParaRPr lang="en-US" sz="3200" kern="1200" dirty="0">
              <a:solidFill>
                <a:schemeClr val="tx1"/>
              </a:solidFill>
              <a:latin typeface="NikoshBAN" panose="02000000000000000000" pitchFamily="2" charset="0"/>
              <a:cs typeface="NikoshBAN" panose="02000000000000000000" pitchFamily="2" charset="0"/>
            </a:endParaRPr>
          </a:p>
        </p:txBody>
      </p:sp>
      <p:sp>
        <p:nvSpPr>
          <p:cNvPr id="4" name="Freeform 3"/>
          <p:cNvSpPr/>
          <p:nvPr/>
        </p:nvSpPr>
        <p:spPr>
          <a:xfrm rot="20615882">
            <a:off x="7066494" y="3286882"/>
            <a:ext cx="318003" cy="534247"/>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5" name="Freeform 4"/>
          <p:cNvSpPr/>
          <p:nvPr/>
        </p:nvSpPr>
        <p:spPr>
          <a:xfrm>
            <a:off x="7223422" y="1776360"/>
            <a:ext cx="2286000" cy="2203704"/>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r>
              <a:rPr lang="bn-BD" sz="3600" kern="1200" dirty="0" smtClean="0">
                <a:solidFill>
                  <a:schemeClr val="tx1"/>
                </a:solidFill>
                <a:latin typeface="NikoshBAN" panose="02000000000000000000" pitchFamily="2" charset="0"/>
                <a:cs typeface="NikoshBAN" panose="02000000000000000000" pitchFamily="2" charset="0"/>
              </a:rPr>
              <a:t> </a:t>
            </a:r>
            <a:endParaRPr lang="bn-BD" sz="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4000" b="1" dirty="0" smtClean="0">
                <a:solidFill>
                  <a:schemeClr val="tx1"/>
                </a:solidFill>
                <a:latin typeface="NikoshBAN" panose="02000000000000000000" pitchFamily="2" charset="0"/>
                <a:cs typeface="NikoshBAN" panose="02000000000000000000" pitchFamily="2" charset="0"/>
              </a:rPr>
              <a:t> রচনাঃ </a:t>
            </a:r>
            <a:endParaRPr lang="bn-BD" sz="4000" b="1"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3600" kern="1200" dirty="0" smtClean="0">
                <a:solidFill>
                  <a:schemeClr val="tx1"/>
                </a:solidFill>
                <a:latin typeface="NikoshBAN" panose="02000000000000000000" pitchFamily="2" charset="0"/>
                <a:cs typeface="NikoshBAN" panose="02000000000000000000" pitchFamily="2" charset="0"/>
              </a:rPr>
              <a:t> </a:t>
            </a:r>
            <a:r>
              <a:rPr lang="bn-BD" sz="2800" b="1" kern="1200" dirty="0" smtClean="0">
                <a:solidFill>
                  <a:schemeClr val="tx1"/>
                </a:solidFill>
                <a:latin typeface="NikoshBAN" panose="02000000000000000000" pitchFamily="2" charset="0"/>
                <a:cs typeface="NikoshBAN" panose="02000000000000000000" pitchFamily="2" charset="0"/>
              </a:rPr>
              <a:t>কাব্য,প্রবন্ধ ও  </a:t>
            </a:r>
          </a:p>
          <a:p>
            <a:pPr lvl="0" algn="ctr" defTabSz="1422400">
              <a:lnSpc>
                <a:spcPct val="70000"/>
              </a:lnSpc>
              <a:spcBef>
                <a:spcPct val="0"/>
              </a:spcBef>
              <a:spcAft>
                <a:spcPts val="0"/>
              </a:spcAft>
            </a:pPr>
            <a:r>
              <a:rPr lang="bn-BD" sz="2800" b="1" kern="1200" dirty="0" smtClean="0">
                <a:solidFill>
                  <a:schemeClr val="tx1"/>
                </a:solidFill>
                <a:latin typeface="NikoshBAN" panose="02000000000000000000" pitchFamily="2" charset="0"/>
                <a:cs typeface="NikoshBAN" panose="02000000000000000000" pitchFamily="2" charset="0"/>
              </a:rPr>
              <a:t> উপন্যাস</a:t>
            </a:r>
          </a:p>
          <a:p>
            <a:pPr lvl="0" algn="ctr" defTabSz="1422400">
              <a:lnSpc>
                <a:spcPct val="70000"/>
              </a:lnSpc>
              <a:spcBef>
                <a:spcPct val="0"/>
              </a:spcBef>
              <a:spcAft>
                <a:spcPts val="0"/>
              </a:spcAft>
            </a:pPr>
            <a:r>
              <a:rPr lang="bn-BD" sz="2800" b="1" kern="1200" dirty="0" smtClean="0">
                <a:solidFill>
                  <a:schemeClr val="tx1"/>
                </a:solidFill>
                <a:latin typeface="NikoshBAN" panose="02000000000000000000" pitchFamily="2" charset="0"/>
                <a:cs typeface="NikoshBAN" panose="02000000000000000000" pitchFamily="2" charset="0"/>
              </a:rPr>
              <a:t> ইত্যাদি। </a:t>
            </a:r>
          </a:p>
        </p:txBody>
      </p:sp>
      <p:sp>
        <p:nvSpPr>
          <p:cNvPr id="6" name="Freeform 5"/>
          <p:cNvSpPr/>
          <p:nvPr/>
        </p:nvSpPr>
        <p:spPr>
          <a:xfrm rot="2825820">
            <a:off x="6858211" y="4161942"/>
            <a:ext cx="334064" cy="534247"/>
          </a:xfrm>
          <a:custGeom>
            <a:avLst/>
            <a:gdLst>
              <a:gd name="connsiteX0" fmla="*/ 0 w 432980"/>
              <a:gd name="connsiteY0" fmla="*/ 106849 h 534247"/>
              <a:gd name="connsiteX1" fmla="*/ 216490 w 432980"/>
              <a:gd name="connsiteY1" fmla="*/ 106849 h 534247"/>
              <a:gd name="connsiteX2" fmla="*/ 216490 w 432980"/>
              <a:gd name="connsiteY2" fmla="*/ 0 h 534247"/>
              <a:gd name="connsiteX3" fmla="*/ 432980 w 432980"/>
              <a:gd name="connsiteY3" fmla="*/ 267124 h 534247"/>
              <a:gd name="connsiteX4" fmla="*/ 216490 w 432980"/>
              <a:gd name="connsiteY4" fmla="*/ 534247 h 534247"/>
              <a:gd name="connsiteX5" fmla="*/ 216490 w 432980"/>
              <a:gd name="connsiteY5" fmla="*/ 427398 h 534247"/>
              <a:gd name="connsiteX6" fmla="*/ 0 w 432980"/>
              <a:gd name="connsiteY6" fmla="*/ 427398 h 534247"/>
              <a:gd name="connsiteX7" fmla="*/ 0 w 432980"/>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80" h="534247">
                <a:moveTo>
                  <a:pt x="0" y="106849"/>
                </a:moveTo>
                <a:lnTo>
                  <a:pt x="216490" y="106849"/>
                </a:lnTo>
                <a:lnTo>
                  <a:pt x="216490" y="0"/>
                </a:lnTo>
                <a:lnTo>
                  <a:pt x="432980" y="267124"/>
                </a:lnTo>
                <a:lnTo>
                  <a:pt x="216490" y="534247"/>
                </a:lnTo>
                <a:lnTo>
                  <a:pt x="216490" y="427398"/>
                </a:lnTo>
                <a:lnTo>
                  <a:pt x="0" y="427398"/>
                </a:lnTo>
                <a:lnTo>
                  <a:pt x="0" y="106849"/>
                </a:lnTo>
                <a:close/>
              </a:path>
            </a:pathLst>
          </a:custGeom>
          <a:solidFill>
            <a:srgbClr val="92D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6848" rIns="129893"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7" name="Freeform 6"/>
          <p:cNvSpPr/>
          <p:nvPr/>
        </p:nvSpPr>
        <p:spPr>
          <a:xfrm>
            <a:off x="7223422" y="4042963"/>
            <a:ext cx="2286000" cy="2203704"/>
          </a:xfrm>
          <a:custGeom>
            <a:avLst/>
            <a:gdLst>
              <a:gd name="connsiteX0" fmla="*/ 0 w 2050377"/>
              <a:gd name="connsiteY0" fmla="*/ 1051563 h 2103126"/>
              <a:gd name="connsiteX1" fmla="*/ 1025189 w 2050377"/>
              <a:gd name="connsiteY1" fmla="*/ 0 h 2103126"/>
              <a:gd name="connsiteX2" fmla="*/ 2050378 w 2050377"/>
              <a:gd name="connsiteY2" fmla="*/ 1051563 h 2103126"/>
              <a:gd name="connsiteX3" fmla="*/ 1025189 w 2050377"/>
              <a:gd name="connsiteY3" fmla="*/ 2103126 h 2103126"/>
              <a:gd name="connsiteX4" fmla="*/ 0 w 2050377"/>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377" h="2103126">
                <a:moveTo>
                  <a:pt x="0" y="1051563"/>
                </a:moveTo>
                <a:cubicBezTo>
                  <a:pt x="0" y="470801"/>
                  <a:pt x="458993" y="0"/>
                  <a:pt x="1025189" y="0"/>
                </a:cubicBezTo>
                <a:cubicBezTo>
                  <a:pt x="1591385" y="0"/>
                  <a:pt x="2050378" y="470801"/>
                  <a:pt x="2050378" y="1051563"/>
                </a:cubicBezTo>
                <a:cubicBezTo>
                  <a:pt x="2050378" y="1632325"/>
                  <a:pt x="1591385" y="2103126"/>
                  <a:pt x="1025189" y="2103126"/>
                </a:cubicBezTo>
                <a:cubicBezTo>
                  <a:pt x="458993" y="2103126"/>
                  <a:pt x="0" y="1632325"/>
                  <a:pt x="0" y="1051563"/>
                </a:cubicBez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91440" tIns="348636" rIns="340911" bIns="348636" numCol="1" spcCol="1270" anchor="ctr" anchorCtr="0">
            <a:noAutofit/>
          </a:bodyPr>
          <a:lstStyle/>
          <a:p>
            <a:pPr lvl="0" algn="ctr" defTabSz="1422400">
              <a:spcBef>
                <a:spcPct val="0"/>
              </a:spcBef>
            </a:pPr>
            <a:r>
              <a:rPr lang="bn-BD" sz="3200" b="1" kern="1200" dirty="0" smtClean="0">
                <a:solidFill>
                  <a:schemeClr val="tx1"/>
                </a:solidFill>
                <a:latin typeface="NikoshBAN" panose="02000000000000000000" pitchFamily="2" charset="0"/>
                <a:cs typeface="NikoshBAN" panose="02000000000000000000" pitchFamily="2" charset="0"/>
              </a:rPr>
              <a:t>     </a:t>
            </a:r>
            <a:r>
              <a:rPr lang="bn-BD" sz="3600" b="1" kern="1200" dirty="0" smtClean="0">
                <a:solidFill>
                  <a:schemeClr val="tx1"/>
                </a:solidFill>
                <a:latin typeface="NikoshBAN" panose="02000000000000000000" pitchFamily="2" charset="0"/>
                <a:cs typeface="NikoshBAN" panose="02000000000000000000" pitchFamily="2" charset="0"/>
              </a:rPr>
              <a:t>কর্মজীবনঃ</a:t>
            </a:r>
            <a:r>
              <a:rPr lang="bn-BD" sz="4000" b="1" kern="1200" dirty="0" smtClean="0">
                <a:solidFill>
                  <a:schemeClr val="tx1"/>
                </a:solidFill>
                <a:latin typeface="NikoshBAN" panose="02000000000000000000" pitchFamily="2" charset="0"/>
                <a:cs typeface="NikoshBAN" panose="02000000000000000000" pitchFamily="2" charset="0"/>
              </a:rPr>
              <a:t> </a:t>
            </a:r>
          </a:p>
          <a:p>
            <a:pPr lvl="0" algn="ctr" defTabSz="1422400">
              <a:spcBef>
                <a:spcPct val="0"/>
              </a:spcBef>
            </a:pPr>
            <a:r>
              <a:rPr lang="bn-BD" sz="3200" b="1" dirty="0" smtClean="0">
                <a:solidFill>
                  <a:schemeClr val="tx1"/>
                </a:solidFill>
                <a:latin typeface="NikoshBAN" panose="02000000000000000000" pitchFamily="2" charset="0"/>
                <a:cs typeface="NikoshBAN" panose="02000000000000000000" pitchFamily="2" charset="0"/>
              </a:rPr>
              <a:t>   </a:t>
            </a:r>
            <a:r>
              <a:rPr lang="bn-BD" sz="2800" b="1" dirty="0" smtClean="0">
                <a:solidFill>
                  <a:schemeClr val="tx1"/>
                </a:solidFill>
                <a:latin typeface="NikoshBAN" panose="02000000000000000000" pitchFamily="2" charset="0"/>
                <a:cs typeface="NikoshBAN" panose="02000000000000000000" pitchFamily="2" charset="0"/>
              </a:rPr>
              <a:t>কৃষি</a:t>
            </a:r>
            <a:r>
              <a:rPr lang="bn-BD" sz="3200" b="1" dirty="0" smtClean="0">
                <a:solidFill>
                  <a:schemeClr val="tx1"/>
                </a:solidFill>
                <a:latin typeface="NikoshBAN" panose="02000000000000000000" pitchFamily="2" charset="0"/>
                <a:cs typeface="NikoshBAN" panose="02000000000000000000" pitchFamily="2" charset="0"/>
              </a:rPr>
              <a:t> ও </a:t>
            </a:r>
            <a:r>
              <a:rPr lang="bn-BD" sz="2800" b="1" dirty="0" smtClean="0">
                <a:solidFill>
                  <a:schemeClr val="tx1"/>
                </a:solidFill>
                <a:latin typeface="NikoshBAN" panose="02000000000000000000" pitchFamily="2" charset="0"/>
                <a:cs typeface="NikoshBAN" panose="02000000000000000000" pitchFamily="2" charset="0"/>
              </a:rPr>
              <a:t>ঢাকা</a:t>
            </a:r>
          </a:p>
          <a:p>
            <a:pPr lvl="0" algn="ctr" defTabSz="1422400">
              <a:spcBef>
                <a:spcPct val="0"/>
              </a:spcBef>
            </a:pPr>
            <a:r>
              <a:rPr lang="bn-BD" sz="2800" b="1" dirty="0" smtClean="0">
                <a:solidFill>
                  <a:schemeClr val="tx1"/>
                </a:solidFill>
                <a:latin typeface="NikoshBAN" panose="02000000000000000000" pitchFamily="2" charset="0"/>
                <a:cs typeface="NikoshBAN" panose="02000000000000000000" pitchFamily="2" charset="0"/>
              </a:rPr>
              <a:t> বিশ্ববিদ্যালয়ে </a:t>
            </a:r>
          </a:p>
          <a:p>
            <a:pPr lvl="0" algn="ctr" defTabSz="1422400">
              <a:spcBef>
                <a:spcPct val="0"/>
              </a:spcBef>
            </a:pPr>
            <a:r>
              <a:rPr lang="bn-BD" sz="2800" b="1" kern="1200" dirty="0" smtClean="0">
                <a:solidFill>
                  <a:schemeClr val="tx1"/>
                </a:solidFill>
                <a:latin typeface="NikoshBAN" panose="02000000000000000000" pitchFamily="2" charset="0"/>
                <a:cs typeface="NikoshBAN" panose="02000000000000000000" pitchFamily="2" charset="0"/>
              </a:rPr>
              <a:t>অধ্যাপনা</a:t>
            </a:r>
          </a:p>
        </p:txBody>
      </p:sp>
      <p:sp>
        <p:nvSpPr>
          <p:cNvPr id="8" name="Freeform 7"/>
          <p:cNvSpPr/>
          <p:nvPr/>
        </p:nvSpPr>
        <p:spPr>
          <a:xfrm rot="18852977">
            <a:off x="5417439" y="4167653"/>
            <a:ext cx="372233" cy="534248"/>
          </a:xfrm>
          <a:custGeom>
            <a:avLst/>
            <a:gdLst>
              <a:gd name="connsiteX0" fmla="*/ 0 w 376971"/>
              <a:gd name="connsiteY0" fmla="*/ 106849 h 534247"/>
              <a:gd name="connsiteX1" fmla="*/ 188486 w 376971"/>
              <a:gd name="connsiteY1" fmla="*/ 106849 h 534247"/>
              <a:gd name="connsiteX2" fmla="*/ 188486 w 376971"/>
              <a:gd name="connsiteY2" fmla="*/ 0 h 534247"/>
              <a:gd name="connsiteX3" fmla="*/ 376971 w 376971"/>
              <a:gd name="connsiteY3" fmla="*/ 267124 h 534247"/>
              <a:gd name="connsiteX4" fmla="*/ 188486 w 376971"/>
              <a:gd name="connsiteY4" fmla="*/ 534247 h 534247"/>
              <a:gd name="connsiteX5" fmla="*/ 188486 w 376971"/>
              <a:gd name="connsiteY5" fmla="*/ 427398 h 534247"/>
              <a:gd name="connsiteX6" fmla="*/ 0 w 376971"/>
              <a:gd name="connsiteY6" fmla="*/ 427398 h 534247"/>
              <a:gd name="connsiteX7" fmla="*/ 0 w 376971"/>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971" h="534247">
                <a:moveTo>
                  <a:pt x="376971" y="427398"/>
                </a:moveTo>
                <a:lnTo>
                  <a:pt x="188485" y="427398"/>
                </a:lnTo>
                <a:lnTo>
                  <a:pt x="188485" y="534247"/>
                </a:lnTo>
                <a:lnTo>
                  <a:pt x="0" y="267123"/>
                </a:lnTo>
                <a:lnTo>
                  <a:pt x="188485" y="0"/>
                </a:lnTo>
                <a:lnTo>
                  <a:pt x="188485" y="106849"/>
                </a:lnTo>
                <a:lnTo>
                  <a:pt x="376971" y="106849"/>
                </a:lnTo>
                <a:lnTo>
                  <a:pt x="376971" y="4273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3091"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9" name="Freeform 8"/>
          <p:cNvSpPr/>
          <p:nvPr/>
        </p:nvSpPr>
        <p:spPr>
          <a:xfrm>
            <a:off x="3232694" y="4042963"/>
            <a:ext cx="2286000" cy="2203704"/>
          </a:xfrm>
          <a:custGeom>
            <a:avLst/>
            <a:gdLst>
              <a:gd name="connsiteX0" fmla="*/ 0 w 2008643"/>
              <a:gd name="connsiteY0" fmla="*/ 1051563 h 2103126"/>
              <a:gd name="connsiteX1" fmla="*/ 1004322 w 2008643"/>
              <a:gd name="connsiteY1" fmla="*/ 0 h 2103126"/>
              <a:gd name="connsiteX2" fmla="*/ 2008644 w 2008643"/>
              <a:gd name="connsiteY2" fmla="*/ 1051563 h 2103126"/>
              <a:gd name="connsiteX3" fmla="*/ 1004322 w 2008643"/>
              <a:gd name="connsiteY3" fmla="*/ 2103126 h 2103126"/>
              <a:gd name="connsiteX4" fmla="*/ 0 w 2008643"/>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43" h="2103126">
                <a:moveTo>
                  <a:pt x="0" y="1051563"/>
                </a:moveTo>
                <a:cubicBezTo>
                  <a:pt x="0" y="470801"/>
                  <a:pt x="449650" y="0"/>
                  <a:pt x="1004322" y="0"/>
                </a:cubicBezTo>
                <a:cubicBezTo>
                  <a:pt x="1558994" y="0"/>
                  <a:pt x="2008644" y="470801"/>
                  <a:pt x="2008644" y="1051563"/>
                </a:cubicBezTo>
                <a:cubicBezTo>
                  <a:pt x="2008644" y="1632325"/>
                  <a:pt x="1558994" y="2103126"/>
                  <a:pt x="1004322" y="2103126"/>
                </a:cubicBezTo>
                <a:cubicBezTo>
                  <a:pt x="449650" y="2103126"/>
                  <a:pt x="0" y="1632325"/>
                  <a:pt x="0" y="1051563"/>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34799" tIns="348636" rIns="334799" bIns="348636" numCol="1" spcCol="1270" anchor="ctr" anchorCtr="0">
            <a:noAutofit/>
          </a:bodyPr>
          <a:lstStyle/>
          <a:p>
            <a:pPr lvl="0" algn="ctr" defTabSz="1422400">
              <a:spcBef>
                <a:spcPct val="0"/>
              </a:spcBef>
              <a:spcAft>
                <a:spcPts val="0"/>
              </a:spcAft>
            </a:pPr>
            <a:r>
              <a:rPr lang="bn-BD" sz="2800" b="1" dirty="0" smtClean="0">
                <a:solidFill>
                  <a:schemeClr val="tx1"/>
                </a:solidFill>
                <a:latin typeface="NikoshBAN" panose="02000000000000000000" pitchFamily="2" charset="0"/>
                <a:cs typeface="NikoshBAN" panose="02000000000000000000" pitchFamily="2" charset="0"/>
              </a:rPr>
              <a:t>  </a:t>
            </a:r>
            <a:r>
              <a:rPr lang="bn-BD" sz="3600" b="1" dirty="0" smtClean="0">
                <a:solidFill>
                  <a:schemeClr val="tx1"/>
                </a:solidFill>
                <a:latin typeface="NikoshBAN" panose="02000000000000000000" pitchFamily="2" charset="0"/>
                <a:cs typeface="NikoshBAN" panose="02000000000000000000" pitchFamily="2" charset="0"/>
              </a:rPr>
              <a:t>পুরস্কারঃ  </a:t>
            </a:r>
            <a:endParaRPr lang="bn-BD" sz="3600" b="1" dirty="0">
              <a:solidFill>
                <a:schemeClr val="tx1"/>
              </a:solidFill>
              <a:latin typeface="NikoshBAN" panose="02000000000000000000" pitchFamily="2" charset="0"/>
              <a:cs typeface="NikoshBAN" panose="02000000000000000000" pitchFamily="2" charset="0"/>
            </a:endParaRPr>
          </a:p>
          <a:p>
            <a:pPr algn="ctr"/>
            <a:r>
              <a:rPr lang="bn-BD" sz="3200" b="1" dirty="0" smtClean="0">
                <a:solidFill>
                  <a:schemeClr val="tx1"/>
                </a:solidFill>
                <a:latin typeface="NikoshBAN" panose="02000000000000000000" pitchFamily="2" charset="0"/>
                <a:cs typeface="NikoshBAN" panose="02000000000000000000" pitchFamily="2" charset="0"/>
              </a:rPr>
              <a:t>বাংলা একাডেমি</a:t>
            </a:r>
          </a:p>
          <a:p>
            <a:pPr algn="ctr"/>
            <a:r>
              <a:rPr lang="bn-BD" sz="3200" b="1" dirty="0" smtClean="0">
                <a:solidFill>
                  <a:schemeClr val="tx1"/>
                </a:solidFill>
                <a:latin typeface="NikoshBAN" panose="02000000000000000000" pitchFamily="2" charset="0"/>
                <a:cs typeface="NikoshBAN" panose="02000000000000000000" pitchFamily="2" charset="0"/>
              </a:rPr>
              <a:t> পুরস্কার </a:t>
            </a:r>
            <a:endPar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Freeform 9"/>
          <p:cNvSpPr/>
          <p:nvPr/>
        </p:nvSpPr>
        <p:spPr>
          <a:xfrm rot="1080000">
            <a:off x="5235200" y="3333369"/>
            <a:ext cx="373967" cy="534248"/>
          </a:xfrm>
          <a:custGeom>
            <a:avLst/>
            <a:gdLst>
              <a:gd name="connsiteX0" fmla="*/ 0 w 294272"/>
              <a:gd name="connsiteY0" fmla="*/ 106849 h 534247"/>
              <a:gd name="connsiteX1" fmla="*/ 147136 w 294272"/>
              <a:gd name="connsiteY1" fmla="*/ 106849 h 534247"/>
              <a:gd name="connsiteX2" fmla="*/ 147136 w 294272"/>
              <a:gd name="connsiteY2" fmla="*/ 0 h 534247"/>
              <a:gd name="connsiteX3" fmla="*/ 294272 w 294272"/>
              <a:gd name="connsiteY3" fmla="*/ 267124 h 534247"/>
              <a:gd name="connsiteX4" fmla="*/ 147136 w 294272"/>
              <a:gd name="connsiteY4" fmla="*/ 534247 h 534247"/>
              <a:gd name="connsiteX5" fmla="*/ 147136 w 294272"/>
              <a:gd name="connsiteY5" fmla="*/ 427398 h 534247"/>
              <a:gd name="connsiteX6" fmla="*/ 0 w 294272"/>
              <a:gd name="connsiteY6" fmla="*/ 427398 h 534247"/>
              <a:gd name="connsiteX7" fmla="*/ 0 w 294272"/>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272" h="534247">
                <a:moveTo>
                  <a:pt x="294272" y="427398"/>
                </a:moveTo>
                <a:lnTo>
                  <a:pt x="147136" y="427398"/>
                </a:lnTo>
                <a:lnTo>
                  <a:pt x="147136" y="534247"/>
                </a:lnTo>
                <a:lnTo>
                  <a:pt x="0" y="267123"/>
                </a:lnTo>
                <a:lnTo>
                  <a:pt x="147136" y="0"/>
                </a:lnTo>
                <a:lnTo>
                  <a:pt x="147136" y="106849"/>
                </a:lnTo>
                <a:lnTo>
                  <a:pt x="294272" y="106849"/>
                </a:lnTo>
                <a:lnTo>
                  <a:pt x="294272" y="427398"/>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8282"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11" name="Freeform 10"/>
          <p:cNvSpPr/>
          <p:nvPr/>
        </p:nvSpPr>
        <p:spPr>
          <a:xfrm>
            <a:off x="3093379" y="1778367"/>
            <a:ext cx="2286000" cy="2203704"/>
          </a:xfrm>
          <a:custGeom>
            <a:avLst/>
            <a:gdLst>
              <a:gd name="connsiteX0" fmla="*/ 0 w 2008894"/>
              <a:gd name="connsiteY0" fmla="*/ 1051563 h 2103126"/>
              <a:gd name="connsiteX1" fmla="*/ 1004447 w 2008894"/>
              <a:gd name="connsiteY1" fmla="*/ 0 h 2103126"/>
              <a:gd name="connsiteX2" fmla="*/ 2008894 w 2008894"/>
              <a:gd name="connsiteY2" fmla="*/ 1051563 h 2103126"/>
              <a:gd name="connsiteX3" fmla="*/ 1004447 w 2008894"/>
              <a:gd name="connsiteY3" fmla="*/ 2103126 h 2103126"/>
              <a:gd name="connsiteX4" fmla="*/ 0 w 2008894"/>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894" h="2103126">
                <a:moveTo>
                  <a:pt x="0" y="1051563"/>
                </a:moveTo>
                <a:cubicBezTo>
                  <a:pt x="0" y="470801"/>
                  <a:pt x="449706" y="0"/>
                  <a:pt x="1004447" y="0"/>
                </a:cubicBezTo>
                <a:cubicBezTo>
                  <a:pt x="1559188" y="0"/>
                  <a:pt x="2008894" y="470801"/>
                  <a:pt x="2008894" y="1051563"/>
                </a:cubicBezTo>
                <a:cubicBezTo>
                  <a:pt x="2008894" y="1632325"/>
                  <a:pt x="1559188" y="2103126"/>
                  <a:pt x="1004447" y="2103126"/>
                </a:cubicBezTo>
                <a:cubicBezTo>
                  <a:pt x="449706" y="2103126"/>
                  <a:pt x="0" y="1632325"/>
                  <a:pt x="0" y="1051563"/>
                </a:cubicBezTo>
                <a:close/>
              </a:path>
            </a:pathLst>
          </a:custGeom>
          <a:solidFill>
            <a:srgbClr val="8ACF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91440" tIns="348636" rIns="334836" bIns="348636" numCol="1" spcCol="1270" anchor="ctr" anchorCtr="0">
            <a:noAutofit/>
          </a:bodyPr>
          <a:lstStyle/>
          <a:p>
            <a:pPr lvl="0" defTabSz="1422400">
              <a:lnSpc>
                <a:spcPct val="70000"/>
              </a:lnSpc>
              <a:spcBef>
                <a:spcPct val="0"/>
              </a:spcBef>
              <a:spcAft>
                <a:spcPts val="0"/>
              </a:spcAft>
            </a:pPr>
            <a:r>
              <a:rPr lang="bn-BD" sz="4000" kern="1200" dirty="0" smtClean="0">
                <a:latin typeface="NikoshBAN" panose="02000000000000000000" pitchFamily="2" charset="0"/>
                <a:cs typeface="NikoshBAN" panose="02000000000000000000" pitchFamily="2" charset="0"/>
              </a:rPr>
              <a:t>    </a:t>
            </a:r>
          </a:p>
          <a:p>
            <a:pPr lvl="0" defTabSz="1422400">
              <a:lnSpc>
                <a:spcPct val="70000"/>
              </a:lnSpc>
              <a:spcBef>
                <a:spcPct val="0"/>
              </a:spcBef>
              <a:spcAft>
                <a:spcPts val="0"/>
              </a:spcAft>
            </a:pPr>
            <a:r>
              <a:rPr lang="bn-BD"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মৃত্যুঃ</a:t>
            </a:r>
          </a:p>
          <a:p>
            <a:pPr lvl="0" algn="ctr" defTabSz="1422400">
              <a:lnSpc>
                <a:spcPct val="70000"/>
              </a:lnSpc>
              <a:spcBef>
                <a:spcPct val="0"/>
              </a:spcBef>
              <a:spcAft>
                <a:spcPts val="0"/>
              </a:spcAft>
            </a:pPr>
            <a:r>
              <a:rPr lang="bn-BD" sz="3200"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২০০৪ </a:t>
            </a:r>
            <a:r>
              <a:rPr lang="bn-BD" sz="3200" b="1" dirty="0">
                <a:solidFill>
                  <a:schemeClr val="tx1"/>
                </a:solidFill>
                <a:latin typeface="NikoshBAN" panose="02000000000000000000" pitchFamily="2" charset="0"/>
                <a:cs typeface="NikoshBAN" panose="02000000000000000000" pitchFamily="2" charset="0"/>
              </a:rPr>
              <a:t>সালের </a:t>
            </a:r>
            <a:endParaRPr lang="bn-BD" sz="3200" b="1" dirty="0" smtClean="0">
              <a:solidFill>
                <a:schemeClr val="tx1"/>
              </a:solidFill>
              <a:latin typeface="NikoshBAN" panose="02000000000000000000" pitchFamily="2" charset="0"/>
              <a:cs typeface="NikoshBAN" panose="02000000000000000000" pitchFamily="2" charset="0"/>
            </a:endParaRPr>
          </a:p>
          <a:p>
            <a:pPr algn="ctr" defTabSz="1422400">
              <a:lnSpc>
                <a:spcPct val="70000"/>
              </a:lnSpc>
              <a:spcBef>
                <a:spcPct val="0"/>
              </a:spcBef>
            </a:pPr>
            <a:r>
              <a:rPr lang="bn-BD" sz="3200" b="1" dirty="0" smtClean="0">
                <a:solidFill>
                  <a:schemeClr val="tx1"/>
                </a:solidFill>
                <a:latin typeface="NikoshBAN" panose="02000000000000000000" pitchFamily="2" charset="0"/>
                <a:cs typeface="NikoshBAN" panose="02000000000000000000" pitchFamily="2" charset="0"/>
              </a:rPr>
              <a:t>১২ই আগষ্ট</a:t>
            </a:r>
          </a:p>
          <a:p>
            <a:pPr algn="ctr" defTabSz="1422400">
              <a:lnSpc>
                <a:spcPct val="70000"/>
              </a:lnSpc>
              <a:spcBef>
                <a:spcPct val="0"/>
              </a:spcBef>
            </a:pPr>
            <a:r>
              <a:rPr lang="bn-BD" sz="3200" b="1" dirty="0" smtClean="0">
                <a:solidFill>
                  <a:schemeClr val="tx1"/>
                </a:solidFill>
                <a:latin typeface="NikoshBAN" panose="02000000000000000000" pitchFamily="2" charset="0"/>
                <a:cs typeface="NikoshBAN" panose="02000000000000000000" pitchFamily="2" charset="0"/>
              </a:rPr>
              <a:t> জার্মানির</a:t>
            </a:r>
          </a:p>
          <a:p>
            <a:pPr algn="ctr" defTabSz="1422400">
              <a:lnSpc>
                <a:spcPct val="70000"/>
              </a:lnSpc>
              <a:spcBef>
                <a:spcPct val="0"/>
              </a:spcBef>
            </a:pPr>
            <a:r>
              <a:rPr lang="bn-BD" sz="3200" b="1" dirty="0" smtClean="0">
                <a:solidFill>
                  <a:schemeClr val="tx1"/>
                </a:solidFill>
                <a:latin typeface="NikoshBAN" panose="02000000000000000000" pitchFamily="2" charset="0"/>
                <a:cs typeface="NikoshBAN" panose="02000000000000000000" pitchFamily="2" charset="0"/>
              </a:rPr>
              <a:t> </a:t>
            </a:r>
            <a:r>
              <a:rPr lang="bn-BD" sz="2800" b="1" dirty="0">
                <a:solidFill>
                  <a:schemeClr val="tx1"/>
                </a:solidFill>
                <a:latin typeface="NikoshBAN" panose="02000000000000000000" pitchFamily="2" charset="0"/>
                <a:cs typeface="NikoshBAN" panose="02000000000000000000" pitchFamily="2" charset="0"/>
              </a:rPr>
              <a:t>মিউনিখে  </a:t>
            </a:r>
            <a:endParaRPr lang="en-US" sz="2800" b="1"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2" name="TextBox 11"/>
          <p:cNvSpPr txBox="1"/>
          <p:nvPr/>
        </p:nvSpPr>
        <p:spPr>
          <a:xfrm>
            <a:off x="5315118" y="4765053"/>
            <a:ext cx="1972361" cy="523220"/>
          </a:xfrm>
          <a:prstGeom prst="rect">
            <a:avLst/>
          </a:prstGeom>
          <a:no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হুমায়ুন আযাদ</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767591" y="593495"/>
            <a:ext cx="3159553" cy="783193"/>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556" y="3106577"/>
            <a:ext cx="1421689" cy="14433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54068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 calcmode="lin" valueType="num">
                                      <p:cBhvr additive="base">
                                        <p:cTn id="5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iterate type="lt">
                                    <p:tmPct val="10000"/>
                                  </p:iterate>
                                  <p:childTnLst>
                                    <p:set>
                                      <p:cBhvr>
                                        <p:cTn id="56" dur="1" fill="hold">
                                          <p:stCondLst>
                                            <p:cond delay="0"/>
                                          </p:stCondLst>
                                        </p:cTn>
                                        <p:tgtEl>
                                          <p:spTgt spid="3">
                                            <p:txEl>
                                              <p:pRg st="1" end="1"/>
                                            </p:txEl>
                                          </p:spTgt>
                                        </p:tgtEl>
                                        <p:attrNameLst>
                                          <p:attrName>style.visibility</p:attrName>
                                        </p:attrNameLst>
                                      </p:cBhvr>
                                      <p:to>
                                        <p:strVal val="visible"/>
                                      </p:to>
                                    </p:set>
                                    <p:anim calcmode="lin" valueType="num">
                                      <p:cBhvr additive="base">
                                        <p:cTn id="5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iterate type="lt">
                                    <p:tmPct val="10000"/>
                                  </p:iterate>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additive="base">
                                        <p:cTn id="6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iterate type="lt">
                                    <p:tmPct val="10000"/>
                                  </p:iterate>
                                  <p:childTnLst>
                                    <p:set>
                                      <p:cBhvr>
                                        <p:cTn id="64" dur="1" fill="hold">
                                          <p:stCondLst>
                                            <p:cond delay="0"/>
                                          </p:stCondLst>
                                        </p:cTn>
                                        <p:tgtEl>
                                          <p:spTgt spid="3">
                                            <p:txEl>
                                              <p:pRg st="3" end="3"/>
                                            </p:txEl>
                                          </p:spTgt>
                                        </p:tgtEl>
                                        <p:attrNameLst>
                                          <p:attrName>style.visibility</p:attrName>
                                        </p:attrNameLst>
                                      </p:cBhvr>
                                      <p:to>
                                        <p:strVal val="visible"/>
                                      </p:to>
                                    </p:set>
                                    <p:anim calcmode="lin" valueType="num">
                                      <p:cBhvr additive="base">
                                        <p:cTn id="6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xEl>
                                              <p:pRg st="1" end="1"/>
                                            </p:txEl>
                                          </p:spTgt>
                                        </p:tgtEl>
                                        <p:attrNameLst>
                                          <p:attrName>style.visibility</p:attrName>
                                        </p:attrNameLst>
                                      </p:cBhvr>
                                      <p:to>
                                        <p:strVal val="visible"/>
                                      </p:to>
                                    </p:set>
                                    <p:anim calcmode="lin" valueType="num">
                                      <p:cBhvr additive="base">
                                        <p:cTn id="7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5">
                                            <p:txEl>
                                              <p:pRg st="2" end="2"/>
                                            </p:txEl>
                                          </p:spTgt>
                                        </p:tgtEl>
                                        <p:attrNameLst>
                                          <p:attrName>style.visibility</p:attrName>
                                        </p:attrNameLst>
                                      </p:cBhvr>
                                      <p:to>
                                        <p:strVal val="visible"/>
                                      </p:to>
                                    </p:set>
                                    <p:animEffect transition="in" filter="barn(inVertical)">
                                      <p:cBhvr>
                                        <p:cTn id="85" dur="500"/>
                                        <p:tgtEl>
                                          <p:spTgt spid="5">
                                            <p:txEl>
                                              <p:pRg st="2" end="2"/>
                                            </p:txEl>
                                          </p:spTgt>
                                        </p:tgtEl>
                                      </p:cBhvr>
                                    </p:animEffect>
                                  </p:childTnLst>
                                </p:cTn>
                              </p:par>
                              <p:par>
                                <p:cTn id="86" presetID="16" presetClass="entr" presetSubtype="21" fill="hold" nodeType="withEffect">
                                  <p:stCondLst>
                                    <p:cond delay="0"/>
                                  </p:stCondLst>
                                  <p:childTnLst>
                                    <p:set>
                                      <p:cBhvr>
                                        <p:cTn id="87" dur="1" fill="hold">
                                          <p:stCondLst>
                                            <p:cond delay="0"/>
                                          </p:stCondLst>
                                        </p:cTn>
                                        <p:tgtEl>
                                          <p:spTgt spid="5">
                                            <p:txEl>
                                              <p:pRg st="3" end="3"/>
                                            </p:txEl>
                                          </p:spTgt>
                                        </p:tgtEl>
                                        <p:attrNameLst>
                                          <p:attrName>style.visibility</p:attrName>
                                        </p:attrNameLst>
                                      </p:cBhvr>
                                      <p:to>
                                        <p:strVal val="visible"/>
                                      </p:to>
                                    </p:set>
                                    <p:animEffect transition="in" filter="barn(inVertical)">
                                      <p:cBhvr>
                                        <p:cTn id="88" dur="500"/>
                                        <p:tgtEl>
                                          <p:spTgt spid="5">
                                            <p:txEl>
                                              <p:pRg st="3" end="3"/>
                                            </p:txEl>
                                          </p:spTgt>
                                        </p:tgtEl>
                                      </p:cBhvr>
                                    </p:animEffect>
                                  </p:childTnLst>
                                </p:cTn>
                              </p:par>
                              <p:par>
                                <p:cTn id="89" presetID="16" presetClass="entr" presetSubtype="21" fill="hold" nodeType="withEffect">
                                  <p:stCondLst>
                                    <p:cond delay="0"/>
                                  </p:stCondLst>
                                  <p:childTnLst>
                                    <p:set>
                                      <p:cBhvr>
                                        <p:cTn id="90" dur="1" fill="hold">
                                          <p:stCondLst>
                                            <p:cond delay="0"/>
                                          </p:stCondLst>
                                        </p:cTn>
                                        <p:tgtEl>
                                          <p:spTgt spid="5">
                                            <p:txEl>
                                              <p:pRg st="4" end="4"/>
                                            </p:txEl>
                                          </p:spTgt>
                                        </p:tgtEl>
                                        <p:attrNameLst>
                                          <p:attrName>style.visibility</p:attrName>
                                        </p:attrNameLst>
                                      </p:cBhvr>
                                      <p:to>
                                        <p:strVal val="visible"/>
                                      </p:to>
                                    </p:set>
                                    <p:animEffect transition="in" filter="barn(inVertical)">
                                      <p:cBhvr>
                                        <p:cTn id="91" dur="500"/>
                                        <p:tgtEl>
                                          <p:spTgt spid="5">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6"/>
                                        </p:tgtEl>
                                        <p:attrNameLst>
                                          <p:attrName>style.visibility</p:attrName>
                                        </p:attrNameLst>
                                      </p:cBhvr>
                                      <p:to>
                                        <p:strVal val="visible"/>
                                      </p:to>
                                    </p:set>
                                    <p:anim calcmode="lin" valueType="num">
                                      <p:cBhvr additive="base">
                                        <p:cTn id="96" dur="500" fill="hold"/>
                                        <p:tgtEl>
                                          <p:spTgt spid="6"/>
                                        </p:tgtEl>
                                        <p:attrNameLst>
                                          <p:attrName>ppt_x</p:attrName>
                                        </p:attrNameLst>
                                      </p:cBhvr>
                                      <p:tavLst>
                                        <p:tav tm="0">
                                          <p:val>
                                            <p:strVal val="#ppt_x"/>
                                          </p:val>
                                        </p:tav>
                                        <p:tav tm="100000">
                                          <p:val>
                                            <p:strVal val="#ppt_x"/>
                                          </p:val>
                                        </p:tav>
                                      </p:tavLst>
                                    </p:anim>
                                    <p:anim calcmode="lin" valueType="num">
                                      <p:cBhvr additive="base">
                                        <p:cTn id="97" dur="500" fill="hold"/>
                                        <p:tgtEl>
                                          <p:spTgt spid="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
                                        </p:tgtEl>
                                        <p:attrNameLst>
                                          <p:attrName>style.visibility</p:attrName>
                                        </p:attrNameLst>
                                      </p:cBhvr>
                                      <p:to>
                                        <p:strVal val="visible"/>
                                      </p:to>
                                    </p:set>
                                    <p:anim calcmode="lin" valueType="num">
                                      <p:cBhvr additive="base">
                                        <p:cTn id="100" dur="500" fill="hold"/>
                                        <p:tgtEl>
                                          <p:spTgt spid="7"/>
                                        </p:tgtEl>
                                        <p:attrNameLst>
                                          <p:attrName>ppt_x</p:attrName>
                                        </p:attrNameLst>
                                      </p:cBhvr>
                                      <p:tavLst>
                                        <p:tav tm="0">
                                          <p:val>
                                            <p:strVal val="#ppt_x"/>
                                          </p:val>
                                        </p:tav>
                                        <p:tav tm="100000">
                                          <p:val>
                                            <p:strVal val="#ppt_x"/>
                                          </p:val>
                                        </p:tav>
                                      </p:tavLst>
                                    </p:anim>
                                    <p:anim calcmode="lin" valueType="num">
                                      <p:cBhvr additive="base">
                                        <p:cTn id="101" dur="500" fill="hold"/>
                                        <p:tgtEl>
                                          <p:spTgt spid="7"/>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7">
                                            <p:txEl>
                                              <p:pRg st="0" end="0"/>
                                            </p:txEl>
                                          </p:spTgt>
                                        </p:tgtEl>
                                        <p:attrNameLst>
                                          <p:attrName>style.visibility</p:attrName>
                                        </p:attrNameLst>
                                      </p:cBhvr>
                                      <p:to>
                                        <p:strVal val="visible"/>
                                      </p:to>
                                    </p:set>
                                    <p:anim calcmode="lin" valueType="num">
                                      <p:cBhvr additive="base">
                                        <p:cTn id="10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7">
                                            <p:txEl>
                                              <p:pRg st="1" end="1"/>
                                            </p:txEl>
                                          </p:spTgt>
                                        </p:tgtEl>
                                        <p:attrNameLst>
                                          <p:attrName>style.visibility</p:attrName>
                                        </p:attrNameLst>
                                      </p:cBhvr>
                                      <p:to>
                                        <p:strVal val="visible"/>
                                      </p:to>
                                    </p:set>
                                    <p:animEffect transition="in" filter="barn(inVertical)">
                                      <p:cBhvr>
                                        <p:cTn id="110" dur="500"/>
                                        <p:tgtEl>
                                          <p:spTgt spid="7">
                                            <p:txEl>
                                              <p:pRg st="1" end="1"/>
                                            </p:txEl>
                                          </p:spTgt>
                                        </p:tgtEl>
                                      </p:cBhvr>
                                    </p:animEffect>
                                  </p:childTnLst>
                                </p:cTn>
                              </p:par>
                              <p:par>
                                <p:cTn id="111" presetID="16" presetClass="entr" presetSubtype="21" fill="hold" nodeType="withEffect">
                                  <p:stCondLst>
                                    <p:cond delay="0"/>
                                  </p:stCondLst>
                                  <p:childTnLst>
                                    <p:set>
                                      <p:cBhvr>
                                        <p:cTn id="112" dur="1" fill="hold">
                                          <p:stCondLst>
                                            <p:cond delay="0"/>
                                          </p:stCondLst>
                                        </p:cTn>
                                        <p:tgtEl>
                                          <p:spTgt spid="7">
                                            <p:txEl>
                                              <p:pRg st="2" end="2"/>
                                            </p:txEl>
                                          </p:spTgt>
                                        </p:tgtEl>
                                        <p:attrNameLst>
                                          <p:attrName>style.visibility</p:attrName>
                                        </p:attrNameLst>
                                      </p:cBhvr>
                                      <p:to>
                                        <p:strVal val="visible"/>
                                      </p:to>
                                    </p:set>
                                    <p:animEffect transition="in" filter="barn(inVertical)">
                                      <p:cBhvr>
                                        <p:cTn id="113" dur="500"/>
                                        <p:tgtEl>
                                          <p:spTgt spid="7">
                                            <p:txEl>
                                              <p:pRg st="2" end="2"/>
                                            </p:txEl>
                                          </p:spTgt>
                                        </p:tgtEl>
                                      </p:cBhvr>
                                    </p:animEffect>
                                  </p:childTnLst>
                                </p:cTn>
                              </p:par>
                              <p:par>
                                <p:cTn id="114" presetID="16" presetClass="entr" presetSubtype="21" fill="hold" nodeType="withEffect">
                                  <p:stCondLst>
                                    <p:cond delay="0"/>
                                  </p:stCondLst>
                                  <p:childTnLst>
                                    <p:set>
                                      <p:cBhvr>
                                        <p:cTn id="115" dur="1" fill="hold">
                                          <p:stCondLst>
                                            <p:cond delay="0"/>
                                          </p:stCondLst>
                                        </p:cTn>
                                        <p:tgtEl>
                                          <p:spTgt spid="7">
                                            <p:txEl>
                                              <p:pRg st="3" end="3"/>
                                            </p:txEl>
                                          </p:spTgt>
                                        </p:tgtEl>
                                        <p:attrNameLst>
                                          <p:attrName>style.visibility</p:attrName>
                                        </p:attrNameLst>
                                      </p:cBhvr>
                                      <p:to>
                                        <p:strVal val="visible"/>
                                      </p:to>
                                    </p:set>
                                    <p:animEffect transition="in" filter="barn(inVertical)">
                                      <p:cBhvr>
                                        <p:cTn id="116" dur="500"/>
                                        <p:tgtEl>
                                          <p:spTgt spid="7">
                                            <p:txEl>
                                              <p:pRg st="3" end="3"/>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anim calcmode="lin" valueType="num">
                                      <p:cBhvr additive="base">
                                        <p:cTn id="121" dur="500" fill="hold"/>
                                        <p:tgtEl>
                                          <p:spTgt spid="8"/>
                                        </p:tgtEl>
                                        <p:attrNameLst>
                                          <p:attrName>ppt_x</p:attrName>
                                        </p:attrNameLst>
                                      </p:cBhvr>
                                      <p:tavLst>
                                        <p:tav tm="0">
                                          <p:val>
                                            <p:strVal val="#ppt_x"/>
                                          </p:val>
                                        </p:tav>
                                        <p:tav tm="100000">
                                          <p:val>
                                            <p:strVal val="#ppt_x"/>
                                          </p:val>
                                        </p:tav>
                                      </p:tavLst>
                                    </p:anim>
                                    <p:anim calcmode="lin" valueType="num">
                                      <p:cBhvr additive="base">
                                        <p:cTn id="122" dur="500" fill="hold"/>
                                        <p:tgtEl>
                                          <p:spTgt spid="8"/>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additive="base">
                                        <p:cTn id="125" dur="500" fill="hold"/>
                                        <p:tgtEl>
                                          <p:spTgt spid="9"/>
                                        </p:tgtEl>
                                        <p:attrNameLst>
                                          <p:attrName>ppt_x</p:attrName>
                                        </p:attrNameLst>
                                      </p:cBhvr>
                                      <p:tavLst>
                                        <p:tav tm="0">
                                          <p:val>
                                            <p:strVal val="#ppt_x"/>
                                          </p:val>
                                        </p:tav>
                                        <p:tav tm="100000">
                                          <p:val>
                                            <p:strVal val="#ppt_x"/>
                                          </p:val>
                                        </p:tav>
                                      </p:tavLst>
                                    </p:anim>
                                    <p:anim calcmode="lin" valueType="num">
                                      <p:cBhvr additive="base">
                                        <p:cTn id="126" dur="500" fill="hold"/>
                                        <p:tgtEl>
                                          <p:spTgt spid="9"/>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9">
                                            <p:txEl>
                                              <p:pRg st="0" end="0"/>
                                            </p:txEl>
                                          </p:spTgt>
                                        </p:tgtEl>
                                        <p:attrNameLst>
                                          <p:attrName>style.visibility</p:attrName>
                                        </p:attrNameLst>
                                      </p:cBhvr>
                                      <p:to>
                                        <p:strVal val="visible"/>
                                      </p:to>
                                    </p:set>
                                    <p:anim calcmode="lin" valueType="num">
                                      <p:cBhvr additive="base">
                                        <p:cTn id="1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nodeType="clickEffect">
                                  <p:stCondLst>
                                    <p:cond delay="0"/>
                                  </p:stCondLst>
                                  <p:childTnLst>
                                    <p:set>
                                      <p:cBhvr>
                                        <p:cTn id="134" dur="1" fill="hold">
                                          <p:stCondLst>
                                            <p:cond delay="0"/>
                                          </p:stCondLst>
                                        </p:cTn>
                                        <p:tgtEl>
                                          <p:spTgt spid="9">
                                            <p:txEl>
                                              <p:pRg st="1" end="1"/>
                                            </p:txEl>
                                          </p:spTgt>
                                        </p:tgtEl>
                                        <p:attrNameLst>
                                          <p:attrName>style.visibility</p:attrName>
                                        </p:attrNameLst>
                                      </p:cBhvr>
                                      <p:to>
                                        <p:strVal val="visible"/>
                                      </p:to>
                                    </p:set>
                                    <p:animEffect transition="in" filter="barn(inVertical)">
                                      <p:cBhvr>
                                        <p:cTn id="135" dur="500"/>
                                        <p:tgtEl>
                                          <p:spTgt spid="9">
                                            <p:txEl>
                                              <p:pRg st="1" end="1"/>
                                            </p:txEl>
                                          </p:spTgt>
                                        </p:tgtEl>
                                      </p:cBhvr>
                                    </p:animEffect>
                                  </p:childTnLst>
                                </p:cTn>
                              </p:par>
                              <p:par>
                                <p:cTn id="136" presetID="16" presetClass="entr" presetSubtype="21" fill="hold" nodeType="withEffect">
                                  <p:stCondLst>
                                    <p:cond delay="0"/>
                                  </p:stCondLst>
                                  <p:childTnLst>
                                    <p:set>
                                      <p:cBhvr>
                                        <p:cTn id="137" dur="1" fill="hold">
                                          <p:stCondLst>
                                            <p:cond delay="0"/>
                                          </p:stCondLst>
                                        </p:cTn>
                                        <p:tgtEl>
                                          <p:spTgt spid="9">
                                            <p:txEl>
                                              <p:pRg st="2" end="2"/>
                                            </p:txEl>
                                          </p:spTgt>
                                        </p:tgtEl>
                                        <p:attrNameLst>
                                          <p:attrName>style.visibility</p:attrName>
                                        </p:attrNameLst>
                                      </p:cBhvr>
                                      <p:to>
                                        <p:strVal val="visible"/>
                                      </p:to>
                                    </p:set>
                                    <p:animEffect transition="in" filter="barn(inVertical)">
                                      <p:cBhvr>
                                        <p:cTn id="138" dur="500"/>
                                        <p:tgtEl>
                                          <p:spTgt spid="9">
                                            <p:txEl>
                                              <p:pRg st="2" end="2"/>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additive="base">
                                        <p:cTn id="143" dur="500" fill="hold"/>
                                        <p:tgtEl>
                                          <p:spTgt spid="10"/>
                                        </p:tgtEl>
                                        <p:attrNameLst>
                                          <p:attrName>ppt_x</p:attrName>
                                        </p:attrNameLst>
                                      </p:cBhvr>
                                      <p:tavLst>
                                        <p:tav tm="0">
                                          <p:val>
                                            <p:strVal val="#ppt_x"/>
                                          </p:val>
                                        </p:tav>
                                        <p:tav tm="100000">
                                          <p:val>
                                            <p:strVal val="#ppt_x"/>
                                          </p:val>
                                        </p:tav>
                                      </p:tavLst>
                                    </p:anim>
                                    <p:anim calcmode="lin" valueType="num">
                                      <p:cBhvr additive="base">
                                        <p:cTn id="144" dur="500" fill="hold"/>
                                        <p:tgtEl>
                                          <p:spTgt spid="1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1"/>
                                        </p:tgtEl>
                                        <p:attrNameLst>
                                          <p:attrName>style.visibility</p:attrName>
                                        </p:attrNameLst>
                                      </p:cBhvr>
                                      <p:to>
                                        <p:strVal val="visible"/>
                                      </p:to>
                                    </p:set>
                                    <p:anim calcmode="lin" valueType="num">
                                      <p:cBhvr additive="base">
                                        <p:cTn id="147" dur="500" fill="hold"/>
                                        <p:tgtEl>
                                          <p:spTgt spid="11"/>
                                        </p:tgtEl>
                                        <p:attrNameLst>
                                          <p:attrName>ppt_x</p:attrName>
                                        </p:attrNameLst>
                                      </p:cBhvr>
                                      <p:tavLst>
                                        <p:tav tm="0">
                                          <p:val>
                                            <p:strVal val="#ppt_x"/>
                                          </p:val>
                                        </p:tav>
                                        <p:tav tm="100000">
                                          <p:val>
                                            <p:strVal val="#ppt_x"/>
                                          </p:val>
                                        </p:tav>
                                      </p:tavLst>
                                    </p:anim>
                                    <p:anim calcmode="lin" valueType="num">
                                      <p:cBhvr additive="base">
                                        <p:cTn id="148" dur="500" fill="hold"/>
                                        <p:tgtEl>
                                          <p:spTgt spid="11"/>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11">
                                            <p:txEl>
                                              <p:pRg st="0" end="0"/>
                                            </p:txEl>
                                          </p:spTgt>
                                        </p:tgtEl>
                                        <p:attrNameLst>
                                          <p:attrName>style.visibility</p:attrName>
                                        </p:attrNameLst>
                                      </p:cBhvr>
                                      <p:to>
                                        <p:strVal val="visible"/>
                                      </p:to>
                                    </p:set>
                                    <p:anim calcmode="lin" valueType="num">
                                      <p:cBhvr additive="base">
                                        <p:cTn id="15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11">
                                            <p:txEl>
                                              <p:pRg st="1" end="1"/>
                                            </p:txEl>
                                          </p:spTgt>
                                        </p:tgtEl>
                                        <p:attrNameLst>
                                          <p:attrName>style.visibility</p:attrName>
                                        </p:attrNameLst>
                                      </p:cBhvr>
                                      <p:to>
                                        <p:strVal val="visible"/>
                                      </p:to>
                                    </p:set>
                                    <p:anim calcmode="lin" valueType="num">
                                      <p:cBhvr additive="base">
                                        <p:cTn id="15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6" presetClass="entr" presetSubtype="21" fill="hold" nodeType="clickEffect">
                                  <p:stCondLst>
                                    <p:cond delay="0"/>
                                  </p:stCondLst>
                                  <p:childTnLst>
                                    <p:set>
                                      <p:cBhvr>
                                        <p:cTn id="160" dur="1" fill="hold">
                                          <p:stCondLst>
                                            <p:cond delay="0"/>
                                          </p:stCondLst>
                                        </p:cTn>
                                        <p:tgtEl>
                                          <p:spTgt spid="11">
                                            <p:txEl>
                                              <p:pRg st="2" end="2"/>
                                            </p:txEl>
                                          </p:spTgt>
                                        </p:tgtEl>
                                        <p:attrNameLst>
                                          <p:attrName>style.visibility</p:attrName>
                                        </p:attrNameLst>
                                      </p:cBhvr>
                                      <p:to>
                                        <p:strVal val="visible"/>
                                      </p:to>
                                    </p:set>
                                    <p:animEffect transition="in" filter="barn(inVertical)">
                                      <p:cBhvr>
                                        <p:cTn id="161" dur="500"/>
                                        <p:tgtEl>
                                          <p:spTgt spid="11">
                                            <p:txEl>
                                              <p:pRg st="2" end="2"/>
                                            </p:txEl>
                                          </p:spTgt>
                                        </p:tgtEl>
                                      </p:cBhvr>
                                    </p:animEffect>
                                  </p:childTnLst>
                                </p:cTn>
                              </p:par>
                              <p:par>
                                <p:cTn id="162" presetID="16" presetClass="entr" presetSubtype="21" fill="hold" nodeType="withEffect">
                                  <p:stCondLst>
                                    <p:cond delay="0"/>
                                  </p:stCondLst>
                                  <p:childTnLst>
                                    <p:set>
                                      <p:cBhvr>
                                        <p:cTn id="163" dur="1" fill="hold">
                                          <p:stCondLst>
                                            <p:cond delay="0"/>
                                          </p:stCondLst>
                                        </p:cTn>
                                        <p:tgtEl>
                                          <p:spTgt spid="11">
                                            <p:txEl>
                                              <p:pRg st="3" end="3"/>
                                            </p:txEl>
                                          </p:spTgt>
                                        </p:tgtEl>
                                        <p:attrNameLst>
                                          <p:attrName>style.visibility</p:attrName>
                                        </p:attrNameLst>
                                      </p:cBhvr>
                                      <p:to>
                                        <p:strVal val="visible"/>
                                      </p:to>
                                    </p:set>
                                    <p:animEffect transition="in" filter="barn(inVertical)">
                                      <p:cBhvr>
                                        <p:cTn id="164" dur="500"/>
                                        <p:tgtEl>
                                          <p:spTgt spid="11">
                                            <p:txEl>
                                              <p:pRg st="3" end="3"/>
                                            </p:txEl>
                                          </p:spTgt>
                                        </p:tgtEl>
                                      </p:cBhvr>
                                    </p:animEffect>
                                  </p:childTnLst>
                                </p:cTn>
                              </p:par>
                              <p:par>
                                <p:cTn id="165" presetID="16" presetClass="entr" presetSubtype="21" fill="hold" nodeType="withEffect">
                                  <p:stCondLst>
                                    <p:cond delay="0"/>
                                  </p:stCondLst>
                                  <p:childTnLst>
                                    <p:set>
                                      <p:cBhvr>
                                        <p:cTn id="166" dur="1" fill="hold">
                                          <p:stCondLst>
                                            <p:cond delay="0"/>
                                          </p:stCondLst>
                                        </p:cTn>
                                        <p:tgtEl>
                                          <p:spTgt spid="11">
                                            <p:txEl>
                                              <p:pRg st="4" end="4"/>
                                            </p:txEl>
                                          </p:spTgt>
                                        </p:tgtEl>
                                        <p:attrNameLst>
                                          <p:attrName>style.visibility</p:attrName>
                                        </p:attrNameLst>
                                      </p:cBhvr>
                                      <p:to>
                                        <p:strVal val="visible"/>
                                      </p:to>
                                    </p:set>
                                    <p:animEffect transition="in" filter="barn(inVertical)">
                                      <p:cBhvr>
                                        <p:cTn id="167" dur="500"/>
                                        <p:tgtEl>
                                          <p:spTgt spid="11">
                                            <p:txEl>
                                              <p:pRg st="4" end="4"/>
                                            </p:txEl>
                                          </p:spTgt>
                                        </p:tgtEl>
                                      </p:cBhvr>
                                    </p:animEffect>
                                  </p:childTnLst>
                                </p:cTn>
                              </p:par>
                              <p:par>
                                <p:cTn id="168" presetID="16" presetClass="entr" presetSubtype="21" fill="hold" nodeType="withEffect">
                                  <p:stCondLst>
                                    <p:cond delay="0"/>
                                  </p:stCondLst>
                                  <p:childTnLst>
                                    <p:set>
                                      <p:cBhvr>
                                        <p:cTn id="169" dur="1" fill="hold">
                                          <p:stCondLst>
                                            <p:cond delay="0"/>
                                          </p:stCondLst>
                                        </p:cTn>
                                        <p:tgtEl>
                                          <p:spTgt spid="11">
                                            <p:txEl>
                                              <p:pRg st="5" end="5"/>
                                            </p:txEl>
                                          </p:spTgt>
                                        </p:tgtEl>
                                        <p:attrNameLst>
                                          <p:attrName>style.visibility</p:attrName>
                                        </p:attrNameLst>
                                      </p:cBhvr>
                                      <p:to>
                                        <p:strVal val="visible"/>
                                      </p:to>
                                    </p:set>
                                    <p:animEffect transition="in" filter="barn(inVertical)">
                                      <p:cBhvr>
                                        <p:cTn id="170" dur="500"/>
                                        <p:tgtEl>
                                          <p:spTgt spid="11">
                                            <p:txEl>
                                              <p:pRg st="5" end="5"/>
                                            </p:txEl>
                                          </p:spTgt>
                                        </p:tgtEl>
                                      </p:cBhvr>
                                    </p:animEffect>
                                  </p:childTnLst>
                                </p:cTn>
                              </p:par>
                              <p:par>
                                <p:cTn id="171" presetID="2" presetClass="entr" presetSubtype="4" fill="hold" nodeType="withEffect">
                                  <p:stCondLst>
                                    <p:cond delay="0"/>
                                  </p:stCondLst>
                                  <p:childTnLst>
                                    <p:set>
                                      <p:cBhvr>
                                        <p:cTn id="172" dur="1" fill="hold">
                                          <p:stCondLst>
                                            <p:cond delay="0"/>
                                          </p:stCondLst>
                                        </p:cTn>
                                        <p:tgtEl>
                                          <p:spTgt spid="11">
                                            <p:txEl>
                                              <p:pRg st="7" end="7"/>
                                            </p:txEl>
                                          </p:spTgt>
                                        </p:tgtEl>
                                        <p:attrNameLst>
                                          <p:attrName>style.visibility</p:attrName>
                                        </p:attrNameLst>
                                      </p:cBhvr>
                                      <p:to>
                                        <p:strVal val="visible"/>
                                      </p:to>
                                    </p:set>
                                    <p:anim calcmode="lin" valueType="num">
                                      <p:cBhvr additive="base">
                                        <p:cTn id="17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5643" y="428157"/>
            <a:ext cx="3505200" cy="1021523"/>
          </a:xfrm>
          <a:prstGeom prst="roundRect">
            <a:avLst/>
          </a:prstGeom>
          <a:ln/>
        </p:spPr>
        <p:style>
          <a:lnRef idx="2">
            <a:schemeClr val="dk1"/>
          </a:lnRef>
          <a:fillRef idx="1">
            <a:schemeClr val="lt1"/>
          </a:fillRef>
          <a:effectRef idx="0">
            <a:schemeClr val="dk1"/>
          </a:effectRef>
          <a:fontRef idx="minor">
            <a:schemeClr val="dk1"/>
          </a:fontRef>
        </p:style>
        <p:txBody>
          <a:bodyPr wrap="square" lIns="91410" tIns="45705" rIns="91410" bIns="45705" rtlCol="0">
            <a:spAutoFit/>
          </a:bodyPr>
          <a:lstStyle/>
          <a:p>
            <a:pPr algn="ctr"/>
            <a:r>
              <a:rPr lang="bn-BD" sz="5400" b="1" dirty="0">
                <a:solidFill>
                  <a:prstClr val="black"/>
                </a:solidFill>
                <a:latin typeface="NikoshBAN" panose="02000000000000000000" pitchFamily="2" charset="0"/>
                <a:cs typeface="NikoshBAN" panose="02000000000000000000" pitchFamily="2" charset="0"/>
              </a:rPr>
              <a:t>একক কাজ</a:t>
            </a:r>
            <a:endParaRPr lang="en-US" sz="5400" b="1" dirty="0">
              <a:solidFill>
                <a:prstClr val="black"/>
              </a:solidFill>
              <a:latin typeface="NikoshBAN" panose="02000000000000000000" pitchFamily="2" charset="0"/>
              <a:cs typeface="NikoshBAN" panose="02000000000000000000" pitchFamily="2" charset="0"/>
            </a:endParaRPr>
          </a:p>
        </p:txBody>
      </p:sp>
      <p:pic>
        <p:nvPicPr>
          <p:cNvPr id="3" name="Picture 2" descr="C:\Users\Home\Downloa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827" y="1763931"/>
            <a:ext cx="3553016" cy="22261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5" name="TextBox 4"/>
          <p:cNvSpPr txBox="1"/>
          <p:nvPr/>
        </p:nvSpPr>
        <p:spPr>
          <a:xfrm>
            <a:off x="2012616" y="4788774"/>
            <a:ext cx="8312727"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Font typeface="Wingdings" pitchFamily="2" charset="2"/>
              <a:buChar char="§"/>
            </a:pPr>
            <a:r>
              <a:rPr lang="bn-BD" sz="4000" b="1" dirty="0" smtClean="0">
                <a:ln>
                  <a:solidFill>
                    <a:schemeClr val="tx1"/>
                  </a:solidFill>
                </a:ln>
                <a:latin typeface="NikoshBAN" panose="02000000000000000000" pitchFamily="2" charset="0"/>
                <a:cs typeface="NikoshBAN" panose="02000000000000000000" pitchFamily="2" charset="0"/>
              </a:rPr>
              <a:t>লেখক হুমায়ুন আজাদের জন্ম কত সালে? </a:t>
            </a:r>
            <a:endParaRPr lang="bn-IN" sz="4000" b="1" dirty="0" smtClean="0">
              <a:ln>
                <a:solidFill>
                  <a:schemeClr val="tx1"/>
                </a:solidFill>
              </a:ln>
              <a:latin typeface="NikoshBAN" panose="02000000000000000000" pitchFamily="2" charset="0"/>
              <a:cs typeface="NikoshBAN" panose="02000000000000000000" pitchFamily="2" charset="0"/>
            </a:endParaRPr>
          </a:p>
          <a:p>
            <a:pPr marL="457200" indent="-457200">
              <a:buFont typeface="Wingdings" pitchFamily="2" charset="2"/>
              <a:buChar char="§"/>
            </a:pPr>
            <a:r>
              <a:rPr lang="en-US" sz="4000" b="1" dirty="0" err="1" smtClean="0">
                <a:ln>
                  <a:solidFill>
                    <a:schemeClr val="tx1"/>
                  </a:solidFill>
                </a:ln>
                <a:latin typeface="NikoshBAN" panose="02000000000000000000" pitchFamily="2" charset="0"/>
                <a:cs typeface="NikoshBAN" panose="02000000000000000000" pitchFamily="2" charset="0"/>
              </a:rPr>
              <a:t>তিনি</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কী</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কী</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পুরস্কার</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লাভ</a:t>
            </a:r>
            <a:r>
              <a:rPr lang="en-US" sz="4000" b="1" dirty="0" smtClean="0">
                <a:ln>
                  <a:solidFill>
                    <a:schemeClr val="tx1"/>
                  </a:solidFill>
                </a:ln>
                <a:latin typeface="NikoshBAN" panose="02000000000000000000" pitchFamily="2" charset="0"/>
                <a:cs typeface="NikoshBAN" panose="02000000000000000000" pitchFamily="2" charset="0"/>
              </a:rPr>
              <a:t> </a:t>
            </a:r>
            <a:r>
              <a:rPr lang="en-US" sz="4000" b="1" dirty="0" err="1" smtClean="0">
                <a:ln>
                  <a:solidFill>
                    <a:schemeClr val="tx1"/>
                  </a:solidFill>
                </a:ln>
                <a:latin typeface="NikoshBAN" panose="02000000000000000000" pitchFamily="2" charset="0"/>
                <a:cs typeface="NikoshBAN" panose="02000000000000000000" pitchFamily="2" charset="0"/>
              </a:rPr>
              <a:t>করেন</a:t>
            </a:r>
            <a:r>
              <a:rPr lang="en-US" sz="4000" b="1" dirty="0" smtClean="0">
                <a:ln>
                  <a:solidFill>
                    <a:schemeClr val="tx1"/>
                  </a:solidFill>
                </a:ln>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8690082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898</Words>
  <Application>Microsoft Office PowerPoint</Application>
  <PresentationFormat>Custom</PresentationFormat>
  <Paragraphs>151</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City</dc:creator>
  <cp:lastModifiedBy>City computer</cp:lastModifiedBy>
  <cp:revision>207</cp:revision>
  <dcterms:created xsi:type="dcterms:W3CDTF">2020-05-30T02:46:30Z</dcterms:created>
  <dcterms:modified xsi:type="dcterms:W3CDTF">2020-08-03T10:05:12Z</dcterms:modified>
</cp:coreProperties>
</file>