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1" r:id="rId5"/>
    <p:sldId id="262" r:id="rId6"/>
    <p:sldId id="263" r:id="rId7"/>
    <p:sldId id="264" r:id="rId8"/>
    <p:sldId id="288" r:id="rId9"/>
    <p:sldId id="289" r:id="rId10"/>
    <p:sldId id="266" r:id="rId11"/>
    <p:sldId id="267" r:id="rId12"/>
    <p:sldId id="268" r:id="rId13"/>
    <p:sldId id="269" r:id="rId14"/>
    <p:sldId id="270" r:id="rId15"/>
    <p:sldId id="271" r:id="rId16"/>
    <p:sldId id="283" r:id="rId17"/>
    <p:sldId id="285" r:id="rId18"/>
    <p:sldId id="287" r:id="rId19"/>
    <p:sldId id="28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autoAdjust="0"/>
    <p:restoredTop sz="94660"/>
  </p:normalViewPr>
  <p:slideViewPr>
    <p:cSldViewPr>
      <p:cViewPr varScale="1">
        <p:scale>
          <a:sx n="79" d="100"/>
          <a:sy n="79" d="100"/>
        </p:scale>
        <p:origin x="-109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7FC4F-4744-47E5-9761-4E5F5B9E1C6E}" type="datetimeFigureOut">
              <a:rPr lang="en-US" smtClean="0"/>
              <a:t>8/3/2020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74901-B921-48D4-BE3D-147F658E8B03}" type="slidenum">
              <a:rPr lang="en-US" smtClean="0"/>
              <a:t>‹#›</a:t>
            </a:fld>
            <a:endParaRPr lang="en-US"/>
          </a:p>
        </p:txBody>
      </p:sp>
    </p:spTree>
    <p:extLst>
      <p:ext uri="{BB962C8B-B14F-4D97-AF65-F5344CB8AC3E}">
        <p14:creationId xmlns:p14="http://schemas.microsoft.com/office/powerpoint/2010/main" val="29263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শুভেচ্ছা জানাবেন</a:t>
            </a:r>
            <a:r>
              <a:rPr lang="bn-BD" sz="1200" baseline="0" dirty="0" smtClean="0">
                <a:latin typeface="NikoshBAN" pitchFamily="2" charset="0"/>
                <a:cs typeface="NikoshBAN" pitchFamily="2" charset="0"/>
              </a:rPr>
              <a:t>। আপনাদের নিজস্ব কলাকৌশল প্রয়োগ করে সুন্দর ভাবে ক্লাসটি উপস্থাপন করতে পারেন।    </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0AFBE00-D350-4B98-8074-2862650C98D8}" type="slidenum">
              <a:rPr lang="en-US" smtClean="0"/>
              <a:t>1</a:t>
            </a:fld>
            <a:endParaRPr lang="en-US"/>
          </a:p>
        </p:txBody>
      </p:sp>
    </p:spTree>
    <p:extLst>
      <p:ext uri="{BB962C8B-B14F-4D97-AF65-F5344CB8AC3E}">
        <p14:creationId xmlns:p14="http://schemas.microsoft.com/office/powerpoint/2010/main" val="354598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t>22</a:t>
            </a:fld>
            <a:endParaRPr lang="en-US"/>
          </a:p>
        </p:txBody>
      </p:sp>
    </p:spTree>
    <p:extLst>
      <p:ext uri="{BB962C8B-B14F-4D97-AF65-F5344CB8AC3E}">
        <p14:creationId xmlns:p14="http://schemas.microsoft.com/office/powerpoint/2010/main" val="268459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 </a:t>
            </a:r>
            <a:endParaRPr lang="en-US" dirty="0"/>
          </a:p>
        </p:txBody>
      </p:sp>
      <p:sp>
        <p:nvSpPr>
          <p:cNvPr id="4" name="Slide Number Placeholder 3"/>
          <p:cNvSpPr>
            <a:spLocks noGrp="1"/>
          </p:cNvSpPr>
          <p:nvPr>
            <p:ph type="sldNum" sz="quarter" idx="10"/>
          </p:nvPr>
        </p:nvSpPr>
        <p:spPr/>
        <p:txBody>
          <a:bodyPr/>
          <a:lstStyle/>
          <a:p>
            <a:fld id="{119025F1-5E5B-41FE-97D2-2659242D0AAB}" type="slidenum">
              <a:rPr lang="en-US" smtClean="0"/>
              <a:t>2</a:t>
            </a:fld>
            <a:endParaRPr lang="en-US"/>
          </a:p>
        </p:txBody>
      </p:sp>
    </p:spTree>
    <p:extLst>
      <p:ext uri="{BB962C8B-B14F-4D97-AF65-F5344CB8AC3E}">
        <p14:creationId xmlns:p14="http://schemas.microsoft.com/office/powerpoint/2010/main" val="218072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latin typeface="NikoshBAN" panose="02000000000000000000" pitchFamily="2" charset="0"/>
                <a:cs typeface="NikoshBAN" panose="02000000000000000000" pitchFamily="2" charset="0"/>
              </a:rPr>
              <a:t>শিক্ষক</a:t>
            </a:r>
            <a:r>
              <a:rPr lang="en-US" sz="1200" baseline="0" dirty="0" smtClean="0">
                <a:latin typeface="NikoshBAN" panose="02000000000000000000" pitchFamily="2" charset="0"/>
                <a:cs typeface="NikoshBAN" panose="02000000000000000000" pitchFamily="2" charset="0"/>
              </a:rPr>
              <a:t> </a:t>
            </a:r>
            <a:r>
              <a:rPr lang="en-US" sz="1200" dirty="0" err="1" smtClean="0">
                <a:latin typeface="NikoshBAN" panose="02000000000000000000" pitchFamily="2" charset="0"/>
                <a:cs typeface="NikoshBAN" panose="02000000000000000000" pitchFamily="2" charset="0"/>
              </a:rPr>
              <a:t>উপরোক্ত</a:t>
            </a:r>
            <a:r>
              <a:rPr lang="en-US" sz="1200" dirty="0" smtClean="0">
                <a:latin typeface="NikoshBAN" panose="02000000000000000000" pitchFamily="2" charset="0"/>
                <a:cs typeface="NikoshBAN" panose="02000000000000000000" pitchFamily="2" charset="0"/>
              </a:rPr>
              <a:t> </a:t>
            </a:r>
            <a:r>
              <a:rPr lang="en-US" sz="1200" dirty="0" err="1" smtClean="0">
                <a:latin typeface="NikoshBAN" panose="02000000000000000000" pitchFamily="2" charset="0"/>
                <a:cs typeface="NikoshBAN" panose="02000000000000000000" pitchFamily="2" charset="0"/>
              </a:rPr>
              <a:t>ভিডিও</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এবং</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প্রশ্নোত্তরের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মাধ্যমে</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শিক্ষার্থীদের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কাজ</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থেকে</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পাঠের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শিরোনাম</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বের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করে</a:t>
            </a:r>
            <a:r>
              <a:rPr lang="en-US" sz="1200" baseline="0" dirty="0" smtClean="0">
                <a:latin typeface="NikoshBAN" panose="02000000000000000000" pitchFamily="2" charset="0"/>
                <a:cs typeface="NikoshBAN" panose="02000000000000000000" pitchFamily="2" charset="0"/>
              </a:rPr>
              <a:t> </a:t>
            </a:r>
            <a:r>
              <a:rPr lang="en-US" sz="1200" baseline="0" dirty="0" err="1" smtClean="0">
                <a:latin typeface="NikoshBAN" panose="02000000000000000000" pitchFamily="2" charset="0"/>
                <a:cs typeface="NikoshBAN" panose="02000000000000000000" pitchFamily="2" charset="0"/>
              </a:rPr>
              <a:t>আনবেন</a:t>
            </a:r>
            <a:r>
              <a:rPr lang="en-US" sz="1200" baseline="0" dirty="0" smtClean="0">
                <a:latin typeface="NikoshBAN" panose="02000000000000000000" pitchFamily="2" charset="0"/>
                <a:cs typeface="NikoshBAN" panose="02000000000000000000" pitchFamily="2" charset="0"/>
              </a:rPr>
              <a:t>। </a:t>
            </a:r>
            <a:endParaRPr lang="en-US" dirty="0"/>
          </a:p>
        </p:txBody>
      </p:sp>
      <p:sp>
        <p:nvSpPr>
          <p:cNvPr id="4" name="Slide Number Placeholder 3"/>
          <p:cNvSpPr>
            <a:spLocks noGrp="1"/>
          </p:cNvSpPr>
          <p:nvPr>
            <p:ph type="sldNum" sz="quarter" idx="10"/>
          </p:nvPr>
        </p:nvSpPr>
        <p:spPr/>
        <p:txBody>
          <a:bodyPr/>
          <a:lstStyle/>
          <a:p>
            <a:fld id="{417BD893-B77D-46B5-9F8C-8407F9E33322}" type="slidenum">
              <a:rPr lang="en-US" smtClean="0"/>
              <a:t>3</a:t>
            </a:fld>
            <a:endParaRPr lang="en-US"/>
          </a:p>
        </p:txBody>
      </p:sp>
    </p:spTree>
    <p:extLst>
      <p:ext uri="{BB962C8B-B14F-4D97-AF65-F5344CB8AC3E}">
        <p14:creationId xmlns:p14="http://schemas.microsoft.com/office/powerpoint/2010/main" val="318194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NikoshBAN" panose="02000000000000000000" pitchFamily="2" charset="0"/>
                <a:ea typeface="+mn-ea"/>
                <a:cs typeface="NikoshBAN" panose="02000000000000000000" pitchFamily="2" charset="0"/>
              </a:rPr>
              <a:t>শিক্ষক প্রয়োজনে একক</a:t>
            </a:r>
            <a:r>
              <a:rPr lang="bn-BD" sz="1200" kern="1200" baseline="0" dirty="0" smtClean="0">
                <a:solidFill>
                  <a:schemeClr val="tx1"/>
                </a:solidFill>
                <a:effectLst/>
                <a:latin typeface="NikoshBAN" panose="02000000000000000000" pitchFamily="2" charset="0"/>
                <a:ea typeface="+mn-ea"/>
                <a:cs typeface="NikoshBAN" panose="02000000000000000000" pitchFamily="2" charset="0"/>
              </a:rPr>
              <a:t> কাজের</a:t>
            </a:r>
            <a:r>
              <a:rPr lang="bn-BD" sz="1200" kern="1200" dirty="0" smtClean="0">
                <a:solidFill>
                  <a:schemeClr val="tx1"/>
                </a:solidFill>
                <a:effectLst/>
                <a:latin typeface="NikoshBAN" panose="02000000000000000000" pitchFamily="2" charset="0"/>
                <a:ea typeface="+mn-ea"/>
                <a:cs typeface="NikoshBAN" panose="02000000000000000000" pitchFamily="2" charset="0"/>
              </a:rPr>
              <a:t> প্রশ্ন পরিবর্তন করে নিতে পারেন। </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7</a:t>
            </a:fld>
            <a:endParaRPr lang="en-US"/>
          </a:p>
        </p:txBody>
      </p:sp>
    </p:spTree>
    <p:extLst>
      <p:ext uri="{BB962C8B-B14F-4D97-AF65-F5344CB8AC3E}">
        <p14:creationId xmlns:p14="http://schemas.microsoft.com/office/powerpoint/2010/main" val="4134585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শিক্ষার্থীদের দ্বারা সরব পাঠ  সম্পন্ন করাবেন</a:t>
            </a:r>
            <a:r>
              <a:rPr lang="bn-BD" baseline="0" dirty="0" smtClean="0"/>
              <a:t>।</a:t>
            </a:r>
            <a:endParaRPr lang="en-AU" dirty="0" smtClean="0"/>
          </a:p>
        </p:txBody>
      </p:sp>
      <p:sp>
        <p:nvSpPr>
          <p:cNvPr id="4" name="Slide Number Placeholder 3"/>
          <p:cNvSpPr>
            <a:spLocks noGrp="1"/>
          </p:cNvSpPr>
          <p:nvPr>
            <p:ph type="sldNum" sz="quarter" idx="10"/>
          </p:nvPr>
        </p:nvSpPr>
        <p:spPr/>
        <p:txBody>
          <a:bodyPr/>
          <a:lstStyle/>
          <a:p>
            <a:fld id="{417BD893-B77D-46B5-9F8C-8407F9E33322}" type="slidenum">
              <a:rPr lang="en-US" smtClean="0"/>
              <a:t>8</a:t>
            </a:fld>
            <a:endParaRPr lang="en-US"/>
          </a:p>
        </p:txBody>
      </p:sp>
    </p:spTree>
    <p:extLst>
      <p:ext uri="{BB962C8B-B14F-4D97-AF65-F5344CB8AC3E}">
        <p14:creationId xmlns:p14="http://schemas.microsoft.com/office/powerpoint/2010/main" val="205157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a:t>
            </a:r>
            <a:r>
              <a:rPr lang="bn-BD" sz="1200" baseline="0" dirty="0" smtClean="0">
                <a:latin typeface="NikoshBAN" panose="02000000000000000000" pitchFamily="2" charset="0"/>
                <a:cs typeface="NikoshBAN" panose="02000000000000000000" pitchFamily="2" charset="0"/>
              </a:rPr>
              <a:t> প্রথমে শব্দ বলবেন এবং শিক্ষার্থীদের কাজে শব্দের অর্থ জানতে চাইবেন। শিক্ষার্থীরা উত্তর দিতে না পারলে শিক্ষক ছবি দেখিয়ে সাহায্য করবেন তারপরেও শব্দার্থ না বলতে পারলে অর্থ দেখাবেন। </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10</a:t>
            </a:fld>
            <a:endParaRPr lang="en-US"/>
          </a:p>
        </p:txBody>
      </p:sp>
    </p:spTree>
    <p:extLst>
      <p:ext uri="{BB962C8B-B14F-4D97-AF65-F5344CB8AC3E}">
        <p14:creationId xmlns:p14="http://schemas.microsoft.com/office/powerpoint/2010/main" val="103161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anose="02000000000000000000" pitchFamily="2" charset="0"/>
                <a:cs typeface="NikoshBAN" panose="02000000000000000000" pitchFamily="2" charset="0"/>
              </a:rPr>
              <a:t>শিক্ষক</a:t>
            </a:r>
            <a:r>
              <a:rPr lang="bn-BD" sz="1200" baseline="0" dirty="0" smtClean="0">
                <a:latin typeface="NikoshBAN" panose="02000000000000000000" pitchFamily="2" charset="0"/>
                <a:cs typeface="NikoshBAN" panose="02000000000000000000" pitchFamily="2" charset="0"/>
              </a:rPr>
              <a:t> প্রথমে শব্দ বলবেন এবং শিক্ষার্থীদের কাজে শব্দের অর্থ জানতে চাইবেন। শিক্ষার্থীরা উত্তর দিতে না পারলে শিক্ষক ছবি দেখিয়ে সাহায্য করবেন তারপরেও শব্দার্থ না বলতে পারলে অর্থ দেখাবেন। </a:t>
            </a: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11</a:t>
            </a:fld>
            <a:endParaRPr lang="en-US"/>
          </a:p>
        </p:txBody>
      </p:sp>
    </p:spTree>
    <p:extLst>
      <p:ext uri="{BB962C8B-B14F-4D97-AF65-F5344CB8AC3E}">
        <p14:creationId xmlns:p14="http://schemas.microsoft.com/office/powerpoint/2010/main" val="2643377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NikoshBAN" panose="02000000000000000000" pitchFamily="2" charset="0"/>
                <a:ea typeface="+mn-ea"/>
                <a:cs typeface="NikoshBAN" panose="02000000000000000000" pitchFamily="2" charset="0"/>
              </a:rPr>
              <a:t>শিক্ষক প্রয়োজনে জোড়ায়</a:t>
            </a:r>
            <a:r>
              <a:rPr lang="bn-BD" sz="1200" kern="1200" baseline="0" dirty="0" smtClean="0">
                <a:solidFill>
                  <a:schemeClr val="tx1"/>
                </a:solidFill>
                <a:effectLst/>
                <a:latin typeface="NikoshBAN" panose="02000000000000000000" pitchFamily="2" charset="0"/>
                <a:ea typeface="+mn-ea"/>
                <a:cs typeface="NikoshBAN" panose="02000000000000000000" pitchFamily="2" charset="0"/>
              </a:rPr>
              <a:t> কাজের</a:t>
            </a:r>
            <a:r>
              <a:rPr lang="bn-BD" sz="1200" kern="1200" dirty="0" smtClean="0">
                <a:solidFill>
                  <a:schemeClr val="tx1"/>
                </a:solidFill>
                <a:effectLst/>
                <a:latin typeface="NikoshBAN" panose="02000000000000000000" pitchFamily="2" charset="0"/>
                <a:ea typeface="+mn-ea"/>
                <a:cs typeface="NikoshBAN" panose="02000000000000000000" pitchFamily="2" charset="0"/>
              </a:rPr>
              <a:t> প্রশ্ন পরিবর্তন করে নিতে পারেন।  </a:t>
            </a:r>
            <a:endParaRPr lang="en-US" sz="1200" kern="1200" dirty="0" smtClean="0">
              <a:solidFill>
                <a:schemeClr val="tx1"/>
              </a:solidFill>
              <a:effectLst/>
              <a:latin typeface="NikoshBAN" panose="02000000000000000000" pitchFamily="2" charset="0"/>
              <a:ea typeface="+mn-ea"/>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417BD893-B77D-46B5-9F8C-8407F9E33322}" type="slidenum">
              <a:rPr lang="en-US" smtClean="0"/>
              <a:t>12</a:t>
            </a:fld>
            <a:endParaRPr lang="en-US"/>
          </a:p>
        </p:txBody>
      </p:sp>
    </p:spTree>
    <p:extLst>
      <p:ext uri="{BB962C8B-B14F-4D97-AF65-F5344CB8AC3E}">
        <p14:creationId xmlns:p14="http://schemas.microsoft.com/office/powerpoint/2010/main" val="683437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79A06-3D6A-40B7-9AE4-5B54139D64DB}" type="slidenum">
              <a:rPr lang="en-US" smtClean="0"/>
              <a:t>15</a:t>
            </a:fld>
            <a:endParaRPr lang="en-US"/>
          </a:p>
        </p:txBody>
      </p:sp>
    </p:spTree>
    <p:extLst>
      <p:ext uri="{BB962C8B-B14F-4D97-AF65-F5344CB8AC3E}">
        <p14:creationId xmlns:p14="http://schemas.microsoft.com/office/powerpoint/2010/main" val="138858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53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156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44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072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94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130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958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65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903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13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239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3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8/3/2020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8/3/2020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8/3/2020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98767" y="76200"/>
            <a:ext cx="8969034" cy="6705600"/>
          </a:xfrm>
          <a:prstGeom prst="rect">
            <a:avLst/>
          </a:prstGeom>
          <a:noFill/>
          <a:ln w="190500" cap="rnd">
            <a:solidFill>
              <a:srgbClr val="EC44B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A2687"/>
              </a:solidFill>
            </a:endParaRPr>
          </a:p>
        </p:txBody>
      </p:sp>
      <p:sp>
        <p:nvSpPr>
          <p:cNvPr id="8" name="Rectangle 7"/>
          <p:cNvSpPr/>
          <p:nvPr userDrawn="1"/>
        </p:nvSpPr>
        <p:spPr>
          <a:xfrm>
            <a:off x="304800" y="304800"/>
            <a:ext cx="8534400" cy="6248400"/>
          </a:xfrm>
          <a:prstGeom prst="rect">
            <a:avLst/>
          </a:prstGeom>
          <a:noFill/>
          <a:ln w="79375" cap="rnd">
            <a:solidFill>
              <a:srgbClr val="EC44B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gif"/><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jp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25.gif"/><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1676400"/>
            <a:ext cx="7543800" cy="44958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7314"/>
          <a:stretch/>
        </p:blipFill>
        <p:spPr>
          <a:xfrm>
            <a:off x="12877799" y="0"/>
            <a:ext cx="4648201" cy="6858000"/>
          </a:xfrm>
          <a:prstGeom prst="rect">
            <a:avLst/>
          </a:prstGeom>
        </p:spPr>
      </p:pic>
      <p:sp>
        <p:nvSpPr>
          <p:cNvPr id="10" name="Rectangle 9"/>
          <p:cNvSpPr/>
          <p:nvPr/>
        </p:nvSpPr>
        <p:spPr>
          <a:xfrm>
            <a:off x="762001" y="381000"/>
            <a:ext cx="7543800" cy="1015663"/>
          </a:xfrm>
          <a:prstGeom prst="rect">
            <a:avLst/>
          </a:prstGeom>
          <a:noFill/>
        </p:spPr>
        <p:txBody>
          <a:bodyPr wrap="square" lIns="91440" tIns="45720" rIns="91440" bIns="45720">
            <a:prstTxWarp prst="textWave1">
              <a:avLst/>
            </a:prstTxWarp>
            <a:spAutoFit/>
          </a:bodyPr>
          <a:lstStyle/>
          <a:p>
            <a:pPr algn="ctr"/>
            <a:r>
              <a:rPr lang="en-US"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আজকের</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পাঠে</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সবাইকে</a:t>
            </a:r>
            <a:r>
              <a:rPr lang="bn-BD"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স্বাগত</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14119161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500"/>
                                        <p:tgtEl>
                                          <p:spTgt spid="6"/>
                                        </p:tgtEl>
                                        <p:attrNameLst>
                                          <p:attrName>ppt_x</p:attrName>
                                        </p:attrNameLst>
                                      </p:cBhvr>
                                      <p:tavLst>
                                        <p:tav tm="0">
                                          <p:val>
                                            <p:strVal val="ppt_x"/>
                                          </p:val>
                                        </p:tav>
                                        <p:tav tm="100000">
                                          <p:val>
                                            <p:strVal val="1+ppt_w/2"/>
                                          </p:val>
                                        </p:tav>
                                      </p:tavLst>
                                    </p:anim>
                                    <p:anim calcmode="lin" valueType="num">
                                      <p:cBhvr additive="base">
                                        <p:cTn id="7" dur="5500"/>
                                        <p:tgtEl>
                                          <p:spTgt spid="6"/>
                                        </p:tgtEl>
                                        <p:attrNameLst>
                                          <p:attrName>ppt_y</p:attrName>
                                        </p:attrNameLst>
                                      </p:cBhvr>
                                      <p:tavLst>
                                        <p:tav tm="0">
                                          <p:val>
                                            <p:strVal val="ppt_y"/>
                                          </p:val>
                                        </p:tav>
                                        <p:tav tm="100000">
                                          <p:val>
                                            <p:strVal val="ppt_y"/>
                                          </p:val>
                                        </p:tav>
                                      </p:tavLst>
                                    </p:anim>
                                    <p:set>
                                      <p:cBhvr>
                                        <p:cTn id="8" dur="1" fill="hold">
                                          <p:stCondLst>
                                            <p:cond delay="5499"/>
                                          </p:stCondLst>
                                        </p:cTn>
                                        <p:tgtEl>
                                          <p:spTgt spid="6"/>
                                        </p:tgtEl>
                                        <p:attrNameLst>
                                          <p:attrName>style.visibility</p:attrName>
                                        </p:attrNameLst>
                                      </p:cBhvr>
                                      <p:to>
                                        <p:strVal val="hidden"/>
                                      </p:to>
                                    </p:set>
                                  </p:childTnLst>
                                </p:cTn>
                              </p:par>
                              <p:par>
                                <p:cTn id="9" presetID="41" presetClass="entr" presetSubtype="0" repeatCount="2000" fill="hold" grpId="0" nodeType="with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2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10"/>
                                        </p:tgtEl>
                                        <p:attrNameLst>
                                          <p:attrName>ppt_y</p:attrName>
                                        </p:attrNameLst>
                                      </p:cBhvr>
                                      <p:tavLst>
                                        <p:tav tm="0">
                                          <p:val>
                                            <p:strVal val="#ppt_y"/>
                                          </p:val>
                                        </p:tav>
                                        <p:tav tm="100000">
                                          <p:val>
                                            <p:strVal val="#ppt_y"/>
                                          </p:val>
                                        </p:tav>
                                      </p:tavLst>
                                    </p:anim>
                                    <p:anim calcmode="lin" valueType="num">
                                      <p:cBhvr>
                                        <p:cTn id="13" dur="2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451703"/>
            <a:ext cx="7315200"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আজকের পাঠের নতুন শব্দের অর্থ জেনে </a:t>
            </a:r>
            <a:r>
              <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নি</a:t>
            </a:r>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ই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5" name="Pentagon 4"/>
          <p:cNvSpPr/>
          <p:nvPr/>
        </p:nvSpPr>
        <p:spPr>
          <a:xfrm>
            <a:off x="545123" y="1490509"/>
            <a:ext cx="2417488" cy="850757"/>
          </a:xfrm>
          <a:prstGeom prst="homePlate">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bn-BD" sz="3200" b="1" dirty="0" smtClean="0">
                <a:solidFill>
                  <a:schemeClr val="tx1"/>
                </a:solidFill>
                <a:latin typeface="NikoshBAN" pitchFamily="2" charset="0"/>
                <a:cs typeface="NikoshBAN" pitchFamily="2" charset="0"/>
              </a:rPr>
              <a:t>প্রকান্ড </a:t>
            </a:r>
            <a:endParaRPr lang="en-US" sz="3200" b="1" dirty="0">
              <a:solidFill>
                <a:schemeClr val="tx1"/>
              </a:solidFill>
              <a:latin typeface="NikoshBAN" pitchFamily="2" charset="0"/>
              <a:cs typeface="NikoshBAN" pitchFamily="2" charset="0"/>
            </a:endParaRPr>
          </a:p>
        </p:txBody>
      </p:sp>
      <p:sp>
        <p:nvSpPr>
          <p:cNvPr id="7" name="Pentagon 6"/>
          <p:cNvSpPr/>
          <p:nvPr/>
        </p:nvSpPr>
        <p:spPr>
          <a:xfrm>
            <a:off x="536727" y="3352800"/>
            <a:ext cx="2417488" cy="876040"/>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smtClean="0">
                <a:latin typeface="NikoshBAN" pitchFamily="2" charset="0"/>
                <a:cs typeface="NikoshBAN" pitchFamily="2" charset="0"/>
              </a:rPr>
              <a:t>উদ্‌ভ্রান্ত </a:t>
            </a:r>
            <a:endParaRPr lang="en-US" sz="3200" b="1" dirty="0">
              <a:latin typeface="NikoshBAN" pitchFamily="2" charset="0"/>
              <a:cs typeface="NikoshBAN" pitchFamily="2" charset="0"/>
            </a:endParaRPr>
          </a:p>
        </p:txBody>
      </p:sp>
      <p:sp>
        <p:nvSpPr>
          <p:cNvPr id="11" name="Pentagon 10"/>
          <p:cNvSpPr/>
          <p:nvPr/>
        </p:nvSpPr>
        <p:spPr>
          <a:xfrm>
            <a:off x="545123" y="5169043"/>
            <a:ext cx="2426677" cy="863313"/>
          </a:xfrm>
          <a:prstGeom prst="homePlate">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smtClean="0">
                <a:latin typeface="NikoshBAN" pitchFamily="2" charset="0"/>
                <a:cs typeface="NikoshBAN" pitchFamily="2" charset="0"/>
              </a:rPr>
              <a:t>খাপছাড়া</a:t>
            </a:r>
            <a:endParaRPr lang="en-US" sz="3200" b="1" dirty="0">
              <a:latin typeface="NikoshBAN" pitchFamily="2" charset="0"/>
              <a:cs typeface="NikoshBAN" pitchFamily="2"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866" y="1348289"/>
            <a:ext cx="2259723" cy="12654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Pentagon 23"/>
          <p:cNvSpPr/>
          <p:nvPr/>
        </p:nvSpPr>
        <p:spPr>
          <a:xfrm rot="10800000">
            <a:off x="5943600" y="1490507"/>
            <a:ext cx="2563156" cy="850757"/>
          </a:xfrm>
          <a:prstGeom prst="homePlate">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lang="en-US" sz="3200" b="1" dirty="0" smtClean="0">
                <a:solidFill>
                  <a:schemeClr val="tx1"/>
                </a:solidFill>
                <a:latin typeface="NikoshBAN" pitchFamily="2" charset="0"/>
                <a:cs typeface="NikoshBAN" pitchFamily="2" charset="0"/>
              </a:rPr>
              <a:t> </a:t>
            </a:r>
            <a:endParaRPr lang="en-US" sz="3200" b="1" dirty="0">
              <a:solidFill>
                <a:schemeClr val="tx1"/>
              </a:solidFill>
              <a:latin typeface="NikoshBAN" pitchFamily="2" charset="0"/>
              <a:cs typeface="NikoshBAN" pitchFamily="2" charset="0"/>
            </a:endParaRPr>
          </a:p>
        </p:txBody>
      </p:sp>
      <p:sp>
        <p:nvSpPr>
          <p:cNvPr id="3" name="TextBox 2"/>
          <p:cNvSpPr txBox="1"/>
          <p:nvPr/>
        </p:nvSpPr>
        <p:spPr>
          <a:xfrm>
            <a:off x="6380720" y="1623497"/>
            <a:ext cx="2001280" cy="584775"/>
          </a:xfrm>
          <a:prstGeom prst="rect">
            <a:avLst/>
          </a:prstGeom>
          <a:noFill/>
        </p:spPr>
        <p:txBody>
          <a:bodyPr wrap="square" rtlCol="0">
            <a:spAutoFit/>
          </a:bodyPr>
          <a:lstStyle/>
          <a:p>
            <a:r>
              <a:rPr lang="bn-BD" sz="3200" b="1" dirty="0" smtClean="0">
                <a:latin typeface="NikoshBAN" pitchFamily="2" charset="0"/>
                <a:cs typeface="NikoshBAN" pitchFamily="2" charset="0"/>
              </a:rPr>
              <a:t>অতিশয় বড়</a:t>
            </a:r>
            <a:endParaRPr lang="en-US" sz="3200" b="1" dirty="0">
              <a:latin typeface="NikoshBAN" pitchFamily="2" charset="0"/>
              <a:cs typeface="NikoshBAN" pitchFamily="2" charset="0"/>
            </a:endParaRPr>
          </a:p>
        </p:txBody>
      </p:sp>
      <p:sp>
        <p:nvSpPr>
          <p:cNvPr id="25" name="Pentagon 24"/>
          <p:cNvSpPr/>
          <p:nvPr/>
        </p:nvSpPr>
        <p:spPr>
          <a:xfrm rot="10800000">
            <a:off x="5943600" y="3352800"/>
            <a:ext cx="2542244" cy="914398"/>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latin typeface="NikoshBAN" pitchFamily="2" charset="0"/>
              <a:cs typeface="NikoshBAN" pitchFamily="2" charset="0"/>
            </a:endParaRPr>
          </a:p>
        </p:txBody>
      </p:sp>
      <p:sp>
        <p:nvSpPr>
          <p:cNvPr id="26" name="Pentagon 25"/>
          <p:cNvSpPr/>
          <p:nvPr/>
        </p:nvSpPr>
        <p:spPr>
          <a:xfrm rot="10800000">
            <a:off x="5943600" y="5105400"/>
            <a:ext cx="2563156" cy="926958"/>
          </a:xfrm>
          <a:prstGeom prst="homePlate">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b="1" dirty="0">
              <a:latin typeface="NikoshBAN" pitchFamily="2" charset="0"/>
              <a:cs typeface="NikoshBAN" pitchFamily="2" charset="0"/>
            </a:endParaRPr>
          </a:p>
        </p:txBody>
      </p:sp>
      <p:sp>
        <p:nvSpPr>
          <p:cNvPr id="4" name="TextBox 3"/>
          <p:cNvSpPr txBox="1"/>
          <p:nvPr/>
        </p:nvSpPr>
        <p:spPr>
          <a:xfrm>
            <a:off x="6248400" y="5257800"/>
            <a:ext cx="2209800"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বেমানান,উদ্ভট</a:t>
            </a:r>
            <a:endParaRPr lang="en-US" sz="3200" b="1" dirty="0">
              <a:latin typeface="NikoshBAN" pitchFamily="2" charset="0"/>
              <a:cs typeface="NikoshBAN" pitchFamily="2" charset="0"/>
            </a:endParaRPr>
          </a:p>
        </p:txBody>
      </p:sp>
      <p:sp>
        <p:nvSpPr>
          <p:cNvPr id="9" name="TextBox 8"/>
          <p:cNvSpPr txBox="1"/>
          <p:nvPr/>
        </p:nvSpPr>
        <p:spPr>
          <a:xfrm>
            <a:off x="6172200" y="3581398"/>
            <a:ext cx="2286000"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দিশেহারা,বিহ্বল</a:t>
            </a:r>
            <a:endParaRPr lang="en-US" sz="3200" b="1" dirty="0">
              <a:latin typeface="NikoshBAN" pitchFamily="2" charset="0"/>
              <a:cs typeface="NikoshBAN"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865" y="4800600"/>
            <a:ext cx="2259723"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866" y="3062977"/>
            <a:ext cx="2259723" cy="12654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1348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in)">
                                      <p:cBhvr>
                                        <p:cTn id="60" dur="2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barn(inVertical)">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24" grpId="0" animBg="1"/>
      <p:bldP spid="25" grpId="0" animBg="1"/>
      <p:bldP spid="26" grpId="0" animBg="1"/>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60812" y="432439"/>
            <a:ext cx="5178188"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000"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আরও </a:t>
            </a:r>
            <a:r>
              <a:rPr lang="bn-BD" sz="40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কিছু শব্দার্থ শিখে নিই</a:t>
            </a:r>
            <a:endParaRPr lang="en-US" sz="4000" dirty="0">
              <a:solidFill>
                <a:prstClr val="black"/>
              </a:solidFill>
              <a:latin typeface="NikoshBAN" pitchFamily="2" charset="0"/>
              <a:cs typeface="NikoshBAN" pitchFamily="2" charset="0"/>
            </a:endParaRPr>
          </a:p>
        </p:txBody>
      </p:sp>
      <p:sp>
        <p:nvSpPr>
          <p:cNvPr id="5" name="Pentagon 4"/>
          <p:cNvSpPr/>
          <p:nvPr/>
        </p:nvSpPr>
        <p:spPr>
          <a:xfrm rot="10800000">
            <a:off x="6248400" y="1617116"/>
            <a:ext cx="2282984" cy="897484"/>
          </a:xfrm>
          <a:prstGeom prst="homePlate">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smtClean="0">
                <a:solidFill>
                  <a:schemeClr val="tx1"/>
                </a:solidFill>
                <a:latin typeface="NikoshBAN" pitchFamily="2" charset="0"/>
                <a:cs typeface="NikoshBAN" pitchFamily="2" charset="0"/>
              </a:rPr>
              <a:t> </a:t>
            </a:r>
            <a:endParaRPr lang="en-US" sz="3200" dirty="0">
              <a:solidFill>
                <a:schemeClr val="tx1"/>
              </a:solidFill>
            </a:endParaRPr>
          </a:p>
        </p:txBody>
      </p:sp>
      <p:sp>
        <p:nvSpPr>
          <p:cNvPr id="7" name="Pentagon 6"/>
          <p:cNvSpPr/>
          <p:nvPr/>
        </p:nvSpPr>
        <p:spPr>
          <a:xfrm>
            <a:off x="648434" y="5170768"/>
            <a:ext cx="2104578" cy="817423"/>
          </a:xfrm>
          <a:prstGeom prst="homePlat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smtClean="0">
                <a:solidFill>
                  <a:schemeClr val="tx1"/>
                </a:solidFill>
                <a:latin typeface="NikoshBAN" panose="02000000000000000000" pitchFamily="2" charset="0"/>
                <a:cs typeface="NikoshBAN" panose="02000000000000000000" pitchFamily="2" charset="0"/>
              </a:rPr>
              <a:t> ইতস্তত</a:t>
            </a:r>
            <a:endParaRPr lang="en-US" sz="3200" b="1" dirty="0">
              <a:solidFill>
                <a:schemeClr val="tx1"/>
              </a:solidFill>
              <a:latin typeface="NikoshBAN" panose="02000000000000000000" pitchFamily="2" charset="0"/>
              <a:cs typeface="NikoshBAN" panose="02000000000000000000" pitchFamily="2" charset="0"/>
            </a:endParaRPr>
          </a:p>
        </p:txBody>
      </p:sp>
      <p:sp>
        <p:nvSpPr>
          <p:cNvPr id="8" name="Pentagon 7"/>
          <p:cNvSpPr/>
          <p:nvPr/>
        </p:nvSpPr>
        <p:spPr>
          <a:xfrm rot="10800000">
            <a:off x="6260123" y="5104951"/>
            <a:ext cx="2350477" cy="883239"/>
          </a:xfrm>
          <a:prstGeom prst="homePlate">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latin typeface="NikoshBAN" panose="02000000000000000000" pitchFamily="2" charset="0"/>
              <a:cs typeface="NikoshBAN" panose="02000000000000000000" pitchFamily="2" charset="0"/>
            </a:endParaRPr>
          </a:p>
        </p:txBody>
      </p:sp>
      <p:sp>
        <p:nvSpPr>
          <p:cNvPr id="9" name="Pentagon 8"/>
          <p:cNvSpPr/>
          <p:nvPr/>
        </p:nvSpPr>
        <p:spPr>
          <a:xfrm rot="10800000">
            <a:off x="6172200" y="3352800"/>
            <a:ext cx="2362200" cy="838200"/>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chemeClr val="tx1"/>
              </a:solidFill>
              <a:latin typeface="NikoshBAN" pitchFamily="2" charset="0"/>
              <a:cs typeface="NikoshBAN" pitchFamily="2" charset="0"/>
            </a:endParaRPr>
          </a:p>
        </p:txBody>
      </p:sp>
      <p:sp>
        <p:nvSpPr>
          <p:cNvPr id="11" name="Pentagon 10"/>
          <p:cNvSpPr/>
          <p:nvPr/>
        </p:nvSpPr>
        <p:spPr>
          <a:xfrm>
            <a:off x="675988" y="1769516"/>
            <a:ext cx="2067212" cy="821284"/>
          </a:xfrm>
          <a:prstGeom prst="homePlate">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smtClean="0">
                <a:latin typeface="NikoshBAN" pitchFamily="2" charset="0"/>
                <a:cs typeface="NikoshBAN" pitchFamily="2" charset="0"/>
              </a:rPr>
              <a:t>তৈলচিত্র</a:t>
            </a:r>
            <a:endParaRPr lang="en-US" sz="3200" b="1" dirty="0">
              <a:latin typeface="NikoshBAN" pitchFamily="2" charset="0"/>
              <a:cs typeface="NikoshBAN" pitchFamily="2" charset="0"/>
            </a:endParaRPr>
          </a:p>
        </p:txBody>
      </p:sp>
      <p:sp>
        <p:nvSpPr>
          <p:cNvPr id="12" name="Pentagon 11"/>
          <p:cNvSpPr/>
          <p:nvPr/>
        </p:nvSpPr>
        <p:spPr>
          <a:xfrm>
            <a:off x="685800" y="3429000"/>
            <a:ext cx="2137550" cy="838200"/>
          </a:xfrm>
          <a:prstGeom prst="homePlat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3200" b="1" dirty="0" smtClean="0">
                <a:solidFill>
                  <a:schemeClr val="tx1"/>
                </a:solidFill>
                <a:latin typeface="NikoshBAN" pitchFamily="2" charset="0"/>
                <a:cs typeface="NikoshBAN" pitchFamily="2" charset="0"/>
              </a:rPr>
              <a:t>মটকা </a:t>
            </a:r>
            <a:endParaRPr lang="en-US" sz="3200" b="1" dirty="0">
              <a:solidFill>
                <a:schemeClr val="tx1"/>
              </a:solidFill>
              <a:latin typeface="NikoshBAN" pitchFamily="2" charset="0"/>
              <a:cs typeface="NikoshBAN" pitchFamily="2"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635" y="4724400"/>
            <a:ext cx="2536836" cy="15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832" y="1219200"/>
            <a:ext cx="2750768"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5554" y="2895600"/>
            <a:ext cx="2667000" cy="1455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6400800" y="1636693"/>
            <a:ext cx="2133600" cy="954107"/>
          </a:xfrm>
          <a:prstGeom prst="rect">
            <a:avLst/>
          </a:prstGeom>
          <a:noFill/>
        </p:spPr>
        <p:txBody>
          <a:bodyPr wrap="square" rtlCol="0">
            <a:spAutoFit/>
          </a:bodyPr>
          <a:lstStyle/>
          <a:p>
            <a:r>
              <a:rPr lang="bn-BD" sz="2800" b="1" dirty="0" smtClean="0">
                <a:latin typeface="NikoshBAN" pitchFamily="2" charset="0"/>
                <a:cs typeface="NikoshBAN" pitchFamily="2" charset="0"/>
              </a:rPr>
              <a:t> তেল রঙ্গে আঁকা</a:t>
            </a:r>
          </a:p>
          <a:p>
            <a:r>
              <a:rPr lang="bn-BD" sz="2800" b="1" dirty="0">
                <a:latin typeface="NikoshBAN" pitchFamily="2" charset="0"/>
                <a:cs typeface="NikoshBAN" pitchFamily="2" charset="0"/>
              </a:rPr>
              <a:t> </a:t>
            </a:r>
            <a:r>
              <a:rPr lang="bn-BD" sz="2800" b="1" dirty="0" smtClean="0">
                <a:latin typeface="NikoshBAN" pitchFamily="2" charset="0"/>
                <a:cs typeface="NikoshBAN" pitchFamily="2" charset="0"/>
              </a:rPr>
              <a:t>        ছবি</a:t>
            </a:r>
            <a:endParaRPr lang="en-US" sz="2800" b="1" dirty="0">
              <a:latin typeface="NikoshBAN" pitchFamily="2" charset="0"/>
              <a:cs typeface="NikoshBAN" pitchFamily="2" charset="0"/>
            </a:endParaRPr>
          </a:p>
        </p:txBody>
      </p:sp>
      <p:sp>
        <p:nvSpPr>
          <p:cNvPr id="6" name="TextBox 5"/>
          <p:cNvSpPr txBox="1"/>
          <p:nvPr/>
        </p:nvSpPr>
        <p:spPr>
          <a:xfrm>
            <a:off x="6477000" y="3313093"/>
            <a:ext cx="1905000" cy="954107"/>
          </a:xfrm>
          <a:prstGeom prst="rect">
            <a:avLst/>
          </a:prstGeom>
          <a:noFill/>
        </p:spPr>
        <p:txBody>
          <a:bodyPr wrap="square" rtlCol="0">
            <a:spAutoFit/>
          </a:bodyPr>
          <a:lstStyle/>
          <a:p>
            <a:pPr algn="ctr"/>
            <a:r>
              <a:rPr lang="bn-BD" sz="2800" b="1" dirty="0" smtClean="0">
                <a:latin typeface="NikoshBAN" pitchFamily="2" charset="0"/>
                <a:cs typeface="NikoshBAN" pitchFamily="2" charset="0"/>
              </a:rPr>
              <a:t>রেশমের মোটা কাপড়</a:t>
            </a:r>
            <a:endParaRPr lang="en-US" sz="2800" b="1" dirty="0">
              <a:latin typeface="NikoshBAN" pitchFamily="2" charset="0"/>
              <a:cs typeface="NikoshBAN" pitchFamily="2" charset="0"/>
            </a:endParaRPr>
          </a:p>
        </p:txBody>
      </p:sp>
      <p:sp>
        <p:nvSpPr>
          <p:cNvPr id="13" name="TextBox 12"/>
          <p:cNvSpPr txBox="1"/>
          <p:nvPr/>
        </p:nvSpPr>
        <p:spPr>
          <a:xfrm>
            <a:off x="6629400" y="5257800"/>
            <a:ext cx="1752600" cy="523220"/>
          </a:xfrm>
          <a:prstGeom prst="rect">
            <a:avLst/>
          </a:prstGeom>
          <a:noFill/>
        </p:spPr>
        <p:txBody>
          <a:bodyPr wrap="square" rtlCol="0">
            <a:spAutoFit/>
          </a:bodyPr>
          <a:lstStyle/>
          <a:p>
            <a:r>
              <a:rPr lang="bn-BD" sz="2800" b="1" dirty="0" smtClean="0">
                <a:latin typeface="NikoshBAN" pitchFamily="2" charset="0"/>
                <a:cs typeface="NikoshBAN" pitchFamily="2" charset="0"/>
              </a:rPr>
              <a:t>দ্বিধা ,সংকোচ</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771041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4)">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4)">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4)">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4" grpId="0"/>
      <p:bldP spid="6"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914399" y="4038600"/>
            <a:ext cx="7385539" cy="2286000"/>
          </a:xfrm>
          <a:prstGeom prst="roundRect">
            <a:avLst/>
          </a:prstGeom>
          <a:ln w="38100">
            <a:solidFill>
              <a:srgbClr val="92D050"/>
            </a:solidFill>
          </a:ln>
        </p:spPr>
        <p:style>
          <a:lnRef idx="1">
            <a:schemeClr val="accent3"/>
          </a:lnRef>
          <a:fillRef idx="2">
            <a:schemeClr val="accent3"/>
          </a:fillRef>
          <a:effectRef idx="1">
            <a:schemeClr val="accent3"/>
          </a:effectRef>
          <a:fontRef idx="minor">
            <a:schemeClr val="dk1"/>
          </a:fontRef>
        </p:style>
        <p:txBody>
          <a:bodyPr rtlCol="0" anchor="ctr"/>
          <a:lstStyle/>
          <a:p>
            <a:pPr lvl="1"/>
            <a:r>
              <a:rPr lang="bn-BD" sz="4000" b="1" dirty="0" smtClean="0">
                <a:solidFill>
                  <a:schemeClr val="tx1"/>
                </a:solidFill>
                <a:latin typeface="NikoshBAN" panose="02000000000000000000" pitchFamily="2" charset="0"/>
                <a:cs typeface="NikoshBAN" panose="02000000000000000000" pitchFamily="2" charset="0"/>
              </a:rPr>
              <a:t>জোড়ায় আলোচনা করে প্রকান্ড, উদ্‌ভ্রান্ত, খাপছাড়া,মটকা ও ইতস্তত প্রত্যেকটি শব্দ দিয়ে একটি করে বাক্য গঠন কর। </a:t>
            </a:r>
            <a:endParaRPr lang="en-US" sz="4000" b="1" dirty="0">
              <a:solidFill>
                <a:schemeClr val="tx1"/>
              </a:solidFill>
              <a:latin typeface="NikoshBAN" panose="02000000000000000000" pitchFamily="2" charset="0"/>
              <a:cs typeface="NikoshBAN" panose="02000000000000000000" pitchFamily="2" charset="0"/>
            </a:endParaRPr>
          </a:p>
        </p:txBody>
      </p:sp>
      <p:sp>
        <p:nvSpPr>
          <p:cNvPr id="7" name="TextBox 1"/>
          <p:cNvSpPr txBox="1">
            <a:spLocks noChangeArrowheads="1"/>
          </p:cNvSpPr>
          <p:nvPr/>
        </p:nvSpPr>
        <p:spPr bwMode="auto">
          <a:xfrm>
            <a:off x="2790092" y="762000"/>
            <a:ext cx="3733800" cy="764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DeflateBottom">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u="sng" dirty="0" smtClean="0">
                <a:solidFill>
                  <a:srgbClr val="00B050"/>
                </a:solidFill>
                <a:latin typeface="NikoshBAN" panose="02000000000000000000" pitchFamily="2" charset="0"/>
                <a:cs typeface="NikoshBAN" panose="02000000000000000000" pitchFamily="2" charset="0"/>
              </a:rPr>
              <a:t>জো</a:t>
            </a:r>
            <a:r>
              <a:rPr lang="bn-BD" altLang="en-US" sz="6000" b="1" u="sng" dirty="0" smtClean="0">
                <a:solidFill>
                  <a:srgbClr val="FF0000"/>
                </a:solidFill>
                <a:latin typeface="NikoshBAN" panose="02000000000000000000" pitchFamily="2" charset="0"/>
                <a:cs typeface="NikoshBAN" panose="02000000000000000000" pitchFamily="2" charset="0"/>
              </a:rPr>
              <a:t>ড়া</a:t>
            </a:r>
            <a:r>
              <a:rPr lang="bn-BD" altLang="en-US" sz="6000" b="1" u="sng" dirty="0" smtClean="0">
                <a:solidFill>
                  <a:srgbClr val="00B050"/>
                </a:solidFill>
                <a:latin typeface="NikoshBAN" panose="02000000000000000000" pitchFamily="2" charset="0"/>
                <a:cs typeface="NikoshBAN" panose="02000000000000000000" pitchFamily="2" charset="0"/>
              </a:rPr>
              <a:t>য় </a:t>
            </a:r>
            <a:r>
              <a:rPr lang="bn-BD" altLang="en-US" sz="6000" b="1" u="sng" dirty="0" smtClean="0">
                <a:solidFill>
                  <a:srgbClr val="FF0000"/>
                </a:solidFill>
                <a:latin typeface="NikoshBAN" panose="02000000000000000000" pitchFamily="2" charset="0"/>
                <a:cs typeface="NikoshBAN" panose="02000000000000000000" pitchFamily="2" charset="0"/>
              </a:rPr>
              <a:t>কা</a:t>
            </a:r>
            <a:r>
              <a:rPr lang="bn-BD" altLang="en-US" sz="6000" b="1" u="sng" dirty="0" smtClean="0">
                <a:solidFill>
                  <a:srgbClr val="00B050"/>
                </a:solidFill>
                <a:latin typeface="NikoshBAN" panose="02000000000000000000" pitchFamily="2" charset="0"/>
                <a:cs typeface="NikoshBAN" panose="02000000000000000000" pitchFamily="2" charset="0"/>
              </a:rPr>
              <a:t>জ</a:t>
            </a:r>
            <a:endParaRPr lang="en-US" altLang="en-US" sz="6000" b="1" u="sng" dirty="0">
              <a:solidFill>
                <a:srgbClr val="00B05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368" y="1520370"/>
            <a:ext cx="2895599" cy="19379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92562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98538"/>
            <a:ext cx="3276599" cy="4419600"/>
          </a:xfrm>
          <a:prstGeom prst="rect">
            <a:avLst/>
          </a:prstGeom>
        </p:spPr>
      </p:pic>
      <p:sp>
        <p:nvSpPr>
          <p:cNvPr id="7" name="TextBox 6"/>
          <p:cNvSpPr txBox="1"/>
          <p:nvPr/>
        </p:nvSpPr>
        <p:spPr>
          <a:xfrm>
            <a:off x="6371492" y="498538"/>
            <a:ext cx="2315308" cy="44196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6274" y="1373525"/>
            <a:ext cx="964772" cy="12289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6200" y="1385247"/>
            <a:ext cx="838200" cy="12172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TextBox 10"/>
          <p:cNvSpPr txBox="1"/>
          <p:nvPr/>
        </p:nvSpPr>
        <p:spPr>
          <a:xfrm>
            <a:off x="3733799" y="498538"/>
            <a:ext cx="2637693" cy="44196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3696" y="1345541"/>
            <a:ext cx="1327504" cy="1981199"/>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457200" y="5199185"/>
            <a:ext cx="8229600" cy="1384995"/>
          </a:xfrm>
          <a:prstGeom prst="rect">
            <a:avLst/>
          </a:prstGeom>
        </p:spPr>
        <p:txBody>
          <a:bodyPr wrap="square">
            <a:spAutoFit/>
          </a:bodyPr>
          <a:lstStyle/>
          <a:p>
            <a:pPr algn="just"/>
            <a:r>
              <a:rPr lang="bn-BD" sz="28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লাইব্রেরিটি নগেনের দাদামশায়ের আমলের। যার একদিকের দেয়ালের মাঝখানে নগেনের মামার ছবি, অন্যদিকের দেয়ালে পাশাপাশি দাদামশায়ের ও দিদিমার ছবি।</a:t>
            </a:r>
            <a:endParaRPr lang="en-US" sz="28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22132" y="1200067"/>
            <a:ext cx="1369068" cy="2133600"/>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3069">
            <a:off x="4201163" y="628692"/>
            <a:ext cx="668675" cy="705164"/>
          </a:xfrm>
          <a:prstGeom prst="ellipse">
            <a:avLst/>
          </a:prstGeom>
          <a:ln>
            <a:noFill/>
          </a:ln>
          <a:effectLst>
            <a:softEdge rad="112500"/>
          </a:effectLst>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3069">
            <a:off x="5456862" y="677075"/>
            <a:ext cx="668675" cy="677197"/>
          </a:xfrm>
          <a:prstGeom prst="ellipse">
            <a:avLst/>
          </a:prstGeom>
          <a:ln>
            <a:noFill/>
          </a:ln>
          <a:effectLst>
            <a:softEdge rad="112500"/>
          </a:effectLst>
        </p:spPr>
      </p:pic>
    </p:spTree>
    <p:extLst>
      <p:ext uri="{BB962C8B-B14F-4D97-AF65-F5344CB8AC3E}">
        <p14:creationId xmlns:p14="http://schemas.microsoft.com/office/powerpoint/2010/main" val="1836841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anim calcmode="lin" valueType="num">
                                      <p:cBhvr>
                                        <p:cTn id="34" dur="2000" fill="hold"/>
                                        <p:tgtEl>
                                          <p:spTgt spid="13"/>
                                        </p:tgtEl>
                                        <p:attrNameLst>
                                          <p:attrName>ppt_w</p:attrName>
                                        </p:attrNameLst>
                                      </p:cBhvr>
                                      <p:tavLst>
                                        <p:tav tm="0" fmla="#ppt_w*sin(2.5*pi*$)">
                                          <p:val>
                                            <p:fltVal val="0"/>
                                          </p:val>
                                        </p:tav>
                                        <p:tav tm="100000">
                                          <p:val>
                                            <p:fltVal val="1"/>
                                          </p:val>
                                        </p:tav>
                                      </p:tavLst>
                                    </p:anim>
                                    <p:anim calcmode="lin" valueType="num">
                                      <p:cBhvr>
                                        <p:cTn id="3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 y="1066800"/>
            <a:ext cx="3581400" cy="3733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8200" y="990600"/>
            <a:ext cx="3657600" cy="38016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914400" y="5816808"/>
            <a:ext cx="7935884" cy="523220"/>
          </a:xfrm>
          <a:prstGeom prst="rect">
            <a:avLst/>
          </a:prstGeom>
          <a:noFill/>
          <a:ln>
            <a:noFill/>
          </a:ln>
        </p:spPr>
        <p:txBody>
          <a:bodyPr wrap="square" rtlCol="0">
            <a:spAutoFit/>
          </a:bodyPr>
          <a:lstStyle/>
          <a:p>
            <a:pPr algn="just"/>
            <a:r>
              <a:rPr lang="bn-BD" sz="2800" b="1" dirty="0" smtClean="0">
                <a:latin typeface="NikoshBAN" pitchFamily="2" charset="0"/>
                <a:cs typeface="NikoshBAN" pitchFamily="2" charset="0"/>
              </a:rPr>
              <a:t>নগেন মামাকে প্রায়ই মিথ্যা শ্রদ্ধাভক্তি দেখিয়ে টাকা আদায় করত ।</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1683587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 y="802653"/>
            <a:ext cx="2895600" cy="3478064"/>
          </a:xfrm>
          <a:prstGeom prst="rect">
            <a:avLst/>
          </a:prstGeom>
        </p:spPr>
      </p:pic>
      <p:sp>
        <p:nvSpPr>
          <p:cNvPr id="8" name="TextBox 7"/>
          <p:cNvSpPr txBox="1"/>
          <p:nvPr/>
        </p:nvSpPr>
        <p:spPr>
          <a:xfrm>
            <a:off x="3505200" y="838200"/>
            <a:ext cx="2667000" cy="3442517"/>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11" name="TextBox 10"/>
          <p:cNvSpPr txBox="1"/>
          <p:nvPr/>
        </p:nvSpPr>
        <p:spPr>
          <a:xfrm>
            <a:off x="457200" y="4659923"/>
            <a:ext cx="8077200" cy="1384995"/>
          </a:xfrm>
          <a:prstGeom prst="rect">
            <a:avLst/>
          </a:prstGeom>
          <a:noFill/>
          <a:ln>
            <a:solidFill>
              <a:srgbClr val="7030A0"/>
            </a:solidFill>
          </a:ln>
        </p:spPr>
        <p:txBody>
          <a:bodyPr wrap="square" rtlCol="0">
            <a:spAutoFit/>
          </a:bodyPr>
          <a:lstStyle/>
          <a:p>
            <a:pPr algn="just"/>
            <a:r>
              <a:rPr lang="bn-BD" sz="2800" b="1" dirty="0" smtClean="0">
                <a:latin typeface="NikoshBAN" pitchFamily="2" charset="0"/>
                <a:cs typeface="NikoshBAN" pitchFamily="2" charset="0"/>
              </a:rPr>
              <a:t>কিন্তু মামা মৃত্যুর সময় নগেনের নামে মোটা টাকা উইল করে রেখে যাওয়ায় নগেন অনুতপ্ত হয় এবং সত্যি সত্যি মামার প্রতি শ্রদ্ধাভক্তি জেগে উঠে।</a:t>
            </a:r>
            <a:endParaRPr lang="en-US" sz="2800" b="1" dirty="0">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24600" y="852121"/>
            <a:ext cx="2438400" cy="342859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599" y="1219200"/>
            <a:ext cx="1017784" cy="13716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9598" y="1122619"/>
            <a:ext cx="1017785" cy="154438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3069">
            <a:off x="4262028" y="793658"/>
            <a:ext cx="315141" cy="456121"/>
          </a:xfrm>
          <a:prstGeom prst="ellipse">
            <a:avLst/>
          </a:prstGeom>
          <a:ln>
            <a:noFill/>
          </a:ln>
          <a:effectLst>
            <a:softEdge rad="112500"/>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3069">
            <a:off x="5279813" y="839974"/>
            <a:ext cx="315141" cy="438030"/>
          </a:xfrm>
          <a:prstGeom prst="ellipse">
            <a:avLst/>
          </a:prstGeom>
          <a:ln>
            <a:solidFill>
              <a:srgbClr val="FFFF00"/>
            </a:solidFill>
          </a:ln>
          <a:effectLst>
            <a:softEdge rad="112500"/>
          </a:effectLst>
        </p:spPr>
      </p:pic>
    </p:spTree>
    <p:extLst>
      <p:ext uri="{BB962C8B-B14F-4D97-AF65-F5344CB8AC3E}">
        <p14:creationId xmlns:p14="http://schemas.microsoft.com/office/powerpoint/2010/main" val="3331054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523871"/>
            <a:ext cx="2731110" cy="176212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95800" y="2362200"/>
            <a:ext cx="2712427" cy="1911927"/>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0" y="2438398"/>
            <a:ext cx="2731110" cy="1828801"/>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4495800" y="514428"/>
            <a:ext cx="2712427" cy="177157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332" y="892164"/>
            <a:ext cx="836252" cy="1006974"/>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6185" y="825411"/>
            <a:ext cx="914400" cy="10668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3069">
            <a:off x="5071653" y="568848"/>
            <a:ext cx="285358" cy="325609"/>
          </a:xfrm>
          <a:prstGeom prst="ellipse">
            <a:avLst/>
          </a:prstGeom>
          <a:ln>
            <a:noFill/>
          </a:ln>
          <a:effectLst>
            <a:softEdge rad="112500"/>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3069">
            <a:off x="5907906" y="571428"/>
            <a:ext cx="285358" cy="312694"/>
          </a:xfrm>
          <a:prstGeom prst="ellipse">
            <a:avLst/>
          </a:prstGeom>
          <a:ln>
            <a:noFill/>
          </a:ln>
          <a:effectLst>
            <a:softEdge rad="112500"/>
          </a:effectLst>
        </p:spPr>
      </p:pic>
      <p:sp>
        <p:nvSpPr>
          <p:cNvPr id="27" name="TextBox 26"/>
          <p:cNvSpPr txBox="1"/>
          <p:nvPr/>
        </p:nvSpPr>
        <p:spPr>
          <a:xfrm>
            <a:off x="685800" y="4419600"/>
            <a:ext cx="7792915" cy="1938992"/>
          </a:xfrm>
          <a:prstGeom prst="rect">
            <a:avLst/>
          </a:prstGeom>
          <a:solidFill>
            <a:schemeClr val="bg1"/>
          </a:solidFill>
          <a:ln>
            <a:solidFill>
              <a:srgbClr val="7030A0"/>
            </a:solidFill>
          </a:ln>
        </p:spPr>
        <p:txBody>
          <a:bodyPr wrap="square" rtlCol="0">
            <a:spAutoFit/>
          </a:bodyPr>
          <a:lstStyle/>
          <a:p>
            <a:pPr algn="just"/>
            <a:r>
              <a:rPr lang="bn-BD" sz="2400" b="1" dirty="0" smtClean="0">
                <a:latin typeface="NikoshBAN" pitchFamily="2" charset="0"/>
                <a:cs typeface="NikoshBAN" pitchFamily="2" charset="0"/>
              </a:rPr>
              <a:t>মামাকে ভক্তিশ্রদ্ধা জানাতে গিয়ে নগেনের চমকপ্রদ অবিশ্বাস্য কাহিনি</a:t>
            </a:r>
            <a:r>
              <a:rPr lang="en-US" sz="2400" b="1" dirty="0" smtClean="0">
                <a:latin typeface="NikoshBAN" pitchFamily="2" charset="0"/>
                <a:cs typeface="NikoshBAN" pitchFamily="2" charset="0"/>
              </a:rPr>
              <a:t> ……</a:t>
            </a:r>
          </a:p>
          <a:p>
            <a:pPr algn="just"/>
            <a:r>
              <a:rPr lang="en-US" sz="2400" b="1" dirty="0" err="1" smtClean="0">
                <a:latin typeface="NikoshBAN" pitchFamily="2" charset="0"/>
                <a:cs typeface="NikoshBAN" pitchFamily="2" charset="0"/>
              </a:rPr>
              <a:t>মামার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তৈলচিত্রকে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নগেন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অন্ধকারে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প্রনাম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যায়।রূপার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ফ্রেমে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বাঁধানো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তৈলচিত্রে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মাথা</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স্পর্শ</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মাত্রই</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ধাক্কা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দিয়ে</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ফেলে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দেয়।এরকম</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ঘটনা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রাতের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অন্ধকারে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অসংখ্যবার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ঘটেছে</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অথচ</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দিনের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অন্ধকারে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হাতে</a:t>
            </a:r>
            <a:r>
              <a:rPr lang="en-US" sz="2400" b="1" dirty="0" smtClean="0">
                <a:latin typeface="NikoshBAN" pitchFamily="2" charset="0"/>
                <a:cs typeface="NikoshBAN" pitchFamily="2" charset="0"/>
              </a:rPr>
              <a:t> </a:t>
            </a:r>
          </a:p>
          <a:p>
            <a:pPr algn="just"/>
            <a:r>
              <a:rPr lang="en-US" sz="2400" b="1" dirty="0" err="1" smtClean="0">
                <a:latin typeface="NikoshBAN" pitchFamily="2" charset="0"/>
                <a:cs typeface="NikoshBAN" pitchFamily="2" charset="0"/>
              </a:rPr>
              <a:t>থাকলে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ঘটেনা</a:t>
            </a:r>
            <a:r>
              <a:rPr lang="en-US" sz="2400" b="1" dirty="0" smtClean="0">
                <a:latin typeface="NikoshBAN" pitchFamily="2" charset="0"/>
                <a:cs typeface="NikoshBAN" pitchFamily="2" charset="0"/>
              </a:rPr>
              <a:t>।</a:t>
            </a:r>
            <a:endParaRPr lang="bn-BD" sz="2400" b="1" dirty="0" smtClean="0">
              <a:latin typeface="NikoshBAN" pitchFamily="2" charset="0"/>
              <a:cs typeface="NikoshBAN" pitchFamily="2" charset="0"/>
            </a:endParaRPr>
          </a:p>
        </p:txBody>
      </p:sp>
    </p:spTree>
    <p:extLst>
      <p:ext uri="{BB962C8B-B14F-4D97-AF65-F5344CB8AC3E}">
        <p14:creationId xmlns:p14="http://schemas.microsoft.com/office/powerpoint/2010/main" val="31103968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ppt_w</p:attrName>
                                        </p:attrNameLst>
                                      </p:cBhvr>
                                      <p:tavLst>
                                        <p:tav tm="0" fmla="#ppt_w*sin(2.5*pi*$)">
                                          <p:val>
                                            <p:fltVal val="0"/>
                                          </p:val>
                                        </p:tav>
                                        <p:tav tm="100000">
                                          <p:val>
                                            <p:fltVal val="1"/>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ppt_w</p:attrName>
                                        </p:attrNameLst>
                                      </p:cBhvr>
                                      <p:tavLst>
                                        <p:tav tm="0" fmla="#ppt_w*sin(2.5*pi*$)">
                                          <p:val>
                                            <p:fltVal val="0"/>
                                          </p:val>
                                        </p:tav>
                                        <p:tav tm="100000">
                                          <p:val>
                                            <p:fltVal val="1"/>
                                          </p:val>
                                        </p:tav>
                                      </p:tavLst>
                                    </p:anim>
                                    <p:anim calcmode="lin" valueType="num">
                                      <p:cBhvr>
                                        <p:cTn id="19" dur="2000" fill="hold"/>
                                        <p:tgtEl>
                                          <p:spTgt spid="1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ppt_w</p:attrName>
                                        </p:attrNameLst>
                                      </p:cBhvr>
                                      <p:tavLst>
                                        <p:tav tm="0" fmla="#ppt_w*sin(2.5*pi*$)">
                                          <p:val>
                                            <p:fltVal val="0"/>
                                          </p:val>
                                        </p:tav>
                                        <p:tav tm="100000">
                                          <p:val>
                                            <p:fltVal val="1"/>
                                          </p:val>
                                        </p:tav>
                                      </p:tavLst>
                                    </p:anim>
                                    <p:anim calcmode="lin" valueType="num">
                                      <p:cBhvr>
                                        <p:cTn id="24" dur="2000" fill="hold"/>
                                        <p:tgtEl>
                                          <p:spTgt spid="17"/>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anim calcmode="lin" valueType="num">
                                      <p:cBhvr>
                                        <p:cTn id="28" dur="2000" fill="hold"/>
                                        <p:tgtEl>
                                          <p:spTgt spid="14"/>
                                        </p:tgtEl>
                                        <p:attrNameLst>
                                          <p:attrName>ppt_w</p:attrName>
                                        </p:attrNameLst>
                                      </p:cBhvr>
                                      <p:tavLst>
                                        <p:tav tm="0" fmla="#ppt_w*sin(2.5*pi*$)">
                                          <p:val>
                                            <p:fltVal val="0"/>
                                          </p:val>
                                        </p:tav>
                                        <p:tav tm="100000">
                                          <p:val>
                                            <p:fltVal val="1"/>
                                          </p:val>
                                        </p:tav>
                                      </p:tavLst>
                                    </p:anim>
                                    <p:anim calcmode="lin" valueType="num">
                                      <p:cBhvr>
                                        <p:cTn id="29" dur="2000" fill="hold"/>
                                        <p:tgtEl>
                                          <p:spTgt spid="14"/>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anim calcmode="lin" valueType="num">
                                      <p:cBhvr>
                                        <p:cTn id="33" dur="2000" fill="hold"/>
                                        <p:tgtEl>
                                          <p:spTgt spid="12"/>
                                        </p:tgtEl>
                                        <p:attrNameLst>
                                          <p:attrName>ppt_w</p:attrName>
                                        </p:attrNameLst>
                                      </p:cBhvr>
                                      <p:tavLst>
                                        <p:tav tm="0" fmla="#ppt_w*sin(2.5*pi*$)">
                                          <p:val>
                                            <p:fltVal val="0"/>
                                          </p:val>
                                        </p:tav>
                                        <p:tav tm="100000">
                                          <p:val>
                                            <p:fltVal val="1"/>
                                          </p:val>
                                        </p:tav>
                                      </p:tavLst>
                                    </p:anim>
                                    <p:anim calcmode="lin" valueType="num">
                                      <p:cBhvr>
                                        <p:cTn id="3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iterate type="wd">
                                    <p:tmPct val="10000"/>
                                  </p:iterate>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 y="914400"/>
            <a:ext cx="3276600" cy="32766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24400" y="881427"/>
            <a:ext cx="3276600" cy="329127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524000"/>
            <a:ext cx="876794" cy="1905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09600" y="4724400"/>
            <a:ext cx="8001000" cy="1200329"/>
          </a:xfrm>
          <a:prstGeom prst="rect">
            <a:avLst/>
          </a:prstGeom>
          <a:noFill/>
          <a:ln w="28575">
            <a:noFill/>
          </a:ln>
        </p:spPr>
        <p:txBody>
          <a:bodyPr wrap="square" rtlCol="0">
            <a:spAutoFit/>
          </a:bodyPr>
          <a:lstStyle/>
          <a:p>
            <a:pPr algn="just"/>
            <a:r>
              <a:rPr lang="bn-BD" sz="3600" b="1" dirty="0" smtClean="0">
                <a:latin typeface="NikoshBAN" pitchFamily="2" charset="0"/>
                <a:cs typeface="NikoshBAN" pitchFamily="2" charset="0"/>
              </a:rPr>
              <a:t>নগেনের বিশ্বাস মিথ্যা শ্রদ্ধাভক্তি জানানোর কারণে তার মামার  প্রেতাত্মা রাগ করে তাকে ধাক্কা দিয়ে শাসন করে।</a:t>
            </a:r>
            <a:endParaRPr lang="en-US" sz="3600" b="1" dirty="0">
              <a:latin typeface="NikoshBAN" pitchFamily="2" charset="0"/>
              <a:cs typeface="NikoshBAN" pitchFamily="2"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7997" y="1371600"/>
            <a:ext cx="914400" cy="2133600"/>
          </a:xfrm>
          <a:prstGeom prst="rect">
            <a:avLst/>
          </a:prstGeom>
        </p:spPr>
      </p:pic>
    </p:spTree>
    <p:extLst>
      <p:ext uri="{BB962C8B-B14F-4D97-AF65-F5344CB8AC3E}">
        <p14:creationId xmlns:p14="http://schemas.microsoft.com/office/powerpoint/2010/main" val="17521298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783152"/>
            <a:ext cx="5638800" cy="3484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609600" y="5029199"/>
            <a:ext cx="8001000" cy="1323439"/>
          </a:xfrm>
          <a:prstGeom prst="rect">
            <a:avLst/>
          </a:prstGeom>
          <a:solidFill>
            <a:schemeClr val="bg1"/>
          </a:solidFill>
          <a:ln w="28575">
            <a:noFill/>
          </a:ln>
        </p:spPr>
        <p:txBody>
          <a:bodyPr wrap="square" rtlCol="0">
            <a:spAutoFit/>
          </a:bodyPr>
          <a:lstStyle/>
          <a:p>
            <a:pPr algn="just"/>
            <a:r>
              <a:rPr lang="bn-BD" sz="4000" b="1" dirty="0" smtClean="0">
                <a:latin typeface="NikoshBAN" pitchFamily="2" charset="0"/>
                <a:cs typeface="NikoshBAN" pitchFamily="2" charset="0"/>
              </a:rPr>
              <a:t>চমকপ্রদ অবিশ্বাস্য কাহিনী নগেনকে দিনদিন চিন্তিত </a:t>
            </a:r>
          </a:p>
          <a:p>
            <a:pPr algn="just"/>
            <a:r>
              <a:rPr lang="bn-BD" sz="4000" b="1" dirty="0" smtClean="0">
                <a:latin typeface="NikoshBAN" pitchFamily="2" charset="0"/>
                <a:cs typeface="NikoshBAN" pitchFamily="2" charset="0"/>
              </a:rPr>
              <a:t>ও অসুস্থ্য করে দেয়।</a:t>
            </a:r>
            <a:endParaRPr lang="en-US" sz="4000" b="1" dirty="0">
              <a:latin typeface="NikoshBAN" pitchFamily="2" charset="0"/>
              <a:cs typeface="NikoshBAN" pitchFamily="2" charset="0"/>
            </a:endParaRPr>
          </a:p>
        </p:txBody>
      </p:sp>
    </p:spTree>
    <p:extLst>
      <p:ext uri="{BB962C8B-B14F-4D97-AF65-F5344CB8AC3E}">
        <p14:creationId xmlns:p14="http://schemas.microsoft.com/office/powerpoint/2010/main" val="10388290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6138" y="940639"/>
            <a:ext cx="3727207" cy="24199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756138" y="4038600"/>
            <a:ext cx="7792915" cy="156966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3200" b="1" dirty="0" err="1" smtClean="0">
                <a:latin typeface="NikoshBAN" pitchFamily="2" charset="0"/>
                <a:cs typeface="NikoshBAN" pitchFamily="2" charset="0"/>
              </a:rPr>
              <a:t>পরাশর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ডাক্তার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তৈলচিত্রটিকে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ভালো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পরীক্ষা-নিরীক্ষা</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দেখলেন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তৈলচিত্রের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রূপার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ফ্রেমে</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বৈদ্যুতিক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সংযোগ</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থাকায়</a:t>
            </a:r>
            <a:r>
              <a:rPr lang="en-US" sz="3200" b="1" dirty="0" smtClean="0">
                <a:latin typeface="NikoshBAN" pitchFamily="2" charset="0"/>
                <a:cs typeface="NikoshBAN" pitchFamily="2" charset="0"/>
              </a:rPr>
              <a:t> এ </a:t>
            </a:r>
            <a:r>
              <a:rPr lang="en-US" sz="3200" b="1" dirty="0" err="1" smtClean="0">
                <a:latin typeface="NikoshBAN" pitchFamily="2" charset="0"/>
                <a:cs typeface="NikoshBAN" pitchFamily="2" charset="0"/>
              </a:rPr>
              <a:t>রকম</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ভুতুড়ে</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কাণ্ডটি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ঘটেছে</a:t>
            </a:r>
            <a:r>
              <a:rPr lang="en-US" sz="3200" b="1" dirty="0" smtClean="0">
                <a:latin typeface="NikoshBAN" pitchFamily="2" charset="0"/>
                <a:cs typeface="NikoshBAN" pitchFamily="2" charset="0"/>
              </a:rPr>
              <a:t>। </a:t>
            </a:r>
            <a:endParaRPr lang="bn-BD" sz="3200" b="1" dirty="0" smtClean="0">
              <a:latin typeface="NikoshBAN" pitchFamily="2" charset="0"/>
              <a:cs typeface="NikoshBAN" pitchFamily="2"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940639"/>
            <a:ext cx="3581400" cy="24199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12858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533815" y="3431969"/>
            <a:ext cx="3733385" cy="26387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bn-BD" sz="3600" b="1" dirty="0" smtClean="0">
                <a:latin typeface="NikoshBAN" panose="02000000000000000000" pitchFamily="2" charset="0"/>
                <a:cs typeface="NikoshBAN" panose="02000000000000000000" pitchFamily="2" charset="0"/>
              </a:rPr>
              <a:t> </a:t>
            </a:r>
            <a:r>
              <a:rPr lang="bn-BD" sz="2800" dirty="0" smtClean="0">
                <a:ln>
                  <a:solidFill>
                    <a:schemeClr val="tx1"/>
                  </a:solidFill>
                </a:ln>
                <a:latin typeface="NikoshBAN" panose="02000000000000000000" pitchFamily="2" charset="0"/>
                <a:cs typeface="NikoshBAN" panose="02000000000000000000" pitchFamily="2" charset="0"/>
              </a:rPr>
              <a:t>নাজমুন্নাহার শিউলি</a:t>
            </a:r>
          </a:p>
          <a:p>
            <a:pPr marL="342900" lvl="1" indent="0">
              <a:buFont typeface="Arial" panose="020B0604020202020204" pitchFamily="34" charset="0"/>
              <a:buNone/>
            </a:pPr>
            <a:r>
              <a:rPr lang="bn-BD" sz="2800" dirty="0" smtClean="0">
                <a:ln>
                  <a:solidFill>
                    <a:schemeClr val="tx1"/>
                  </a:solidFill>
                </a:ln>
                <a:latin typeface="NikoshBAN" panose="02000000000000000000" pitchFamily="2" charset="0"/>
                <a:cs typeface="NikoshBAN" panose="02000000000000000000" pitchFamily="2" charset="0"/>
              </a:rPr>
              <a:t>    সহকারী শিক্ষক</a:t>
            </a:r>
          </a:p>
          <a:p>
            <a:pPr marL="0" indent="0">
              <a:buFont typeface="Arial" panose="020B0604020202020204" pitchFamily="34" charset="0"/>
              <a:buNone/>
            </a:pPr>
            <a:r>
              <a:rPr lang="bn-BD" sz="1800" dirty="0" smtClean="0">
                <a:ln>
                  <a:solidFill>
                    <a:srgbClr val="002060"/>
                  </a:solidFill>
                </a:ln>
                <a:solidFill>
                  <a:srgbClr val="002060"/>
                </a:solidFill>
                <a:latin typeface="NikoshBAN" panose="02000000000000000000" pitchFamily="2" charset="0"/>
                <a:cs typeface="NikoshBAN" panose="02000000000000000000" pitchFamily="2" charset="0"/>
              </a:rPr>
              <a:t>মতলব জে </a:t>
            </a:r>
            <a:r>
              <a:rPr lang="en-US" sz="1800" dirty="0" smtClean="0">
                <a:ln>
                  <a:solidFill>
                    <a:srgbClr val="002060"/>
                  </a:solidFill>
                </a:ln>
                <a:solidFill>
                  <a:srgbClr val="002060"/>
                </a:solidFill>
                <a:latin typeface="NikoshBAN" panose="02000000000000000000" pitchFamily="2" charset="0"/>
                <a:cs typeface="NikoshBAN" panose="02000000000000000000" pitchFamily="2" charset="0"/>
              </a:rPr>
              <a:t>,</a:t>
            </a:r>
            <a:r>
              <a:rPr lang="bn-BD" sz="1800" dirty="0" smtClean="0">
                <a:ln>
                  <a:solidFill>
                    <a:srgbClr val="002060"/>
                  </a:solidFill>
                </a:ln>
                <a:solidFill>
                  <a:srgbClr val="002060"/>
                </a:solidFill>
                <a:latin typeface="NikoshBAN" panose="02000000000000000000" pitchFamily="2" charset="0"/>
                <a:cs typeface="NikoshBAN" panose="02000000000000000000" pitchFamily="2" charset="0"/>
              </a:rPr>
              <a:t>বি সরকারি পাইল</a:t>
            </a:r>
            <a:r>
              <a:rPr lang="en-US" sz="1800" dirty="0" smtClean="0">
                <a:ln>
                  <a:solidFill>
                    <a:srgbClr val="002060"/>
                  </a:solidFill>
                </a:ln>
                <a:solidFill>
                  <a:srgbClr val="002060"/>
                </a:solidFill>
                <a:latin typeface="NikoshBAN" panose="02000000000000000000" pitchFamily="2" charset="0"/>
                <a:cs typeface="NikoshBAN" panose="02000000000000000000" pitchFamily="2" charset="0"/>
              </a:rPr>
              <a:t>ট</a:t>
            </a:r>
            <a:r>
              <a:rPr lang="bn-BD" sz="1800" dirty="0" smtClean="0">
                <a:ln>
                  <a:solidFill>
                    <a:srgbClr val="002060"/>
                  </a:solidFill>
                </a:ln>
                <a:solidFill>
                  <a:srgbClr val="002060"/>
                </a:solidFill>
                <a:latin typeface="NikoshBAN" panose="02000000000000000000" pitchFamily="2" charset="0"/>
                <a:cs typeface="NikoshBAN" panose="02000000000000000000" pitchFamily="2" charset="0"/>
              </a:rPr>
              <a:t> উচ্চ বিদ্যালয়</a:t>
            </a:r>
          </a:p>
          <a:p>
            <a:pPr marL="0" indent="0">
              <a:buFont typeface="Arial" panose="020B0604020202020204" pitchFamily="34" charset="0"/>
              <a:buNone/>
            </a:pPr>
            <a:r>
              <a:rPr lang="bn-BD" sz="1800" b="1" dirty="0" smtClean="0">
                <a:latin typeface="NikoshBAN" panose="02000000000000000000" pitchFamily="2" charset="0"/>
                <a:cs typeface="NikoshBAN" panose="02000000000000000000" pitchFamily="2" charset="0"/>
              </a:rPr>
              <a:t>            </a:t>
            </a:r>
            <a:r>
              <a:rPr lang="bn-BD" sz="1800" dirty="0" smtClean="0">
                <a:ln>
                  <a:solidFill>
                    <a:schemeClr val="tx1"/>
                  </a:solidFill>
                </a:ln>
                <a:latin typeface="NikoshBAN" panose="02000000000000000000" pitchFamily="2" charset="0"/>
                <a:cs typeface="NikoshBAN" panose="02000000000000000000" pitchFamily="2" charset="0"/>
              </a:rPr>
              <a:t>মতলব (দঃ) ,চাঁদপুর  </a:t>
            </a:r>
          </a:p>
          <a:p>
            <a:pPr marL="0" indent="0">
              <a:buNone/>
            </a:pPr>
            <a:r>
              <a:rPr lang="bn-BD" sz="1800" b="1" dirty="0" smtClean="0">
                <a:latin typeface="NikoshBAN" panose="02000000000000000000" pitchFamily="2" charset="0"/>
                <a:cs typeface="NikoshBAN" panose="02000000000000000000" pitchFamily="2" charset="0"/>
              </a:rPr>
              <a:t> </a:t>
            </a:r>
            <a:r>
              <a:rPr lang="bn-BD" sz="1800" dirty="0" smtClean="0">
                <a:ln>
                  <a:solidFill>
                    <a:srgbClr val="002060"/>
                  </a:solidFill>
                </a:ln>
                <a:solidFill>
                  <a:srgbClr val="002060"/>
                </a:solidFill>
                <a:latin typeface="NikoshBAN" panose="02000000000000000000" pitchFamily="2" charset="0"/>
                <a:cs typeface="NikoshBAN" panose="02000000000000000000" pitchFamily="2" charset="0"/>
              </a:rPr>
              <a:t>E-mail</a:t>
            </a:r>
            <a:r>
              <a:rPr lang="bn-BD" sz="1800" dirty="0">
                <a:ln>
                  <a:solidFill>
                    <a:srgbClr val="002060"/>
                  </a:solidFill>
                </a:ln>
                <a:solidFill>
                  <a:srgbClr val="002060"/>
                </a:solidFill>
                <a:latin typeface="Times New Roman" panose="02020603050405020304" pitchFamily="18" charset="0"/>
                <a:cs typeface="NikoshBAN" panose="02000000000000000000" pitchFamily="2" charset="0"/>
              </a:rPr>
              <a:t>: </a:t>
            </a:r>
            <a:r>
              <a:rPr lang="bn-BD" sz="1800" dirty="0" smtClean="0">
                <a:ln>
                  <a:solidFill>
                    <a:srgbClr val="002060"/>
                  </a:solidFill>
                </a:ln>
                <a:solidFill>
                  <a:srgbClr val="002060"/>
                </a:solidFill>
                <a:latin typeface="Times New Roman" panose="02020603050405020304" pitchFamily="18" charset="0"/>
              </a:rPr>
              <a:t>shiuly17bd@gmail.com</a:t>
            </a:r>
            <a:endParaRPr lang="en-US" sz="1800" dirty="0">
              <a:ln>
                <a:solidFill>
                  <a:srgbClr val="002060"/>
                </a:solidFill>
              </a:ln>
              <a:solidFill>
                <a:srgbClr val="002060"/>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8"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1683" y="658851"/>
            <a:ext cx="2164917" cy="23721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658850"/>
            <a:ext cx="2253366" cy="23721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6"/>
          <p:cNvSpPr/>
          <p:nvPr/>
        </p:nvSpPr>
        <p:spPr>
          <a:xfrm>
            <a:off x="5342856" y="3505200"/>
            <a:ext cx="3193576" cy="2185214"/>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8</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endPar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বিষয়ঃবাংলা ১ম পত্র</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গদ্য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bn-IN"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a:t>
            </a:r>
            <a:r>
              <a:rPr lang="bn-IN"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৫০ মিনিট </a:t>
            </a:r>
            <a:endParaRPr lang="en-US"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১০/০</a:t>
            </a:r>
            <a:r>
              <a:rPr lang="bn-BD"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7</a:t>
            </a:r>
            <a:r>
              <a:rPr lang="en-US"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/২০২০ </a:t>
            </a:r>
            <a:r>
              <a:rPr lang="en-US" sz="2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r>
              <a:rPr lang="en-US"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xmlns="" id="{39DA39A4-A0B7-4C69-8BB0-F9354BA40A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658851"/>
            <a:ext cx="1227749" cy="5562651"/>
          </a:xfrm>
          <a:prstGeom prst="rect">
            <a:avLst/>
          </a:prstGeom>
        </p:spPr>
      </p:pic>
    </p:spTree>
    <p:extLst>
      <p:ext uri="{BB962C8B-B14F-4D97-AF65-F5344CB8AC3E}">
        <p14:creationId xmlns:p14="http://schemas.microsoft.com/office/powerpoint/2010/main" val="31585615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722" y="366062"/>
            <a:ext cx="8477735" cy="584775"/>
          </a:xfrm>
          <a:prstGeom prst="rect">
            <a:avLst/>
          </a:prstGeom>
          <a:noFill/>
        </p:spPr>
        <p:txBody>
          <a:bodyPr wrap="square" rtlCol="0">
            <a:spAutoFit/>
          </a:bodyPr>
          <a:lstStyle/>
          <a:p>
            <a:endParaRPr lang="bn-BD" sz="3200" dirty="0" smtClean="0">
              <a:latin typeface="NikoshBAN" panose="02000000000000000000" pitchFamily="2" charset="0"/>
              <a:cs typeface="NikoshBAN" panose="02000000000000000000" pitchFamily="2" charset="0"/>
            </a:endParaRPr>
          </a:p>
        </p:txBody>
      </p:sp>
      <p:sp>
        <p:nvSpPr>
          <p:cNvPr id="17" name="TextBox 1"/>
          <p:cNvSpPr txBox="1">
            <a:spLocks noChangeArrowheads="1"/>
          </p:cNvSpPr>
          <p:nvPr/>
        </p:nvSpPr>
        <p:spPr bwMode="auto">
          <a:xfrm>
            <a:off x="3200400" y="838200"/>
            <a:ext cx="3200400"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dirty="0" smtClean="0">
                <a:latin typeface="NikoshBAN" panose="02000000000000000000" pitchFamily="2" charset="0"/>
                <a:cs typeface="NikoshBAN" panose="02000000000000000000" pitchFamily="2" charset="0"/>
              </a:rPr>
              <a:t>দলগত কাজ</a:t>
            </a:r>
            <a:endParaRPr lang="en-US" altLang="en-US" sz="6000" b="1" dirty="0">
              <a:latin typeface="NikoshBAN" panose="02000000000000000000" pitchFamily="2" charset="0"/>
              <a:cs typeface="NikoshBAN" panose="02000000000000000000" pitchFamily="2" charset="0"/>
            </a:endParaRPr>
          </a:p>
        </p:txBody>
      </p:sp>
      <p:sp>
        <p:nvSpPr>
          <p:cNvPr id="6" name="Rectangle 5"/>
          <p:cNvSpPr/>
          <p:nvPr/>
        </p:nvSpPr>
        <p:spPr>
          <a:xfrm>
            <a:off x="1447800" y="2971800"/>
            <a:ext cx="651510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bn-IN" sz="40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r>
              <a:rPr lang="bn-BD" sz="4000"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তৈলচিত্রের ভূত</a:t>
            </a:r>
            <a:r>
              <a:rPr lang="bn-BD" sz="40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BD" sz="4000"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গল্প অবলম্বনে </a:t>
            </a:r>
            <a:r>
              <a:rPr lang="bn-BD" sz="40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নগেনের </a:t>
            </a:r>
            <a:r>
              <a:rPr lang="bn-IN" sz="40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কুসংস্কারাচ্ছন্ন </a:t>
            </a:r>
            <a:r>
              <a:rPr lang="bn-BD" sz="40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মানসিকতা  </a:t>
            </a:r>
            <a:r>
              <a:rPr lang="bn-IN" sz="40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r>
              <a:rPr lang="bn-BD" sz="40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পাঁচটি বা</a:t>
            </a:r>
            <a:r>
              <a:rPr lang="bn-IN" sz="40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ক্যে) ব্যাখ্যা কর।</a:t>
            </a:r>
            <a:endParaRPr lang="en-US" sz="4000"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173877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600200"/>
            <a:ext cx="8037244"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571500" indent="-571500">
              <a:buFont typeface="Wingdings" pitchFamily="2" charset="2"/>
              <a:buChar char="q"/>
            </a:pP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নগেনের</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ঘুম</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আসছিল</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466284" y="3612595"/>
            <a:ext cx="8028159"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685800" indent="-685800">
              <a:buFont typeface="Wingdings" panose="05000000000000000000" pitchFamily="2" charset="2"/>
              <a:buChar char="q"/>
            </a:pP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নগেন</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মামাকে</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কীভাবে</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ঠকিয়েছিল</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466283" y="5595574"/>
            <a:ext cx="8028161"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685800" indent="-685800">
              <a:buFont typeface="Wingdings" panose="05000000000000000000"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নগেন কেন ভেবেছিল সে পাগল হয়ে গেছে?</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457201" y="4604084"/>
            <a:ext cx="8037243"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 typeface="Wingdings" pitchFamily="2" charset="2"/>
              <a:buChar char="q"/>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নগেনের অনুতাপ বেড়ে গেল কেন?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481111" y="2591690"/>
            <a:ext cx="8013333"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571500" indent="-571500">
              <a:buFont typeface="Wingdings" pitchFamily="2" charset="2"/>
              <a:buChar char="q"/>
            </a:pP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মানিক</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বন্দ্যোপাধ্যায়ের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15" name="TextBox 1"/>
          <p:cNvSpPr txBox="1">
            <a:spLocks noChangeArrowheads="1"/>
          </p:cNvSpPr>
          <p:nvPr/>
        </p:nvSpPr>
        <p:spPr bwMode="auto">
          <a:xfrm>
            <a:off x="3143996" y="609600"/>
            <a:ext cx="2647204" cy="764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DeflateBottom">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6000" b="1" u="sng"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ম</a:t>
            </a:r>
            <a:r>
              <a:rPr lang="bn-IN" sz="6000" b="1" u="sng"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a:t>
            </a:r>
            <a:r>
              <a:rPr lang="bn-BD" sz="6000" b="1" u="sng" dirty="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ল্যা</a:t>
            </a:r>
            <a:r>
              <a:rPr lang="bn-BD" sz="6000" b="1" u="sng"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য়</a:t>
            </a:r>
            <a:r>
              <a:rPr lang="bn-BD" sz="6000" b="1" u="sng" dirty="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ন</a:t>
            </a:r>
            <a:endParaRPr lang="en-US" sz="6000" b="1" u="sng" dirty="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78580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 calcmode="lin" valueType="num">
                                      <p:cBhvr>
                                        <p:cTn id="3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699019"/>
            <a:ext cx="8035016" cy="66294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b="1" dirty="0">
                <a:solidFill>
                  <a:schemeClr val="tx1"/>
                </a:solidFill>
                <a:latin typeface="NikoshBAN" pitchFamily="2" charset="0"/>
                <a:cs typeface="NikoshBAN" pitchFamily="2" charset="0"/>
              </a:rPr>
              <a:t>১</a:t>
            </a:r>
            <a:r>
              <a:rPr lang="bn-BD" sz="3200" b="1" dirty="0" smtClean="0">
                <a:solidFill>
                  <a:schemeClr val="tx1"/>
                </a:solidFill>
                <a:latin typeface="NikoshBAN" pitchFamily="2" charset="0"/>
                <a:cs typeface="NikoshBAN" pitchFamily="2" charset="0"/>
              </a:rPr>
              <a:t>।ভূত বিশ্বাসকে এক কথায় কী নামে অভিহিত করা যায়?</a:t>
            </a:r>
            <a:endParaRPr lang="en-US" sz="3200" b="1" dirty="0">
              <a:solidFill>
                <a:schemeClr val="tx1"/>
              </a:solidFill>
              <a:latin typeface="NikoshBAN" pitchFamily="2" charset="0"/>
              <a:cs typeface="NikoshBAN" pitchFamily="2" charset="0"/>
            </a:endParaRPr>
          </a:p>
        </p:txBody>
      </p:sp>
      <p:sp>
        <p:nvSpPr>
          <p:cNvPr id="6" name="Multiply 5"/>
          <p:cNvSpPr/>
          <p:nvPr/>
        </p:nvSpPr>
        <p:spPr>
          <a:xfrm>
            <a:off x="8153400" y="2464876"/>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Half Frame 6"/>
          <p:cNvSpPr/>
          <p:nvPr/>
        </p:nvSpPr>
        <p:spPr>
          <a:xfrm rot="14014148">
            <a:off x="4472642" y="3417443"/>
            <a:ext cx="257644" cy="39595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 name="Rounded Rectangle 7"/>
          <p:cNvSpPr/>
          <p:nvPr/>
        </p:nvSpPr>
        <p:spPr>
          <a:xfrm>
            <a:off x="1143000" y="2391267"/>
            <a:ext cx="2886076" cy="6501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a:t>
            </a:r>
            <a:r>
              <a:rPr lang="bn-BD" sz="3200" b="1" dirty="0" smtClean="0">
                <a:solidFill>
                  <a:schemeClr val="tx1"/>
                </a:solidFill>
                <a:latin typeface="NikoshBAN" pitchFamily="2" charset="0"/>
                <a:cs typeface="NikoshBAN" pitchFamily="2" charset="0"/>
              </a:rPr>
              <a:t>ক) সচেতন চেতনা</a:t>
            </a:r>
            <a:endParaRPr lang="en-US" sz="3200" b="1" dirty="0">
              <a:solidFill>
                <a:schemeClr val="tx1"/>
              </a:solidFill>
              <a:latin typeface="NikoshBAN" pitchFamily="2" charset="0"/>
              <a:cs typeface="NikoshBAN" pitchFamily="2" charset="0"/>
            </a:endParaRPr>
          </a:p>
        </p:txBody>
      </p:sp>
      <p:sp>
        <p:nvSpPr>
          <p:cNvPr id="9" name="Rounded Rectangle 8"/>
          <p:cNvSpPr/>
          <p:nvPr/>
        </p:nvSpPr>
        <p:spPr>
          <a:xfrm>
            <a:off x="5110370" y="2367035"/>
            <a:ext cx="2966829" cy="6501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b="1" dirty="0" smtClean="0">
                <a:solidFill>
                  <a:schemeClr val="tx1"/>
                </a:solidFill>
                <a:latin typeface="NikoshBAN" pitchFamily="2" charset="0"/>
                <a:cs typeface="NikoshBAN" pitchFamily="2" charset="0"/>
              </a:rPr>
              <a:t>(খ) মৌলিক চিন্তা</a:t>
            </a:r>
            <a:endParaRPr lang="en-US" sz="3200" b="1" dirty="0">
              <a:solidFill>
                <a:schemeClr val="tx1"/>
              </a:solidFill>
            </a:endParaRPr>
          </a:p>
        </p:txBody>
      </p:sp>
      <p:sp>
        <p:nvSpPr>
          <p:cNvPr id="10" name="Rounded Rectangle 9"/>
          <p:cNvSpPr/>
          <p:nvPr/>
        </p:nvSpPr>
        <p:spPr>
          <a:xfrm>
            <a:off x="1143000" y="3333519"/>
            <a:ext cx="2886075" cy="6109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(গ)কুসংস্কার</a:t>
            </a:r>
            <a:endParaRPr lang="en-US" sz="3200" b="1" dirty="0">
              <a:solidFill>
                <a:schemeClr val="tx1"/>
              </a:solidFill>
              <a:latin typeface="NikoshBAN" pitchFamily="2" charset="0"/>
              <a:cs typeface="NikoshBAN" pitchFamily="2" charset="0"/>
            </a:endParaRPr>
          </a:p>
        </p:txBody>
      </p:sp>
      <p:sp>
        <p:nvSpPr>
          <p:cNvPr id="11" name="Rounded Rectangle 10"/>
          <p:cNvSpPr/>
          <p:nvPr/>
        </p:nvSpPr>
        <p:spPr>
          <a:xfrm>
            <a:off x="5110370" y="3315640"/>
            <a:ext cx="2966830" cy="5995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b="1" dirty="0">
                <a:solidFill>
                  <a:schemeClr val="tx1"/>
                </a:solidFill>
                <a:latin typeface="NikoshBAN" pitchFamily="2" charset="0"/>
                <a:cs typeface="NikoshBAN" pitchFamily="2" charset="0"/>
              </a:rPr>
              <a:t>(</a:t>
            </a:r>
            <a:r>
              <a:rPr lang="bn-BD" sz="3200" b="1" dirty="0" smtClean="0">
                <a:solidFill>
                  <a:schemeClr val="tx1"/>
                </a:solidFill>
                <a:latin typeface="NikoshBAN" pitchFamily="2" charset="0"/>
                <a:cs typeface="NikoshBAN" pitchFamily="2" charset="0"/>
              </a:rPr>
              <a:t>ঘ) </a:t>
            </a:r>
            <a:r>
              <a:rPr lang="bn-BD" sz="2800" b="1" dirty="0" smtClean="0">
                <a:solidFill>
                  <a:schemeClr val="tx1"/>
                </a:solidFill>
                <a:latin typeface="NikoshBAN" pitchFamily="2" charset="0"/>
                <a:cs typeface="NikoshBAN" pitchFamily="2" charset="0"/>
              </a:rPr>
              <a:t>বিজ্ঞানবাদী মতবাদ</a:t>
            </a:r>
            <a:endParaRPr lang="en-US" sz="2800" b="1" dirty="0">
              <a:solidFill>
                <a:schemeClr val="tx1"/>
              </a:solidFill>
              <a:latin typeface="NikoshBAN" pitchFamily="2" charset="0"/>
              <a:cs typeface="NikoshBAN" pitchFamily="2" charset="0"/>
            </a:endParaRPr>
          </a:p>
        </p:txBody>
      </p:sp>
      <p:sp>
        <p:nvSpPr>
          <p:cNvPr id="12" name="Rectangle 11"/>
          <p:cNvSpPr/>
          <p:nvPr/>
        </p:nvSpPr>
        <p:spPr>
          <a:xfrm>
            <a:off x="3133684" y="1033683"/>
            <a:ext cx="2315172"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prstClr val="black"/>
                </a:solidFill>
                <a:latin typeface="NikoshBAN" pitchFamily="2" charset="0"/>
                <a:cs typeface="NikoshBAN" pitchFamily="2" charset="0"/>
              </a:rPr>
              <a:t>বহুনির্বাচনী </a:t>
            </a:r>
            <a:r>
              <a:rPr lang="bn-BD" sz="3200" dirty="0" smtClean="0">
                <a:solidFill>
                  <a:prstClr val="black"/>
                </a:solidFill>
                <a:latin typeface="NikoshBAN" pitchFamily="2" charset="0"/>
                <a:cs typeface="NikoshBAN" pitchFamily="2" charset="0"/>
              </a:rPr>
              <a:t>প্রশ্ন </a:t>
            </a:r>
            <a:endParaRPr lang="en-US" sz="3200" dirty="0">
              <a:solidFill>
                <a:prstClr val="black"/>
              </a:solidFill>
              <a:latin typeface="NikoshBAN" pitchFamily="2" charset="0"/>
              <a:cs typeface="NikoshBAN" pitchFamily="2" charset="0"/>
            </a:endParaRPr>
          </a:p>
        </p:txBody>
      </p:sp>
      <p:sp>
        <p:nvSpPr>
          <p:cNvPr id="13" name="Multiply 12"/>
          <p:cNvSpPr/>
          <p:nvPr/>
        </p:nvSpPr>
        <p:spPr>
          <a:xfrm>
            <a:off x="4325219" y="2492766"/>
            <a:ext cx="3429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Multiply 13"/>
          <p:cNvSpPr/>
          <p:nvPr/>
        </p:nvSpPr>
        <p:spPr>
          <a:xfrm>
            <a:off x="8153400" y="3423509"/>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907213" y="4012834"/>
            <a:ext cx="8236787" cy="7263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b="1" dirty="0">
                <a:solidFill>
                  <a:schemeClr val="tx1"/>
                </a:solidFill>
                <a:latin typeface="NikoshBAN" pitchFamily="2" charset="0"/>
                <a:cs typeface="NikoshBAN" pitchFamily="2" charset="0"/>
              </a:rPr>
              <a:t>২</a:t>
            </a:r>
            <a:r>
              <a:rPr lang="bn-BD" sz="3200" b="1" dirty="0" smtClean="0">
                <a:solidFill>
                  <a:schemeClr val="tx1"/>
                </a:solidFill>
                <a:latin typeface="NikoshBAN" pitchFamily="2" charset="0"/>
                <a:cs typeface="NikoshBAN" pitchFamily="2" charset="0"/>
              </a:rPr>
              <a:t>।নগেনের তৈলচিত্রটিকে প্রেতাত্না মনে করার কারণ কী?</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6" name="Multiply 15"/>
          <p:cNvSpPr/>
          <p:nvPr/>
        </p:nvSpPr>
        <p:spPr>
          <a:xfrm>
            <a:off x="4359971" y="4678680"/>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Half Frame 16"/>
          <p:cNvSpPr/>
          <p:nvPr/>
        </p:nvSpPr>
        <p:spPr>
          <a:xfrm rot="14014148">
            <a:off x="8260365" y="5559877"/>
            <a:ext cx="257644" cy="39595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prstClr val="black"/>
                </a:solidFill>
              </a:rPr>
              <a:t> </a:t>
            </a:r>
            <a:endParaRPr lang="en-US" dirty="0">
              <a:solidFill>
                <a:prstClr val="black"/>
              </a:solidFill>
            </a:endParaRPr>
          </a:p>
        </p:txBody>
      </p:sp>
      <p:sp>
        <p:nvSpPr>
          <p:cNvPr id="18" name="Rounded Rectangle 17"/>
          <p:cNvSpPr/>
          <p:nvPr/>
        </p:nvSpPr>
        <p:spPr>
          <a:xfrm>
            <a:off x="1143000" y="4677516"/>
            <a:ext cx="2886075" cy="586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6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a:t>
            </a:r>
            <a:r>
              <a:rPr lang="bn-BD" sz="2800" b="1" dirty="0" smtClean="0">
                <a:solidFill>
                  <a:schemeClr val="tx1"/>
                </a:solidFill>
                <a:latin typeface="NikoshBAN" pitchFamily="2" charset="0"/>
                <a:cs typeface="NikoshBAN" pitchFamily="2" charset="0"/>
              </a:rPr>
              <a:t>ক) জ্ঞানের গভীরতা</a:t>
            </a:r>
            <a:endParaRPr lang="en-US" sz="2800" b="1" dirty="0">
              <a:solidFill>
                <a:schemeClr val="tx1"/>
              </a:solidFill>
            </a:endParaRPr>
          </a:p>
        </p:txBody>
      </p:sp>
      <p:sp>
        <p:nvSpPr>
          <p:cNvPr id="19" name="Rounded Rectangle 18"/>
          <p:cNvSpPr/>
          <p:nvPr/>
        </p:nvSpPr>
        <p:spPr>
          <a:xfrm>
            <a:off x="5110371" y="5523733"/>
            <a:ext cx="2966828" cy="5904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b="1" dirty="0" smtClean="0">
                <a:solidFill>
                  <a:prstClr val="black"/>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(ঘ)প্রাচীন ধ্যান ধারণা </a:t>
            </a:r>
            <a:endParaRPr lang="en-US" sz="2800" b="1" dirty="0">
              <a:solidFill>
                <a:schemeClr val="tx1"/>
              </a:solidFill>
            </a:endParaRPr>
          </a:p>
        </p:txBody>
      </p:sp>
      <p:sp>
        <p:nvSpPr>
          <p:cNvPr id="20" name="Rounded Rectangle 19"/>
          <p:cNvSpPr/>
          <p:nvPr/>
        </p:nvSpPr>
        <p:spPr>
          <a:xfrm>
            <a:off x="1143001" y="5609596"/>
            <a:ext cx="2891940" cy="5867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(গ)বুদ্ধির অপ্রতুলতা</a:t>
            </a:r>
            <a:endParaRPr lang="en-US" sz="3200" b="1" dirty="0">
              <a:solidFill>
                <a:schemeClr val="tx1"/>
              </a:solidFill>
            </a:endParaRPr>
          </a:p>
        </p:txBody>
      </p:sp>
      <p:sp>
        <p:nvSpPr>
          <p:cNvPr id="21" name="Rounded Rectangle 20"/>
          <p:cNvSpPr/>
          <p:nvPr/>
        </p:nvSpPr>
        <p:spPr>
          <a:xfrm>
            <a:off x="5110370" y="4719402"/>
            <a:ext cx="2966829" cy="5867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b="1" dirty="0" smtClean="0">
                <a:solidFill>
                  <a:schemeClr val="tx1"/>
                </a:solidFill>
                <a:latin typeface="NikoshBAN" pitchFamily="2" charset="0"/>
                <a:cs typeface="NikoshBAN" pitchFamily="2" charset="0"/>
              </a:rPr>
              <a:t>(খ) আধুনিক ধ্যান ধারণা</a:t>
            </a:r>
            <a:endParaRPr lang="en-US" sz="2800" b="1" dirty="0">
              <a:solidFill>
                <a:schemeClr val="tx1"/>
              </a:solidFill>
              <a:latin typeface="NikoshBAN" pitchFamily="2" charset="0"/>
              <a:cs typeface="NikoshBAN" pitchFamily="2" charset="0"/>
            </a:endParaRPr>
          </a:p>
        </p:txBody>
      </p:sp>
      <p:sp>
        <p:nvSpPr>
          <p:cNvPr id="22" name="Multiply 21"/>
          <p:cNvSpPr/>
          <p:nvPr/>
        </p:nvSpPr>
        <p:spPr>
          <a:xfrm>
            <a:off x="4365676" y="5650162"/>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Multiply 22"/>
          <p:cNvSpPr/>
          <p:nvPr/>
        </p:nvSpPr>
        <p:spPr>
          <a:xfrm>
            <a:off x="8188138" y="4761336"/>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Up Ribbon 23"/>
          <p:cNvSpPr/>
          <p:nvPr/>
        </p:nvSpPr>
        <p:spPr>
          <a:xfrm>
            <a:off x="2120659" y="282504"/>
            <a:ext cx="4341221" cy="918233"/>
          </a:xfrm>
          <a:prstGeom prst="ribbon2">
            <a:avLst/>
          </a:prstGeom>
          <a:noFill/>
          <a:ln w="28575">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0" tIns="45705" rIns="91410" bIns="45705">
            <a:spAutoFit/>
          </a:bodyPr>
          <a:lstStyle/>
          <a:p>
            <a:pPr algn="ctr">
              <a:defRPr/>
            </a:pPr>
            <a:r>
              <a:rPr lang="bn-BD" sz="4400" b="1" kern="0" dirty="0">
                <a:solidFill>
                  <a:srgbClr val="00B050"/>
                </a:solidFill>
                <a:effectLst>
                  <a:outerShdw blurRad="38100" dist="38100" dir="2700000" algn="tl">
                    <a:srgbClr val="000000">
                      <a:alpha val="43137"/>
                    </a:srgbClr>
                  </a:outerShdw>
                </a:effectLst>
                <a:latin typeface="NikoshBAN" pitchFamily="2" charset="0"/>
                <a:cs typeface="NikoshBAN" pitchFamily="2" charset="0"/>
              </a:rPr>
              <a:t>মূ</a:t>
            </a:r>
            <a:r>
              <a:rPr lang="bn-BD" sz="4400" b="1" kern="0" dirty="0">
                <a:solidFill>
                  <a:srgbClr val="FF0000"/>
                </a:solidFill>
                <a:effectLst>
                  <a:outerShdw blurRad="38100" dist="38100" dir="2700000" algn="tl">
                    <a:srgbClr val="000000">
                      <a:alpha val="43137"/>
                    </a:srgbClr>
                  </a:outerShdw>
                </a:effectLst>
                <a:latin typeface="NikoshBAN" pitchFamily="2" charset="0"/>
                <a:cs typeface="NikoshBAN" pitchFamily="2" charset="0"/>
              </a:rPr>
              <a:t>ল্যা</a:t>
            </a:r>
            <a:r>
              <a:rPr lang="bn-BD" sz="4400" b="1" kern="0" dirty="0">
                <a:solidFill>
                  <a:srgbClr val="00B050"/>
                </a:solidFill>
                <a:effectLst>
                  <a:outerShdw blurRad="38100" dist="38100" dir="2700000" algn="tl">
                    <a:srgbClr val="000000">
                      <a:alpha val="43137"/>
                    </a:srgbClr>
                  </a:outerShdw>
                </a:effectLst>
                <a:latin typeface="NikoshBAN" pitchFamily="2" charset="0"/>
                <a:cs typeface="NikoshBAN" pitchFamily="2" charset="0"/>
              </a:rPr>
              <a:t>য়</a:t>
            </a:r>
            <a:r>
              <a:rPr lang="bn-BD" sz="4400" b="1" kern="0" dirty="0">
                <a:solidFill>
                  <a:srgbClr val="FF0000"/>
                </a:solidFill>
                <a:effectLst>
                  <a:outerShdw blurRad="38100" dist="38100" dir="2700000" algn="tl">
                    <a:srgbClr val="000000">
                      <a:alpha val="43137"/>
                    </a:srgbClr>
                  </a:outerShdw>
                </a:effectLst>
                <a:latin typeface="NikoshBAN" pitchFamily="2" charset="0"/>
                <a:cs typeface="NikoshBAN" pitchFamily="2" charset="0"/>
              </a:rPr>
              <a:t>ন</a:t>
            </a:r>
            <a:endParaRPr lang="en-US" sz="4400" kern="0" dirty="0">
              <a:solidFill>
                <a:srgbClr val="FF0000"/>
              </a:solidFill>
              <a:latin typeface="Tw Cen MT"/>
            </a:endParaRPr>
          </a:p>
        </p:txBody>
      </p:sp>
    </p:spTree>
    <p:extLst>
      <p:ext uri="{BB962C8B-B14F-4D97-AF65-F5344CB8AC3E}">
        <p14:creationId xmlns:p14="http://schemas.microsoft.com/office/powerpoint/2010/main" val="23734543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seq concurrent="1" nextAc="seek">
              <p:cTn id="79" restart="whenNotActive" fill="hold" evtFilter="cancelBubble" nodeType="interactiveSeq">
                <p:stCondLst>
                  <p:cond evt="onClick" delay="0">
                    <p:tgtEl>
                      <p:spTgt spid="10"/>
                    </p:tgtEl>
                  </p:cond>
                </p:stCondLst>
                <p:endSync evt="end" delay="0">
                  <p:rtn val="all"/>
                </p:endSync>
                <p:childTnLst>
                  <p:par>
                    <p:cTn id="80" fill="hold">
                      <p:stCondLst>
                        <p:cond delay="0"/>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500" fill="hold"/>
                                        <p:tgtEl>
                                          <p:spTgt spid="16"/>
                                        </p:tgtEl>
                                        <p:attrNameLst>
                                          <p:attrName>ppt_w</p:attrName>
                                        </p:attrNameLst>
                                      </p:cBhvr>
                                      <p:tavLst>
                                        <p:tav tm="0">
                                          <p:val>
                                            <p:fltVal val="0"/>
                                          </p:val>
                                        </p:tav>
                                        <p:tav tm="100000">
                                          <p:val>
                                            <p:strVal val="#ppt_w"/>
                                          </p:val>
                                        </p:tav>
                                      </p:tavLst>
                                    </p:anim>
                                    <p:anim calcmode="lin" valueType="num">
                                      <p:cBhvr>
                                        <p:cTn id="9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8"/>
                  </p:tgtEl>
                </p:cond>
              </p:nextCondLst>
            </p:seq>
            <p:seq concurrent="1" nextAc="seek">
              <p:cTn id="93" restart="whenNotActive" fill="hold" evtFilter="cancelBubble" nodeType="interactiveSeq">
                <p:stCondLst>
                  <p:cond evt="onClick" delay="0">
                    <p:tgtEl>
                      <p:spTgt spid="21"/>
                    </p:tgtEl>
                  </p:cond>
                </p:stCondLst>
                <p:endSync evt="end" delay="0">
                  <p:rtn val="all"/>
                </p:endSync>
                <p:childTnLst>
                  <p:par>
                    <p:cTn id="94" fill="hold">
                      <p:stCondLst>
                        <p:cond delay="0"/>
                      </p:stCondLst>
                      <p:childTnLst>
                        <p:par>
                          <p:cTn id="95" fill="hold">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1"/>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0"/>
                  </p:tgtEl>
                </p:cond>
              </p:nextCondLst>
            </p:seq>
            <p:seq concurrent="1" nextAc="seek">
              <p:cTn id="107" restart="whenNotActive" fill="hold" evtFilter="cancelBubble" nodeType="interactiveSeq">
                <p:stCondLst>
                  <p:cond evt="onClick" delay="0">
                    <p:tgtEl>
                      <p:spTgt spid="11"/>
                    </p:tgtEl>
                  </p:cond>
                </p:stCondLst>
                <p:endSync evt="end" delay="0">
                  <p:rtn val="all"/>
                </p:endSync>
                <p:childTnLst>
                  <p:par>
                    <p:cTn id="108" fill="hold">
                      <p:stCondLst>
                        <p:cond delay="0"/>
                      </p:stCondLst>
                      <p:childTnLst>
                        <p:par>
                          <p:cTn id="109" fill="hold">
                            <p:stCondLst>
                              <p:cond delay="0"/>
                            </p:stCondLst>
                            <p:childTnLst>
                              <p:par>
                                <p:cTn id="110" presetID="23" presetClass="entr" presetSubtype="16"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p:cTn id="112" dur="500" fill="hold"/>
                                        <p:tgtEl>
                                          <p:spTgt spid="14"/>
                                        </p:tgtEl>
                                        <p:attrNameLst>
                                          <p:attrName>ppt_w</p:attrName>
                                        </p:attrNameLst>
                                      </p:cBhvr>
                                      <p:tavLst>
                                        <p:tav tm="0">
                                          <p:val>
                                            <p:fltVal val="0"/>
                                          </p:val>
                                        </p:tav>
                                        <p:tav tm="100000">
                                          <p:val>
                                            <p:strVal val="#ppt_w"/>
                                          </p:val>
                                        </p:tav>
                                      </p:tavLst>
                                    </p:anim>
                                    <p:anim calcmode="lin" valueType="num">
                                      <p:cBhvr>
                                        <p:cTn id="1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seq concurrent="1" nextAc="seek">
              <p:cTn id="114" restart="whenNotActive" fill="hold" evtFilter="cancelBubble" nodeType="interactiveSeq">
                <p:stCondLst>
                  <p:cond evt="onClick" delay="0">
                    <p:tgtEl>
                      <p:spTgt spid="19"/>
                    </p:tgtEl>
                  </p:cond>
                </p:stCondLst>
                <p:endSync evt="end" delay="0">
                  <p:rtn val="all"/>
                </p:endSync>
                <p:childTnLst>
                  <p:par>
                    <p:cTn id="115" fill="hold">
                      <p:stCondLst>
                        <p:cond delay="0"/>
                      </p:stCondLst>
                      <p:childTnLst>
                        <p:par>
                          <p:cTn id="116" fill="hold">
                            <p:stCondLst>
                              <p:cond delay="0"/>
                            </p:stCondLst>
                            <p:childTnLst>
                              <p:par>
                                <p:cTn id="117" presetID="23" presetClass="entr" presetSubtype="16"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500" fill="hold"/>
                                        <p:tgtEl>
                                          <p:spTgt spid="17"/>
                                        </p:tgtEl>
                                        <p:attrNameLst>
                                          <p:attrName>ppt_w</p:attrName>
                                        </p:attrNameLst>
                                      </p:cBhvr>
                                      <p:tavLst>
                                        <p:tav tm="0">
                                          <p:val>
                                            <p:fltVal val="0"/>
                                          </p:val>
                                        </p:tav>
                                        <p:tav tm="100000">
                                          <p:val>
                                            <p:strVal val="#ppt_w"/>
                                          </p:val>
                                        </p:tav>
                                      </p:tavLst>
                                    </p:anim>
                                    <p:anim calcmode="lin" valueType="num">
                                      <p:cBhvr>
                                        <p:cTn id="1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9"/>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1148923"/>
            <a:ext cx="7924800" cy="3581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b="1" dirty="0">
                <a:solidFill>
                  <a:schemeClr val="tx1"/>
                </a:solidFill>
                <a:latin typeface="NikoshBAN" pitchFamily="2" charset="0"/>
                <a:cs typeface="NikoshBAN" pitchFamily="2" charset="0"/>
              </a:rPr>
              <a:t>৩</a:t>
            </a:r>
            <a:r>
              <a:rPr lang="bn-BD" sz="2800" b="1" dirty="0" smtClean="0">
                <a:solidFill>
                  <a:schemeClr val="tx1"/>
                </a:solidFill>
                <a:latin typeface="NikoshBAN" pitchFamily="2" charset="0"/>
                <a:cs typeface="NikoshBAN" pitchFamily="2" charset="0"/>
              </a:rPr>
              <a:t>। জনি পরীক্ষার দিন বিদ্যালয়ে যাওয়ার পথে গাড়িতে হঠাৎ তার বাম হাতে আঘাত পেল।সে ভাবল, আজ তার পরীক্ষা ভালো হবে না। অথচ সেদিনের পরীক্ষাই তার খুব ভালো হয়েছে।</a:t>
            </a:r>
          </a:p>
          <a:p>
            <a:pPr algn="just"/>
            <a:r>
              <a:rPr lang="bn-BD" sz="2800" b="1" dirty="0" smtClean="0">
                <a:solidFill>
                  <a:schemeClr val="tx1"/>
                </a:solidFill>
                <a:latin typeface="NikoshBAN" pitchFamily="2" charset="0"/>
                <a:cs typeface="NikoshBAN" pitchFamily="2" charset="0"/>
              </a:rPr>
              <a:t>উক্ত দিক জনিকে- </a:t>
            </a:r>
          </a:p>
          <a:p>
            <a:pPr marL="571500" indent="-571500" algn="just">
              <a:buFont typeface="+mj-lt"/>
              <a:buAutoNum type="romanLcPeriod"/>
            </a:pPr>
            <a:r>
              <a:rPr lang="bn-BD" sz="2800" b="1" dirty="0" smtClean="0">
                <a:solidFill>
                  <a:schemeClr val="tx1"/>
                </a:solidFill>
                <a:latin typeface="NikoshBAN" pitchFamily="2" charset="0"/>
                <a:cs typeface="NikoshBAN" pitchFamily="2" charset="0"/>
              </a:rPr>
              <a:t>প্রেতাত্নায় বিশ্বাসী করেছে</a:t>
            </a:r>
          </a:p>
          <a:p>
            <a:pPr marL="571500" indent="-571500" algn="just">
              <a:buFont typeface="+mj-lt"/>
              <a:buAutoNum type="romanLcPeriod"/>
            </a:pPr>
            <a:r>
              <a:rPr lang="bn-BD" sz="2800" b="1" dirty="0" smtClean="0">
                <a:solidFill>
                  <a:schemeClr val="tx1"/>
                </a:solidFill>
                <a:latin typeface="NikoshBAN" pitchFamily="2" charset="0"/>
                <a:cs typeface="NikoshBAN" pitchFamily="2" charset="0"/>
              </a:rPr>
              <a:t>আত্নগ্লানিতে ভুগিয়েছে </a:t>
            </a:r>
          </a:p>
          <a:p>
            <a:pPr marL="571500" indent="-571500" algn="just">
              <a:buFont typeface="+mj-lt"/>
              <a:buAutoNum type="romanLcPeriod"/>
            </a:pPr>
            <a:r>
              <a:rPr lang="bn-BD" sz="2800" b="1" dirty="0" smtClean="0">
                <a:solidFill>
                  <a:schemeClr val="tx1"/>
                </a:solidFill>
                <a:latin typeface="NikoshBAN" pitchFamily="2" charset="0"/>
                <a:cs typeface="NikoshBAN" pitchFamily="2" charset="0"/>
              </a:rPr>
              <a:t>বিচার-বুদ্ধিহীন বানিয়েছে </a:t>
            </a:r>
          </a:p>
          <a:p>
            <a:pPr algn="just"/>
            <a:r>
              <a:rPr lang="bn-BD" sz="2800" b="1" dirty="0" smtClean="0">
                <a:solidFill>
                  <a:schemeClr val="tx1"/>
                </a:solidFill>
                <a:latin typeface="NikoshBAN" pitchFamily="2" charset="0"/>
                <a:cs typeface="NikoshBAN" pitchFamily="2" charset="0"/>
              </a:rPr>
              <a:t>নিচের কোনটি সঠিক? </a:t>
            </a:r>
          </a:p>
          <a:p>
            <a:pPr algn="just"/>
            <a:r>
              <a:rPr lang="bn-BD" sz="2800" b="1" dirty="0" smtClean="0">
                <a:solidFill>
                  <a:schemeClr val="tx1"/>
                </a:solidFill>
                <a:latin typeface="NikoshBAN" pitchFamily="2" charset="0"/>
                <a:cs typeface="NikoshBAN" pitchFamily="2" charset="0"/>
              </a:rPr>
              <a:t> </a:t>
            </a:r>
            <a:endParaRPr lang="bn-BD" sz="2800" b="1" dirty="0">
              <a:solidFill>
                <a:schemeClr val="tx1"/>
              </a:solidFill>
              <a:latin typeface="NikoshBAN" pitchFamily="2" charset="0"/>
              <a:cs typeface="NikoshBAN" pitchFamily="2" charset="0"/>
            </a:endParaRPr>
          </a:p>
        </p:txBody>
      </p:sp>
      <p:sp>
        <p:nvSpPr>
          <p:cNvPr id="3" name="Multiply 2"/>
          <p:cNvSpPr/>
          <p:nvPr/>
        </p:nvSpPr>
        <p:spPr>
          <a:xfrm>
            <a:off x="7620000" y="4663251"/>
            <a:ext cx="34626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ed Rectangle 3"/>
          <p:cNvSpPr/>
          <p:nvPr/>
        </p:nvSpPr>
        <p:spPr>
          <a:xfrm>
            <a:off x="1219200" y="4613091"/>
            <a:ext cx="2495550" cy="5575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(ক) </a:t>
            </a:r>
            <a:r>
              <a:rPr lang="en-US" sz="3200" dirty="0" err="1">
                <a:solidFill>
                  <a:prstClr val="black"/>
                </a:solidFill>
                <a:latin typeface="NikoshBAN" pitchFamily="2" charset="0"/>
                <a:cs typeface="NikoshBAN" pitchFamily="2" charset="0"/>
              </a:rPr>
              <a:t>i</a:t>
            </a:r>
            <a:r>
              <a:rPr lang="bn-BD" sz="3200" dirty="0">
                <a:solidFill>
                  <a:prstClr val="black"/>
                </a:solidFill>
                <a:latin typeface="NikoshBAN" pitchFamily="2" charset="0"/>
                <a:cs typeface="NikoshBAN" pitchFamily="2" charset="0"/>
              </a:rPr>
              <a:t>ও </a:t>
            </a:r>
            <a:r>
              <a:rPr lang="en-US" sz="3200" dirty="0">
                <a:solidFill>
                  <a:prstClr val="black"/>
                </a:solidFill>
                <a:latin typeface="NikoshBAN" pitchFamily="2" charset="0"/>
                <a:cs typeface="NikoshBAN" pitchFamily="2" charset="0"/>
              </a:rPr>
              <a:t>ii</a:t>
            </a:r>
            <a:endParaRPr lang="en-US" sz="3200" dirty="0">
              <a:solidFill>
                <a:prstClr val="black"/>
              </a:solidFill>
            </a:endParaRPr>
          </a:p>
        </p:txBody>
      </p:sp>
      <p:sp>
        <p:nvSpPr>
          <p:cNvPr id="5" name="Rounded Rectangle 4"/>
          <p:cNvSpPr/>
          <p:nvPr/>
        </p:nvSpPr>
        <p:spPr>
          <a:xfrm>
            <a:off x="5029200" y="4613091"/>
            <a:ext cx="2438400" cy="5575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(খ) </a:t>
            </a:r>
            <a:r>
              <a:rPr lang="en-US" sz="3200" dirty="0" smtClean="0">
                <a:solidFill>
                  <a:prstClr val="black"/>
                </a:solidFill>
                <a:latin typeface="Times New Roman" panose="02020603050405020304" pitchFamily="18" charset="0"/>
                <a:cs typeface="Times New Roman" panose="02020603050405020304" pitchFamily="18" charset="0"/>
              </a:rPr>
              <a:t>ii</a:t>
            </a:r>
            <a:r>
              <a:rPr lang="en-US" sz="3200" dirty="0" smtClean="0">
                <a:solidFill>
                  <a:prstClr val="black"/>
                </a:solidFill>
                <a:latin typeface="NikoshBAN" pitchFamily="2" charset="0"/>
                <a:cs typeface="NikoshBAN" pitchFamily="2" charset="0"/>
              </a:rPr>
              <a:t> </a:t>
            </a:r>
            <a:r>
              <a:rPr lang="bn-BD" sz="3200" dirty="0">
                <a:solidFill>
                  <a:prstClr val="black"/>
                </a:solidFill>
                <a:latin typeface="NikoshBAN" pitchFamily="2" charset="0"/>
                <a:cs typeface="NikoshBAN" pitchFamily="2" charset="0"/>
              </a:rPr>
              <a:t>ও </a:t>
            </a:r>
            <a:r>
              <a:rPr lang="en-US" sz="3200" dirty="0">
                <a:solidFill>
                  <a:prstClr val="black"/>
                </a:solidFill>
                <a:latin typeface="NikoshBAN" pitchFamily="2" charset="0"/>
                <a:cs typeface="NikoshBAN" pitchFamily="2" charset="0"/>
              </a:rPr>
              <a:t>iii. </a:t>
            </a:r>
            <a:endParaRPr lang="en-US" sz="3200" dirty="0">
              <a:solidFill>
                <a:prstClr val="black"/>
              </a:solidFill>
            </a:endParaRPr>
          </a:p>
        </p:txBody>
      </p:sp>
      <p:sp>
        <p:nvSpPr>
          <p:cNvPr id="6" name="Rounded Rectangle 5"/>
          <p:cNvSpPr/>
          <p:nvPr/>
        </p:nvSpPr>
        <p:spPr>
          <a:xfrm>
            <a:off x="1219200" y="5735398"/>
            <a:ext cx="2495550" cy="5130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(গ) </a:t>
            </a:r>
            <a:r>
              <a:rPr lang="en-US" sz="3200" dirty="0" err="1">
                <a:solidFill>
                  <a:prstClr val="black"/>
                </a:solidFill>
                <a:latin typeface="NikoshBAN" pitchFamily="2" charset="0"/>
                <a:cs typeface="NikoshBAN" pitchFamily="2" charset="0"/>
              </a:rPr>
              <a:t>i</a:t>
            </a:r>
            <a:r>
              <a:rPr lang="bn-BD" sz="3200" dirty="0">
                <a:solidFill>
                  <a:prstClr val="black"/>
                </a:solidFill>
                <a:latin typeface="NikoshBAN" pitchFamily="2" charset="0"/>
                <a:cs typeface="NikoshBAN" pitchFamily="2" charset="0"/>
              </a:rPr>
              <a:t> ও </a:t>
            </a:r>
            <a:r>
              <a:rPr lang="en-US" sz="3200" dirty="0">
                <a:solidFill>
                  <a:prstClr val="black"/>
                </a:solidFill>
                <a:latin typeface="NikoshBAN" pitchFamily="2" charset="0"/>
                <a:cs typeface="NikoshBAN" pitchFamily="2" charset="0"/>
              </a:rPr>
              <a:t>iii</a:t>
            </a:r>
            <a:endParaRPr lang="en-US" sz="3200" dirty="0">
              <a:solidFill>
                <a:prstClr val="black"/>
              </a:solidFill>
            </a:endParaRPr>
          </a:p>
        </p:txBody>
      </p:sp>
      <p:sp>
        <p:nvSpPr>
          <p:cNvPr id="7" name="Rounded Rectangle 6"/>
          <p:cNvSpPr/>
          <p:nvPr/>
        </p:nvSpPr>
        <p:spPr>
          <a:xfrm>
            <a:off x="5029200" y="5715000"/>
            <a:ext cx="24384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a:solidFill>
                  <a:prstClr val="black"/>
                </a:solidFill>
                <a:latin typeface="NikoshBAN" pitchFamily="2" charset="0"/>
                <a:cs typeface="NikoshBAN" pitchFamily="2" charset="0"/>
              </a:rPr>
              <a:t>(</a:t>
            </a:r>
            <a:r>
              <a:rPr lang="bn-BD" sz="3200" dirty="0">
                <a:solidFill>
                  <a:prstClr val="black"/>
                </a:solidFill>
                <a:latin typeface="NikoshBAN" pitchFamily="2" charset="0"/>
                <a:cs typeface="NikoshBAN" pitchFamily="2" charset="0"/>
              </a:rPr>
              <a:t>ঘ) </a:t>
            </a:r>
            <a:r>
              <a:rPr lang="en-US" sz="3200" dirty="0" err="1" smtClean="0">
                <a:solidFill>
                  <a:prstClr val="black"/>
                </a:solidFill>
                <a:latin typeface="NikoshBAN" pitchFamily="2" charset="0"/>
                <a:cs typeface="NikoshBAN" pitchFamily="2" charset="0"/>
              </a:rPr>
              <a:t>i</a:t>
            </a:r>
            <a:r>
              <a:rPr lang="bn-BD" sz="3200" dirty="0" smtClean="0">
                <a:solidFill>
                  <a:prstClr val="black"/>
                </a:solidFill>
                <a:latin typeface="NikoshBAN" pitchFamily="2" charset="0"/>
                <a:cs typeface="NikoshBAN" pitchFamily="2" charset="0"/>
              </a:rPr>
              <a:t> ,ii </a:t>
            </a:r>
            <a:r>
              <a:rPr lang="bn-BD" sz="3200" dirty="0">
                <a:solidFill>
                  <a:prstClr val="black"/>
                </a:solidFill>
                <a:latin typeface="NikoshBAN" pitchFamily="2" charset="0"/>
                <a:cs typeface="NikoshBAN" pitchFamily="2" charset="0"/>
              </a:rPr>
              <a:t>ও </a:t>
            </a:r>
            <a:r>
              <a:rPr lang="en-US" sz="3200" dirty="0">
                <a:solidFill>
                  <a:prstClr val="black"/>
                </a:solidFill>
                <a:latin typeface="NikoshBAN" pitchFamily="2" charset="0"/>
                <a:cs typeface="NikoshBAN" pitchFamily="2" charset="0"/>
              </a:rPr>
              <a:t>iii. </a:t>
            </a:r>
          </a:p>
        </p:txBody>
      </p:sp>
      <p:sp>
        <p:nvSpPr>
          <p:cNvPr id="8" name="Oval 7"/>
          <p:cNvSpPr/>
          <p:nvPr/>
        </p:nvSpPr>
        <p:spPr>
          <a:xfrm>
            <a:off x="2895600" y="381000"/>
            <a:ext cx="3200400" cy="762000"/>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prstTxWarp prst="textWave2">
              <a:avLst/>
            </a:prstTxWarp>
          </a:bodyPr>
          <a:lstStyle/>
          <a:p>
            <a:pPr algn="ctr"/>
            <a:r>
              <a:rPr lang="bn-BD" sz="3200" b="1" u="sng" dirty="0" smtClean="0">
                <a:solidFill>
                  <a:srgbClr val="00B050"/>
                </a:solidFill>
                <a:latin typeface="NikoshBAN" pitchFamily="2" charset="0"/>
                <a:cs typeface="NikoshBAN" pitchFamily="2" charset="0"/>
              </a:rPr>
              <a:t>ব</a:t>
            </a:r>
            <a:r>
              <a:rPr lang="bn-BD" sz="3200" b="1" u="sng" dirty="0" smtClean="0">
                <a:solidFill>
                  <a:srgbClr val="FF0000"/>
                </a:solidFill>
                <a:latin typeface="NikoshBAN" pitchFamily="2" charset="0"/>
                <a:cs typeface="NikoshBAN" pitchFamily="2" charset="0"/>
              </a:rPr>
              <a:t>হু</a:t>
            </a:r>
            <a:r>
              <a:rPr lang="bn-BD" sz="3200" b="1" u="sng" dirty="0" smtClean="0">
                <a:solidFill>
                  <a:srgbClr val="00B050"/>
                </a:solidFill>
                <a:latin typeface="NikoshBAN" pitchFamily="2" charset="0"/>
                <a:cs typeface="NikoshBAN" pitchFamily="2" charset="0"/>
              </a:rPr>
              <a:t>নি</a:t>
            </a:r>
            <a:r>
              <a:rPr lang="bn-BD" sz="3200" b="1" u="sng" dirty="0" smtClean="0">
                <a:solidFill>
                  <a:srgbClr val="FF0000"/>
                </a:solidFill>
                <a:latin typeface="NikoshBAN" pitchFamily="2" charset="0"/>
                <a:cs typeface="NikoshBAN" pitchFamily="2" charset="0"/>
              </a:rPr>
              <a:t>র্বা</a:t>
            </a:r>
            <a:r>
              <a:rPr lang="bn-BD" sz="3200" b="1" u="sng" dirty="0" smtClean="0">
                <a:solidFill>
                  <a:srgbClr val="00B050"/>
                </a:solidFill>
                <a:latin typeface="NikoshBAN" pitchFamily="2" charset="0"/>
                <a:cs typeface="NikoshBAN" pitchFamily="2" charset="0"/>
              </a:rPr>
              <a:t>চ</a:t>
            </a:r>
            <a:r>
              <a:rPr lang="bn-BD" sz="3200" b="1" u="sng" dirty="0" smtClean="0">
                <a:solidFill>
                  <a:srgbClr val="FF0000"/>
                </a:solidFill>
                <a:latin typeface="NikoshBAN" pitchFamily="2" charset="0"/>
                <a:cs typeface="NikoshBAN" pitchFamily="2" charset="0"/>
              </a:rPr>
              <a:t>নী</a:t>
            </a:r>
            <a:r>
              <a:rPr lang="bn-BD" sz="3200" b="1" u="sng" dirty="0" smtClean="0">
                <a:solidFill>
                  <a:srgbClr val="00B050"/>
                </a:solidFill>
                <a:latin typeface="NikoshBAN" pitchFamily="2" charset="0"/>
                <a:cs typeface="NikoshBAN" pitchFamily="2" charset="0"/>
              </a:rPr>
              <a:t> প্র</a:t>
            </a:r>
            <a:r>
              <a:rPr lang="bn-BD" sz="3200" b="1" u="sng" dirty="0" smtClean="0">
                <a:solidFill>
                  <a:srgbClr val="FF0000"/>
                </a:solidFill>
                <a:latin typeface="NikoshBAN" pitchFamily="2" charset="0"/>
                <a:cs typeface="NikoshBAN" pitchFamily="2" charset="0"/>
              </a:rPr>
              <a:t>শ্ন</a:t>
            </a:r>
            <a:r>
              <a:rPr lang="bn-BD" sz="3200" b="1" u="sng" dirty="0" smtClean="0">
                <a:solidFill>
                  <a:srgbClr val="00B050"/>
                </a:solidFill>
                <a:latin typeface="NikoshBAN" pitchFamily="2" charset="0"/>
                <a:cs typeface="NikoshBAN" pitchFamily="2" charset="0"/>
              </a:rPr>
              <a:t> </a:t>
            </a:r>
            <a:endParaRPr lang="en-US" sz="3200" b="1" u="sng" dirty="0">
              <a:solidFill>
                <a:srgbClr val="00B050"/>
              </a:solidFill>
              <a:latin typeface="NikoshBAN" pitchFamily="2" charset="0"/>
              <a:cs typeface="NikoshBAN" pitchFamily="2" charset="0"/>
            </a:endParaRPr>
          </a:p>
        </p:txBody>
      </p:sp>
      <p:sp>
        <p:nvSpPr>
          <p:cNvPr id="9" name="Multiply 8"/>
          <p:cNvSpPr/>
          <p:nvPr/>
        </p:nvSpPr>
        <p:spPr>
          <a:xfrm>
            <a:off x="7604399" y="5753100"/>
            <a:ext cx="34626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Multiply 9"/>
          <p:cNvSpPr/>
          <p:nvPr/>
        </p:nvSpPr>
        <p:spPr>
          <a:xfrm>
            <a:off x="3879176" y="4654796"/>
            <a:ext cx="34626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Half Frame 10"/>
          <p:cNvSpPr/>
          <p:nvPr/>
        </p:nvSpPr>
        <p:spPr>
          <a:xfrm rot="14014148">
            <a:off x="4054856" y="5752814"/>
            <a:ext cx="257644" cy="359956"/>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6959959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7"/>
                    </p:tgtEl>
                  </p:cond>
                </p:stCondLst>
                <p:endSync evt="end" delay="0">
                  <p:rtn val="all"/>
                </p:endSync>
                <p:childTnLst>
                  <p:par>
                    <p:cTn id="58" fill="hold">
                      <p:stCondLst>
                        <p:cond delay="0"/>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childTnLst>
        </p:cTn>
      </p:par>
    </p:tnLst>
    <p:bldLst>
      <p:bldP spid="2" grpId="0"/>
      <p:bldP spid="3" grpId="0" animBg="1"/>
      <p:bldP spid="4" grpId="0" animBg="1"/>
      <p:bldP spid="5" grpId="0" animBg="1"/>
      <p:bldP spid="6" grpId="0" animBg="1"/>
      <p:bldP spid="7"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3124200" y="473669"/>
            <a:ext cx="3200400" cy="764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DeflateBottom">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বা</a:t>
            </a:r>
            <a:r>
              <a:rPr lang="bn-BD" altLang="en-US" sz="6000" b="1"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ড়ি</a:t>
            </a:r>
            <a:r>
              <a:rPr lang="bn-BD" altLang="en-US" sz="6000" b="1"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র </a:t>
            </a:r>
            <a:r>
              <a:rPr lang="bn-BD" altLang="en-US" sz="6000" b="1"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a:t>
            </a:r>
            <a:r>
              <a:rPr lang="bn-BD" altLang="en-US" sz="6000" b="1"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জ</a:t>
            </a:r>
            <a:endParaRPr lang="en-US" altLang="en-US" sz="6000" b="1"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3" name="Rectangle 2"/>
          <p:cNvSpPr/>
          <p:nvPr/>
        </p:nvSpPr>
        <p:spPr>
          <a:xfrm>
            <a:off x="1066800" y="2386548"/>
            <a:ext cx="6934200" cy="3139321"/>
          </a:xfrm>
          <a:prstGeom prst="rect">
            <a:avLst/>
          </a:prstGeom>
        </p:spPr>
        <p:txBody>
          <a:bodyPr wrap="square">
            <a:spAutoFit/>
          </a:bodyPr>
          <a:lstStyle/>
          <a:p>
            <a:pPr algn="just"/>
            <a:r>
              <a:rPr lang="bn-BD" dirty="0">
                <a:ln>
                  <a:solidFill>
                    <a:srgbClr val="1C0A0A"/>
                  </a:solidFill>
                </a:ln>
                <a:solidFill>
                  <a:srgbClr val="1C0A0A"/>
                </a:solidFill>
                <a:latin typeface="NikoshBAN" pitchFamily="2" charset="0"/>
                <a:cs typeface="NikoshBAN" pitchFamily="2" charset="0"/>
              </a:rPr>
              <a:t>সৃজনশীল প্রশ্নঃ-</a:t>
            </a:r>
          </a:p>
          <a:p>
            <a:pPr algn="just"/>
            <a:r>
              <a:rPr lang="bn-BD" dirty="0" smtClean="0">
                <a:ln>
                  <a:solidFill>
                    <a:srgbClr val="1C0A0A"/>
                  </a:solidFill>
                </a:ln>
                <a:solidFill>
                  <a:srgbClr val="1C0A0A"/>
                </a:solidFill>
                <a:latin typeface="NikoshBAN" pitchFamily="2" charset="0"/>
                <a:cs typeface="NikoshBAN" pitchFamily="2" charset="0"/>
              </a:rPr>
              <a:t>লিয়াকত আলী প্রধানের দুই ভাইপো ছিল। রহমত আলী ও আসগর আলী প্রধান। কিন্তু ভাইপোদের সাথে তাঁর তেমন কথাবার্তা হতো না। ভাইপোদের দুচোখে দেখতে পারতেন না তিনি।কিছু আবদার করতে এলেই দূর দূর করে তাড়িয়ে দিতেন।অবশ্য সুবিবেচক মানুষ ছিলেন তিনি। ভাইপোদের লেখাপড়ার জন্য বিস্তর খরচ করতেন। </a:t>
            </a:r>
          </a:p>
          <a:p>
            <a:pPr algn="just"/>
            <a:r>
              <a:rPr lang="bn-BD" dirty="0" smtClean="0">
                <a:ln>
                  <a:solidFill>
                    <a:srgbClr val="1C0A0A"/>
                  </a:solidFill>
                </a:ln>
                <a:solidFill>
                  <a:srgbClr val="1C0A0A"/>
                </a:solidFill>
                <a:latin typeface="NikoshBAN" pitchFamily="2" charset="0"/>
                <a:cs typeface="NikoshBAN" pitchFamily="2" charset="0"/>
              </a:rPr>
              <a:t>ক</a:t>
            </a:r>
            <a:r>
              <a:rPr lang="bn-BD" dirty="0">
                <a:ln>
                  <a:solidFill>
                    <a:srgbClr val="1C0A0A"/>
                  </a:solidFill>
                </a:ln>
                <a:solidFill>
                  <a:srgbClr val="1C0A0A"/>
                </a:solidFill>
                <a:latin typeface="NikoshBAN" pitchFamily="2" charset="0"/>
                <a:cs typeface="NikoshBAN" pitchFamily="2" charset="0"/>
              </a:rPr>
              <a:t>) </a:t>
            </a:r>
            <a:r>
              <a:rPr lang="bn-BD" dirty="0" smtClean="0">
                <a:ln>
                  <a:solidFill>
                    <a:srgbClr val="1C0A0A"/>
                  </a:solidFill>
                </a:ln>
                <a:solidFill>
                  <a:srgbClr val="1C0A0A"/>
                </a:solidFill>
                <a:latin typeface="NikoshBAN" pitchFamily="2" charset="0"/>
                <a:cs typeface="NikoshBAN" pitchFamily="2" charset="0"/>
              </a:rPr>
              <a:t>মানিক বন্দ্যোপাধ্যায়ের ‘মাঝির ছেলে’ কী ধরনের রচনা?                                       ১</a:t>
            </a:r>
          </a:p>
          <a:p>
            <a:pPr algn="just"/>
            <a:r>
              <a:rPr lang="bn-BD" dirty="0" smtClean="0">
                <a:ln>
                  <a:solidFill>
                    <a:srgbClr val="1C0A0A"/>
                  </a:solidFill>
                </a:ln>
                <a:solidFill>
                  <a:srgbClr val="1C0A0A"/>
                </a:solidFill>
                <a:latin typeface="NikoshBAN" pitchFamily="2" charset="0"/>
                <a:cs typeface="NikoshBAN" pitchFamily="2" charset="0"/>
              </a:rPr>
              <a:t>খ) নগেন তার মামাকে অন্তর থেকে  শ্রদ্ধাভক্তি করেনি কেন?                                        ২</a:t>
            </a:r>
          </a:p>
          <a:p>
            <a:pPr algn="just"/>
            <a:r>
              <a:rPr lang="bn-BD" dirty="0" smtClean="0">
                <a:ln>
                  <a:solidFill>
                    <a:srgbClr val="1C0A0A"/>
                  </a:solidFill>
                </a:ln>
                <a:solidFill>
                  <a:srgbClr val="1C0A0A"/>
                </a:solidFill>
                <a:latin typeface="NikoshBAN" pitchFamily="2" charset="0"/>
                <a:cs typeface="NikoshBAN" pitchFamily="2" charset="0"/>
              </a:rPr>
              <a:t>গ</a:t>
            </a:r>
            <a:r>
              <a:rPr lang="bn-BD" dirty="0">
                <a:ln>
                  <a:solidFill>
                    <a:srgbClr val="1C0A0A"/>
                  </a:solidFill>
                </a:ln>
                <a:solidFill>
                  <a:srgbClr val="1C0A0A"/>
                </a:solidFill>
                <a:latin typeface="NikoshBAN" pitchFamily="2" charset="0"/>
                <a:cs typeface="NikoshBAN" pitchFamily="2" charset="0"/>
              </a:rPr>
              <a:t>) </a:t>
            </a:r>
            <a:r>
              <a:rPr lang="bn-BD" dirty="0" smtClean="0">
                <a:ln>
                  <a:solidFill>
                    <a:srgbClr val="1C0A0A"/>
                  </a:solidFill>
                </a:ln>
                <a:solidFill>
                  <a:srgbClr val="1C0A0A"/>
                </a:solidFill>
                <a:latin typeface="NikoshBAN" pitchFamily="2" charset="0"/>
                <a:cs typeface="NikoshBAN" pitchFamily="2" charset="0"/>
              </a:rPr>
              <a:t>উদ্দীপকের লিয়াকত আলী প্রধানের সঙ্গে ‘তৈলচিত্রের ভূত’গল্পের কার মিল আছে?          ৩</a:t>
            </a:r>
            <a:endParaRPr lang="bn-BD" dirty="0">
              <a:ln>
                <a:solidFill>
                  <a:srgbClr val="1C0A0A"/>
                </a:solidFill>
              </a:ln>
              <a:solidFill>
                <a:srgbClr val="1C0A0A"/>
              </a:solidFill>
              <a:latin typeface="NikoshBAN" pitchFamily="2" charset="0"/>
              <a:cs typeface="NikoshBAN" pitchFamily="2" charset="0"/>
            </a:endParaRPr>
          </a:p>
          <a:p>
            <a:pPr algn="just"/>
            <a:r>
              <a:rPr lang="bn-BD" dirty="0">
                <a:ln>
                  <a:solidFill>
                    <a:srgbClr val="1C0A0A"/>
                  </a:solidFill>
                </a:ln>
                <a:solidFill>
                  <a:srgbClr val="1C0A0A"/>
                </a:solidFill>
                <a:latin typeface="NikoshBAN" pitchFamily="2" charset="0"/>
                <a:cs typeface="NikoshBAN" pitchFamily="2" charset="0"/>
              </a:rPr>
              <a:t>ঘ) </a:t>
            </a:r>
            <a:r>
              <a:rPr lang="bn-BD" dirty="0" smtClean="0">
                <a:ln>
                  <a:solidFill>
                    <a:srgbClr val="1C0A0A"/>
                  </a:solidFill>
                </a:ln>
                <a:solidFill>
                  <a:srgbClr val="1C0A0A"/>
                </a:solidFill>
                <a:latin typeface="NikoshBAN" pitchFamily="2" charset="0"/>
                <a:cs typeface="NikoshBAN" pitchFamily="2" charset="0"/>
              </a:rPr>
              <a:t>“উদ্দীপকের বিষয়বস্তুই ‘তৈলচিত্রের ভূত’ গল্পের একমাত্র আলোচ্য বিষয় নয়।”-মন্তব্যটি </a:t>
            </a:r>
          </a:p>
          <a:p>
            <a:pPr algn="just"/>
            <a:r>
              <a:rPr lang="bn-BD" dirty="0" smtClean="0">
                <a:ln>
                  <a:solidFill>
                    <a:srgbClr val="1C0A0A"/>
                  </a:solidFill>
                </a:ln>
                <a:solidFill>
                  <a:srgbClr val="1C0A0A"/>
                </a:solidFill>
                <a:latin typeface="NikoshBAN" pitchFamily="2" charset="0"/>
                <a:cs typeface="NikoshBAN" pitchFamily="2" charset="0"/>
              </a:rPr>
              <a:t>বিচার কর।                                                                                                     ৪</a:t>
            </a:r>
            <a:endParaRPr lang="bn-BD" dirty="0">
              <a:ln>
                <a:solidFill>
                  <a:srgbClr val="1C0A0A"/>
                </a:solidFill>
              </a:ln>
              <a:solidFill>
                <a:srgbClr val="1C0A0A"/>
              </a:solidFill>
              <a:latin typeface="NikoshBAN" pitchFamily="2" charset="0"/>
              <a:cs typeface="NikoshBAN" pitchFamily="2" charset="0"/>
            </a:endParaRPr>
          </a:p>
          <a:p>
            <a:pPr algn="just"/>
            <a:endParaRPr lang="en-US" dirty="0">
              <a:ln>
                <a:solidFill>
                  <a:srgbClr val="1C0A0A"/>
                </a:solidFill>
              </a:ln>
              <a:solidFill>
                <a:srgbClr val="1C0A0A"/>
              </a:solidFill>
              <a:latin typeface="NikoshBAN" pitchFamily="2" charset="0"/>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143903"/>
            <a:ext cx="2133600" cy="12426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185619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658815" y="585143"/>
            <a:ext cx="5981700"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Wave1">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bn-BD" altLang="en-US" sz="60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স</a:t>
            </a:r>
            <a:r>
              <a:rPr lang="bn-BD" altLang="en-US" sz="6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বা</a:t>
            </a:r>
            <a:r>
              <a:rPr lang="bn-BD" altLang="en-US" sz="60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ই</a:t>
            </a:r>
            <a:r>
              <a:rPr lang="bn-BD" altLang="en-US" sz="6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কে</a:t>
            </a:r>
            <a:r>
              <a:rPr lang="bn-BD" altLang="en-US" sz="60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 ধ</a:t>
            </a:r>
            <a:r>
              <a:rPr lang="bn-BD" altLang="en-US" sz="6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ন্য</a:t>
            </a:r>
            <a:r>
              <a:rPr lang="bn-BD" altLang="en-US" sz="60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বা</a:t>
            </a:r>
            <a:r>
              <a:rPr lang="bn-BD" altLang="en-US" sz="6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দ</a:t>
            </a:r>
            <a:endParaRPr lang="en-US" altLang="en-US"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981202"/>
            <a:ext cx="6096000" cy="365759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792" y="1981202"/>
            <a:ext cx="6096000" cy="36575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46507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4603" y="5625609"/>
            <a:ext cx="8229600" cy="830580"/>
          </a:xfrm>
          <a:prstGeom prst="rect">
            <a:avLst/>
          </a:prstGeom>
          <a:gradFill flip="none" rotWithShape="1">
            <a:gsLst>
              <a:gs pos="0">
                <a:srgbClr val="F8567D">
                  <a:tint val="66000"/>
                  <a:satMod val="160000"/>
                </a:srgbClr>
              </a:gs>
              <a:gs pos="50000">
                <a:srgbClr val="F8567D">
                  <a:tint val="44500"/>
                  <a:satMod val="160000"/>
                </a:srgbClr>
              </a:gs>
              <a:gs pos="100000">
                <a:srgbClr val="F8567D">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err="1" smtClean="0">
                <a:solidFill>
                  <a:schemeClr val="tx1"/>
                </a:solidFill>
                <a:latin typeface="NikoshBAN" pitchFamily="2" charset="0"/>
                <a:cs typeface="NikoshBAN" pitchFamily="2" charset="0"/>
              </a:rPr>
              <a:t>ছবি</a:t>
            </a:r>
            <a:r>
              <a:rPr lang="bn-BD" sz="4800" dirty="0" smtClean="0">
                <a:solidFill>
                  <a:schemeClr val="tx1"/>
                </a:solidFill>
                <a:latin typeface="NikoshBAN" pitchFamily="2" charset="0"/>
                <a:cs typeface="NikoshBAN" pitchFamily="2" charset="0"/>
              </a:rPr>
              <a:t>তে কী দেখতে পাচ্ছ</a:t>
            </a:r>
            <a:r>
              <a:rPr lang="en-US" sz="4800" dirty="0" smtClean="0">
                <a:solidFill>
                  <a:schemeClr val="tx1"/>
                </a:solidFill>
                <a:latin typeface="NikoshBAN" pitchFamily="2" charset="0"/>
                <a:cs typeface="NikoshBAN" pitchFamily="2" charset="0"/>
              </a:rPr>
              <a:t>?</a:t>
            </a:r>
            <a:endParaRPr lang="en-US" sz="4800" dirty="0">
              <a:solidFill>
                <a:schemeClr val="tx1"/>
              </a:solidFill>
              <a:latin typeface="NikoshBAN" pitchFamily="2" charset="0"/>
              <a:cs typeface="NikoshBAN" pitchFamily="2" charset="0"/>
            </a:endParaRPr>
          </a:p>
        </p:txBody>
      </p:sp>
      <p:sp>
        <p:nvSpPr>
          <p:cNvPr id="8" name="Rectangle 7"/>
          <p:cNvSpPr/>
          <p:nvPr/>
        </p:nvSpPr>
        <p:spPr>
          <a:xfrm>
            <a:off x="496687" y="5642052"/>
            <a:ext cx="8197516" cy="8382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err="1" smtClean="0">
                <a:ln w="11430"/>
                <a:effectLst>
                  <a:outerShdw blurRad="50800" dist="39000" dir="5460000" algn="tl">
                    <a:srgbClr val="000000">
                      <a:alpha val="38000"/>
                    </a:srgbClr>
                  </a:outerShdw>
                </a:effectLst>
                <a:latin typeface="NikoshBAN" pitchFamily="2" charset="0"/>
                <a:cs typeface="NikoshBAN" pitchFamily="2" charset="0"/>
              </a:rPr>
              <a:t>তৈল</a:t>
            </a:r>
            <a:r>
              <a:rPr lang="en-US" sz="48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4800" b="1" dirty="0" err="1" smtClean="0">
                <a:ln w="11430"/>
                <a:effectLst>
                  <a:outerShdw blurRad="50800" dist="39000" dir="5460000" algn="tl">
                    <a:srgbClr val="000000">
                      <a:alpha val="38000"/>
                    </a:srgbClr>
                  </a:outerShdw>
                </a:effectLst>
                <a:latin typeface="NikoshBAN" pitchFamily="2" charset="0"/>
                <a:cs typeface="NikoshBAN" pitchFamily="2" charset="0"/>
              </a:rPr>
              <a:t>চিত্র</a:t>
            </a:r>
            <a:r>
              <a:rPr lang="en-US" sz="48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4800" b="1" dirty="0" err="1" smtClean="0">
                <a:ln w="11430"/>
                <a:effectLst>
                  <a:outerShdw blurRad="50800" dist="39000" dir="5460000" algn="tl">
                    <a:srgbClr val="000000">
                      <a:alpha val="38000"/>
                    </a:srgbClr>
                  </a:outerShdw>
                </a:effectLst>
                <a:latin typeface="NikoshBAN" pitchFamily="2" charset="0"/>
                <a:cs typeface="NikoshBAN" pitchFamily="2" charset="0"/>
              </a:rPr>
              <a:t>থেকে</a:t>
            </a:r>
            <a:r>
              <a:rPr lang="en-US" sz="48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4800" b="1" dirty="0" err="1" smtClean="0">
                <a:ln w="11430"/>
                <a:effectLst>
                  <a:outerShdw blurRad="50800" dist="39000" dir="5460000" algn="tl">
                    <a:srgbClr val="000000">
                      <a:alpha val="38000"/>
                    </a:srgbClr>
                  </a:outerShdw>
                </a:effectLst>
                <a:latin typeface="NikoshBAN" pitchFamily="2" charset="0"/>
                <a:cs typeface="NikoshBAN" pitchFamily="2" charset="0"/>
              </a:rPr>
              <a:t>ভূত</a:t>
            </a:r>
            <a:r>
              <a:rPr lang="en-US" sz="48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4800" b="1" dirty="0" err="1" smtClean="0">
                <a:ln w="11430"/>
                <a:effectLst>
                  <a:outerShdw blurRad="50800" dist="39000" dir="5460000" algn="tl">
                    <a:srgbClr val="000000">
                      <a:alpha val="38000"/>
                    </a:srgbClr>
                  </a:outerShdw>
                </a:effectLst>
                <a:latin typeface="NikoshBAN" pitchFamily="2" charset="0"/>
                <a:cs typeface="NikoshBAN" pitchFamily="2" charset="0"/>
              </a:rPr>
              <a:t>বেরিয়ে</a:t>
            </a:r>
            <a:r>
              <a:rPr lang="en-US" sz="48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4800" b="1" dirty="0" err="1" smtClean="0">
                <a:ln w="11430"/>
                <a:effectLst>
                  <a:outerShdw blurRad="50800" dist="39000" dir="5460000" algn="tl">
                    <a:srgbClr val="000000">
                      <a:alpha val="38000"/>
                    </a:srgbClr>
                  </a:outerShdw>
                </a:effectLst>
                <a:latin typeface="NikoshBAN" pitchFamily="2" charset="0"/>
                <a:cs typeface="NikoshBAN" pitchFamily="2" charset="0"/>
              </a:rPr>
              <a:t>আসছে</a:t>
            </a:r>
            <a:endParaRPr lang="en-US" sz="48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57007" y="760915"/>
            <a:ext cx="4537196" cy="485712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38800" y="2049960"/>
            <a:ext cx="2590800" cy="2674439"/>
          </a:xfrm>
          <a:prstGeom prst="rect">
            <a:avLst/>
          </a:prstGeom>
          <a:ln>
            <a:noFill/>
          </a:ln>
          <a:effectLst>
            <a:softEdge rad="112500"/>
          </a:effectLst>
        </p:spPr>
      </p:pic>
      <p:sp>
        <p:nvSpPr>
          <p:cNvPr id="6" name="Rectangle 5"/>
          <p:cNvSpPr/>
          <p:nvPr/>
        </p:nvSpPr>
        <p:spPr>
          <a:xfrm>
            <a:off x="496687" y="5642051"/>
            <a:ext cx="8197516" cy="8141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ছবির সাথে তোমাদের পাঠের কোন বিষয়ের মিল রয়েছে?</a:t>
            </a:r>
            <a:endParaRPr lang="en-US" sz="36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9" name="Picture 2" descr="C:\Users\DOEL\Desktop\1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603" y="761999"/>
            <a:ext cx="4124974" cy="485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6850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82781" y="841130"/>
            <a:ext cx="4438561" cy="98767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bn-BD"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তৈলচিত্রের ভূত</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endParaRPr>
          </a:p>
        </p:txBody>
      </p:sp>
      <p:sp>
        <p:nvSpPr>
          <p:cNvPr id="4" name="Rectangle 3"/>
          <p:cNvSpPr/>
          <p:nvPr/>
        </p:nvSpPr>
        <p:spPr>
          <a:xfrm>
            <a:off x="3924299" y="1600200"/>
            <a:ext cx="4611381"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ln>
                  <a:solidFill>
                    <a:schemeClr val="tx1"/>
                  </a:solidFill>
                </a:ln>
                <a:solidFill>
                  <a:schemeClr val="tx1"/>
                </a:solidFill>
                <a:latin typeface="NikoshBAN" pitchFamily="2" charset="0"/>
                <a:cs typeface="NikoshBAN" pitchFamily="2" charset="0"/>
              </a:rPr>
              <a:t>মানিক বন্দ্যোপাধ্যায়</a:t>
            </a:r>
            <a:endParaRPr lang="en-US" sz="4000" dirty="0">
              <a:ln>
                <a:solidFill>
                  <a:schemeClr val="tx1"/>
                </a:solidFill>
              </a:ln>
              <a:solidFill>
                <a:schemeClr val="tx1"/>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82781" y="2438400"/>
            <a:ext cx="3694419" cy="323369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8185" y="1066801"/>
            <a:ext cx="3276600" cy="4648200"/>
          </a:xfrm>
          <a:prstGeom prst="rect">
            <a:avLst/>
          </a:prstGeom>
        </p:spPr>
      </p:pic>
    </p:spTree>
    <p:extLst>
      <p:ext uri="{BB962C8B-B14F-4D97-AF65-F5344CB8AC3E}">
        <p14:creationId xmlns:p14="http://schemas.microsoft.com/office/powerpoint/2010/main" val="14691240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636307" y="1540811"/>
            <a:ext cx="8041314" cy="3975086"/>
          </a:xfrm>
          <a:prstGeom prst="round2DiagRect">
            <a:avLst>
              <a:gd name="adj1" fmla="val 15000"/>
              <a:gd name="adj2" fmla="val 31154"/>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bn-BD" sz="4800" b="1" dirty="0" smtClean="0">
                <a:solidFill>
                  <a:schemeClr val="tx1"/>
                </a:solidFill>
                <a:latin typeface="NikoshBAN" panose="02000000000000000000" pitchFamily="2" charset="0"/>
                <a:cs typeface="NikoshBAN" panose="02000000000000000000" pitchFamily="2" charset="0"/>
              </a:rPr>
              <a:t>    </a:t>
            </a:r>
            <a:endParaRPr lang="bn-IN" sz="3200" dirty="0" smtClean="0">
              <a:solidFill>
                <a:schemeClr val="tx1"/>
              </a:solidFill>
              <a:latin typeface="NikoshBAN" panose="02000000000000000000" pitchFamily="2" charset="0"/>
              <a:cs typeface="NikoshBAN" panose="02000000000000000000" pitchFamily="2" charset="0"/>
            </a:endParaRPr>
          </a:p>
        </p:txBody>
      </p:sp>
      <p:sp>
        <p:nvSpPr>
          <p:cNvPr id="5" name="TextBox 1"/>
          <p:cNvSpPr txBox="1">
            <a:spLocks noChangeArrowheads="1"/>
          </p:cNvSpPr>
          <p:nvPr/>
        </p:nvSpPr>
        <p:spPr bwMode="auto">
          <a:xfrm>
            <a:off x="2989385" y="762000"/>
            <a:ext cx="304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dirty="0" smtClean="0">
                <a:ln w="1905"/>
                <a:solidFill>
                  <a:schemeClr val="accent6">
                    <a:lumMod val="75000"/>
                  </a:schemeClr>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শিখনফল</a:t>
            </a:r>
            <a:endParaRPr lang="en-US" altLang="en-US" sz="6000" b="1" dirty="0">
              <a:ln w="1905"/>
              <a:solidFill>
                <a:schemeClr val="accent6">
                  <a:lumMod val="75000"/>
                </a:schemeClr>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
        <p:nvSpPr>
          <p:cNvPr id="6" name="Horizontal Scroll 5"/>
          <p:cNvSpPr/>
          <p:nvPr/>
        </p:nvSpPr>
        <p:spPr>
          <a:xfrm>
            <a:off x="990601" y="890559"/>
            <a:ext cx="7315200" cy="4631389"/>
          </a:xfrm>
          <a:prstGeom prst="horizontalScroll">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latin typeface="NikoshBAN" panose="02000000000000000000" pitchFamily="2" charset="0"/>
                <a:cs typeface="NikoshBAN" panose="02000000000000000000" pitchFamily="2" charset="0"/>
              </a:rPr>
              <a:t>   </a:t>
            </a:r>
          </a:p>
          <a:p>
            <a:r>
              <a:rPr lang="en-US" sz="4400" b="1" dirty="0" smtClean="0">
                <a:solidFill>
                  <a:schemeClr val="tx1"/>
                </a:solidFill>
                <a:latin typeface="NikoshBAN" panose="02000000000000000000" pitchFamily="2" charset="0"/>
                <a:cs typeface="NikoshBAN" panose="02000000000000000000" pitchFamily="2" charset="0"/>
              </a:rPr>
              <a:t>  </a:t>
            </a:r>
            <a:r>
              <a:rPr lang="bn-BD" sz="4400" b="1" dirty="0" smtClean="0">
                <a:solidFill>
                  <a:schemeClr val="tx1"/>
                </a:solidFill>
                <a:latin typeface="NikoshBAN" panose="02000000000000000000" pitchFamily="2" charset="0"/>
                <a:cs typeface="NikoshBAN" panose="02000000000000000000" pitchFamily="2" charset="0"/>
              </a:rPr>
              <a:t> </a:t>
            </a:r>
            <a:endParaRPr lang="en-US" sz="4400" b="1" dirty="0">
              <a:solidFill>
                <a:schemeClr val="tx1"/>
              </a:solidFill>
              <a:latin typeface="NikoshBAN" panose="02000000000000000000" pitchFamily="2" charset="0"/>
              <a:cs typeface="NikoshBAN" panose="02000000000000000000" pitchFamily="2" charset="0"/>
            </a:endParaRPr>
          </a:p>
          <a:p>
            <a:r>
              <a:rPr lang="en-US" sz="4400" b="1" dirty="0" smtClean="0">
                <a:solidFill>
                  <a:schemeClr val="tx1"/>
                </a:solidFill>
                <a:latin typeface="NikoshBAN" panose="02000000000000000000" pitchFamily="2" charset="0"/>
                <a:cs typeface="NikoshBAN" panose="02000000000000000000" pitchFamily="2" charset="0"/>
              </a:rPr>
              <a:t> </a:t>
            </a: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এই পাঠ শেষে শিক্ষার্থীরা ---</a:t>
            </a: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endPar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en-US" sz="2800" b="1" dirty="0" err="1" smtClean="0">
                <a:solidFill>
                  <a:schemeClr val="tx1"/>
                </a:solidFill>
                <a:latin typeface="NikoshBAN" panose="02000000000000000000" pitchFamily="2" charset="0"/>
                <a:cs typeface="NikoshBAN" panose="02000000000000000000" pitchFamily="2" charset="0"/>
              </a:rPr>
              <a:t>লেখক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পরিচিতি</a:t>
            </a:r>
            <a:r>
              <a:rPr lang="en-US" sz="2800" b="1" dirty="0" smtClean="0">
                <a:solidFill>
                  <a:schemeClr val="tx1"/>
                </a:solidFill>
                <a:latin typeface="NikoshBAN" panose="02000000000000000000" pitchFamily="2" charset="0"/>
                <a:cs typeface="NikoshBAN" panose="02000000000000000000" pitchFamily="2" charset="0"/>
              </a:rPr>
              <a:t> </a:t>
            </a:r>
            <a:r>
              <a:rPr lang="bn-BD" sz="2800" b="1" dirty="0" smtClean="0">
                <a:solidFill>
                  <a:schemeClr val="tx1"/>
                </a:solidFill>
                <a:latin typeface="NikoshBAN" panose="02000000000000000000" pitchFamily="2" charset="0"/>
                <a:cs typeface="NikoshBAN" panose="02000000000000000000" pitchFamily="2" charset="0"/>
              </a:rPr>
              <a:t>বলতে পারবে;  </a:t>
            </a:r>
            <a:endParaRPr lang="bn-IN" sz="2800" b="1" dirty="0">
              <a:solidFill>
                <a:schemeClr val="tx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BD" sz="2800" b="1" dirty="0" smtClean="0">
                <a:solidFill>
                  <a:schemeClr val="tx1"/>
                </a:solidFill>
                <a:latin typeface="NikoshBAN" panose="02000000000000000000" pitchFamily="2" charset="0"/>
                <a:cs typeface="NikoshBAN" panose="02000000000000000000" pitchFamily="2" charset="0"/>
              </a:rPr>
              <a:t>প্রবন্ধটি </a:t>
            </a:r>
            <a:r>
              <a:rPr lang="en-US" sz="2800" b="1" dirty="0" err="1" smtClean="0">
                <a:solidFill>
                  <a:schemeClr val="tx1"/>
                </a:solidFill>
                <a:latin typeface="NikoshBAN" panose="02000000000000000000" pitchFamily="2" charset="0"/>
                <a:cs typeface="NikoshBAN" panose="02000000000000000000" pitchFamily="2" charset="0"/>
              </a:rPr>
              <a:t>শুদ্ধ</a:t>
            </a:r>
            <a:r>
              <a:rPr lang="en-US" sz="2800" b="1" dirty="0" smtClean="0">
                <a:solidFill>
                  <a:schemeClr val="tx1"/>
                </a:solidFill>
                <a:latin typeface="NikoshBAN" panose="02000000000000000000" pitchFamily="2" charset="0"/>
                <a:cs typeface="NikoshBAN" panose="02000000000000000000" pitchFamily="2" charset="0"/>
              </a:rPr>
              <a:t> </a:t>
            </a:r>
            <a:r>
              <a:rPr lang="bn-BD" sz="2800" b="1" dirty="0" smtClean="0">
                <a:solidFill>
                  <a:schemeClr val="tx1"/>
                </a:solidFill>
                <a:latin typeface="NikoshBAN" panose="02000000000000000000" pitchFamily="2" charset="0"/>
                <a:cs typeface="NikoshBAN" panose="02000000000000000000" pitchFamily="2" charset="0"/>
              </a:rPr>
              <a:t>উচ্চারণে পড়তে পারবে;</a:t>
            </a:r>
          </a:p>
          <a:p>
            <a:pPr marL="457200" indent="-457200">
              <a:buFont typeface="Wingdings" panose="05000000000000000000" pitchFamily="2" charset="2"/>
              <a:buChar char="q"/>
            </a:pPr>
            <a:r>
              <a:rPr lang="bn-BD" sz="2800" b="1" dirty="0" smtClean="0">
                <a:solidFill>
                  <a:schemeClr val="tx1"/>
                </a:solidFill>
                <a:latin typeface="NikoshBAN" panose="02000000000000000000" pitchFamily="2" charset="0"/>
                <a:cs typeface="NikoshBAN" panose="02000000000000000000" pitchFamily="2" charset="0"/>
              </a:rPr>
              <a:t>নতুন শব্দের অর্থ দিয়ে বাক্য গঠ</a:t>
            </a:r>
            <a:r>
              <a:rPr lang="en-US" sz="2800" b="1" dirty="0" smtClean="0">
                <a:solidFill>
                  <a:schemeClr val="tx1"/>
                </a:solidFill>
                <a:latin typeface="NikoshBAN" panose="02000000000000000000" pitchFamily="2" charset="0"/>
                <a:cs typeface="NikoshBAN" panose="02000000000000000000" pitchFamily="2" charset="0"/>
              </a:rPr>
              <a:t>ন </a:t>
            </a:r>
            <a:r>
              <a:rPr lang="bn-BD" sz="2800" b="1" dirty="0" smtClean="0">
                <a:solidFill>
                  <a:schemeClr val="tx1"/>
                </a:solidFill>
                <a:latin typeface="NikoshBAN" panose="02000000000000000000" pitchFamily="2" charset="0"/>
                <a:cs typeface="NikoshBAN" panose="02000000000000000000" pitchFamily="2" charset="0"/>
              </a:rPr>
              <a:t>করতে পারবে;</a:t>
            </a:r>
          </a:p>
          <a:p>
            <a:pPr marL="457200" indent="-457200">
              <a:buFont typeface="Wingdings" panose="05000000000000000000" pitchFamily="2" charset="2"/>
              <a:buChar char="q"/>
            </a:pPr>
            <a:r>
              <a:rPr lang="bn-BD" sz="2800" b="1" dirty="0" smtClean="0">
                <a:solidFill>
                  <a:schemeClr val="tx1"/>
                </a:solidFill>
                <a:latin typeface="NikoshBAN" panose="02000000000000000000" pitchFamily="2" charset="0"/>
                <a:cs typeface="NikoshBAN" panose="02000000000000000000" pitchFamily="2" charset="0"/>
              </a:rPr>
              <a:t> ভূত বিশ্বাস যে কুসংস্কার তা </a:t>
            </a:r>
            <a:r>
              <a:rPr lang="en-US" sz="2800" b="1" dirty="0" err="1" smtClean="0">
                <a:solidFill>
                  <a:schemeClr val="tx1"/>
                </a:solidFill>
                <a:latin typeface="NikoshBAN" panose="02000000000000000000" pitchFamily="2" charset="0"/>
                <a:cs typeface="NikoshBAN" panose="02000000000000000000" pitchFamily="2" charset="0"/>
              </a:rPr>
              <a:t>ব্যাখ্যা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পারবে</a:t>
            </a:r>
            <a:r>
              <a:rPr lang="en-US" sz="2800" b="1" dirty="0" smtClean="0">
                <a:solidFill>
                  <a:schemeClr val="tx1"/>
                </a:solidFill>
                <a:latin typeface="NikoshBAN" panose="02000000000000000000" pitchFamily="2" charset="0"/>
                <a:cs typeface="NikoshBAN" panose="02000000000000000000" pitchFamily="2" charset="0"/>
              </a:rPr>
              <a:t>। </a:t>
            </a:r>
            <a:endParaRPr lang="bn-BD" sz="2800" b="1" dirty="0"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45584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6">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p:cTn id="2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6">
                                            <p:txEl>
                                              <p:pRg st="4" end="4"/>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p:cTn id="2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6">
                                            <p:txEl>
                                              <p:pRg st="5" end="5"/>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 calcmode="lin" valueType="num">
                                      <p:cBhvr>
                                        <p:cTn id="34"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rot="16270049">
            <a:off x="4659840" y="2629006"/>
            <a:ext cx="357579" cy="534247"/>
          </a:xfrm>
          <a:custGeom>
            <a:avLst/>
            <a:gdLst>
              <a:gd name="connsiteX0" fmla="*/ 0 w 242836"/>
              <a:gd name="connsiteY0" fmla="*/ 106849 h 534247"/>
              <a:gd name="connsiteX1" fmla="*/ 121418 w 242836"/>
              <a:gd name="connsiteY1" fmla="*/ 106849 h 534247"/>
              <a:gd name="connsiteX2" fmla="*/ 121418 w 242836"/>
              <a:gd name="connsiteY2" fmla="*/ 0 h 534247"/>
              <a:gd name="connsiteX3" fmla="*/ 242836 w 242836"/>
              <a:gd name="connsiteY3" fmla="*/ 267124 h 534247"/>
              <a:gd name="connsiteX4" fmla="*/ 121418 w 242836"/>
              <a:gd name="connsiteY4" fmla="*/ 534247 h 534247"/>
              <a:gd name="connsiteX5" fmla="*/ 121418 w 242836"/>
              <a:gd name="connsiteY5" fmla="*/ 427398 h 534247"/>
              <a:gd name="connsiteX6" fmla="*/ 0 w 242836"/>
              <a:gd name="connsiteY6" fmla="*/ 427398 h 534247"/>
              <a:gd name="connsiteX7" fmla="*/ 0 w 242836"/>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6" h="534247">
                <a:moveTo>
                  <a:pt x="0" y="106849"/>
                </a:moveTo>
                <a:lnTo>
                  <a:pt x="121418" y="106849"/>
                </a:lnTo>
                <a:lnTo>
                  <a:pt x="121418" y="0"/>
                </a:lnTo>
                <a:lnTo>
                  <a:pt x="242836" y="267124"/>
                </a:lnTo>
                <a:lnTo>
                  <a:pt x="121418" y="534247"/>
                </a:lnTo>
                <a:lnTo>
                  <a:pt x="121418" y="427398"/>
                </a:lnTo>
                <a:lnTo>
                  <a:pt x="0" y="427398"/>
                </a:lnTo>
                <a:lnTo>
                  <a:pt x="0" y="106849"/>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8" rIns="72851"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3" name="Freeform 2"/>
          <p:cNvSpPr/>
          <p:nvPr/>
        </p:nvSpPr>
        <p:spPr>
          <a:xfrm>
            <a:off x="3695629" y="381000"/>
            <a:ext cx="2286000" cy="2286000"/>
          </a:xfrm>
          <a:custGeom>
            <a:avLst/>
            <a:gdLst>
              <a:gd name="connsiteX0" fmla="*/ 0 w 2128895"/>
              <a:gd name="connsiteY0" fmla="*/ 1051563 h 2103126"/>
              <a:gd name="connsiteX1" fmla="*/ 1064448 w 2128895"/>
              <a:gd name="connsiteY1" fmla="*/ 0 h 2103126"/>
              <a:gd name="connsiteX2" fmla="*/ 2128896 w 2128895"/>
              <a:gd name="connsiteY2" fmla="*/ 1051563 h 2103126"/>
              <a:gd name="connsiteX3" fmla="*/ 1064448 w 2128895"/>
              <a:gd name="connsiteY3" fmla="*/ 2103126 h 2103126"/>
              <a:gd name="connsiteX4" fmla="*/ 0 w 2128895"/>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895" h="2103126">
                <a:moveTo>
                  <a:pt x="0" y="1051563"/>
                </a:moveTo>
                <a:cubicBezTo>
                  <a:pt x="0" y="470801"/>
                  <a:pt x="476570" y="0"/>
                  <a:pt x="1064448" y="0"/>
                </a:cubicBezTo>
                <a:cubicBezTo>
                  <a:pt x="1652326" y="0"/>
                  <a:pt x="2128896" y="470801"/>
                  <a:pt x="2128896" y="1051563"/>
                </a:cubicBezTo>
                <a:cubicBezTo>
                  <a:pt x="2128896" y="1632325"/>
                  <a:pt x="1652326" y="2103126"/>
                  <a:pt x="1064448" y="2103126"/>
                </a:cubicBezTo>
                <a:cubicBezTo>
                  <a:pt x="476570" y="2103126"/>
                  <a:pt x="0" y="1632325"/>
                  <a:pt x="0" y="1051563"/>
                </a:cubicBez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2409" tIns="348636" rIns="352409" bIns="348636" numCol="1" spcCol="1270" anchor="ctr" anchorCtr="0">
            <a:noAutofit/>
          </a:bodyPr>
          <a:lstStyle/>
          <a:p>
            <a:pPr lvl="0" algn="ctr" defTabSz="1422400">
              <a:lnSpc>
                <a:spcPct val="90000"/>
              </a:lnSpc>
              <a:spcBef>
                <a:spcPct val="0"/>
              </a:spcBef>
              <a:spcAft>
                <a:spcPts val="0"/>
              </a:spcAft>
            </a:pPr>
            <a:r>
              <a:rPr lang="en-US" sz="3200" b="1" kern="1200" dirty="0" smtClean="0">
                <a:solidFill>
                  <a:schemeClr val="tx1"/>
                </a:solidFill>
                <a:latin typeface="NikoshBAN" panose="02000000000000000000" pitchFamily="2" charset="0"/>
                <a:cs typeface="NikoshBAN" panose="02000000000000000000" pitchFamily="2" charset="0"/>
              </a:rPr>
              <a:t> </a:t>
            </a:r>
            <a:r>
              <a:rPr lang="en-US" sz="4000" b="1" kern="12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জন্মঃ</a:t>
            </a:r>
            <a:r>
              <a:rPr lang="en-US" sz="40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36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2800" b="1" dirty="0" smtClean="0">
                <a:solidFill>
                  <a:schemeClr val="tx1"/>
                </a:solidFill>
                <a:latin typeface="NikoshBAN" panose="02000000000000000000" pitchFamily="2" charset="0"/>
                <a:cs typeface="NikoshBAN" panose="02000000000000000000" pitchFamily="2" charset="0"/>
              </a:rPr>
              <a:t>১</a:t>
            </a:r>
            <a:r>
              <a:rPr lang="bn-BD" sz="2800" b="1" dirty="0" smtClean="0">
                <a:solidFill>
                  <a:schemeClr val="tx1"/>
                </a:solidFill>
                <a:latin typeface="NikoshBAN" panose="02000000000000000000" pitchFamily="2" charset="0"/>
                <a:cs typeface="NikoshBAN" panose="02000000000000000000" pitchFamily="2" charset="0"/>
              </a:rPr>
              <a:t>৯০৮</a:t>
            </a:r>
            <a:r>
              <a:rPr lang="en-US" sz="2800" b="1" dirty="0" err="1" smtClean="0">
                <a:solidFill>
                  <a:schemeClr val="tx1"/>
                </a:solidFill>
                <a:latin typeface="NikoshBAN" panose="02000000000000000000" pitchFamily="2" charset="0"/>
                <a:cs typeface="NikoshBAN" panose="02000000000000000000" pitchFamily="2" charset="0"/>
              </a:rPr>
              <a:t>খ্রিষ্টাব্দ</a:t>
            </a:r>
            <a:endParaRPr lang="bn-BD" sz="2800" b="1" dirty="0" smtClean="0">
              <a:solidFill>
                <a:schemeClr val="tx1"/>
              </a:solidFill>
              <a:latin typeface="NikoshBAN" panose="02000000000000000000" pitchFamily="2" charset="0"/>
              <a:cs typeface="NikoshBAN" panose="02000000000000000000" pitchFamily="2" charset="0"/>
            </a:endParaRPr>
          </a:p>
          <a:p>
            <a:pPr lvl="0" algn="ctr" defTabSz="1422400">
              <a:lnSpc>
                <a:spcPct val="90000"/>
              </a:lnSpc>
              <a:spcBef>
                <a:spcPct val="0"/>
              </a:spcBef>
              <a:spcAft>
                <a:spcPts val="0"/>
              </a:spcAft>
            </a:pPr>
            <a:r>
              <a:rPr lang="bn-BD" sz="2800" b="1" kern="1200" dirty="0" smtClean="0">
                <a:solidFill>
                  <a:schemeClr val="tx1"/>
                </a:solidFill>
                <a:latin typeface="NikoshBAN" panose="02000000000000000000" pitchFamily="2" charset="0"/>
                <a:cs typeface="NikoshBAN" panose="02000000000000000000" pitchFamily="2" charset="0"/>
              </a:rPr>
              <a:t>সাঁওতাল  পরগণার দুমকায়</a:t>
            </a:r>
            <a:endParaRPr lang="en-US" sz="2800" kern="1200" dirty="0">
              <a:solidFill>
                <a:schemeClr val="tx1"/>
              </a:solidFill>
              <a:latin typeface="NikoshBAN" panose="02000000000000000000" pitchFamily="2" charset="0"/>
              <a:cs typeface="NikoshBAN" panose="02000000000000000000" pitchFamily="2" charset="0"/>
            </a:endParaRPr>
          </a:p>
        </p:txBody>
      </p:sp>
      <p:sp>
        <p:nvSpPr>
          <p:cNvPr id="4" name="Freeform 3"/>
          <p:cNvSpPr/>
          <p:nvPr/>
        </p:nvSpPr>
        <p:spPr>
          <a:xfrm rot="20615882">
            <a:off x="5520837" y="3242161"/>
            <a:ext cx="292717" cy="537253"/>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5" name="Freeform 4"/>
          <p:cNvSpPr/>
          <p:nvPr/>
        </p:nvSpPr>
        <p:spPr>
          <a:xfrm>
            <a:off x="5883451" y="1753129"/>
            <a:ext cx="2286000" cy="2286000"/>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endParaRPr lang="bn-BD"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পৈতৃক </a:t>
            </a:r>
            <a:r>
              <a:rPr lang="bn-BD" sz="32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নিবাসঃ</a:t>
            </a:r>
          </a:p>
          <a:p>
            <a:pPr lvl="0" algn="ctr" defTabSz="1422400">
              <a:lnSpc>
                <a:spcPct val="70000"/>
              </a:lnSpc>
              <a:spcBef>
                <a:spcPct val="0"/>
              </a:spcBef>
              <a:spcAft>
                <a:spcPts val="0"/>
              </a:spcAft>
            </a:pPr>
            <a:r>
              <a:rPr lang="bn-BD" sz="3600" kern="1200" dirty="0" smtClean="0">
                <a:solidFill>
                  <a:schemeClr val="tx1"/>
                </a:solidFill>
                <a:latin typeface="NikoshBAN" panose="02000000000000000000" pitchFamily="2" charset="0"/>
                <a:cs typeface="NikoshBAN" panose="02000000000000000000" pitchFamily="2" charset="0"/>
              </a:rPr>
              <a:t>  </a:t>
            </a:r>
            <a:r>
              <a:rPr lang="bn-BD" sz="2800" kern="1200" dirty="0" smtClean="0">
                <a:solidFill>
                  <a:schemeClr val="tx1"/>
                </a:solidFill>
                <a:latin typeface="NikoshBAN" panose="02000000000000000000" pitchFamily="2" charset="0"/>
                <a:cs typeface="NikoshBAN" panose="02000000000000000000" pitchFamily="2" charset="0"/>
              </a:rPr>
              <a:t>বিক্রমপুরের </a:t>
            </a:r>
          </a:p>
          <a:p>
            <a:pPr lvl="0" algn="ctr" defTabSz="1422400">
              <a:lnSpc>
                <a:spcPct val="70000"/>
              </a:lnSpc>
              <a:spcBef>
                <a:spcPct val="0"/>
              </a:spcBef>
              <a:spcAft>
                <a:spcPts val="0"/>
              </a:spcAft>
            </a:pPr>
            <a:r>
              <a:rPr lang="bn-BD" sz="2800" dirty="0" smtClean="0">
                <a:solidFill>
                  <a:schemeClr val="tx1"/>
                </a:solidFill>
                <a:latin typeface="NikoshBAN" panose="02000000000000000000" pitchFamily="2" charset="0"/>
                <a:cs typeface="NikoshBAN" panose="02000000000000000000" pitchFamily="2" charset="0"/>
              </a:rPr>
              <a:t>মালবদিয়া গ্রাম </a:t>
            </a:r>
            <a:endParaRPr lang="bn-BD" sz="28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2800" kern="1200" dirty="0" smtClean="0">
              <a:solidFill>
                <a:schemeClr val="tx1"/>
              </a:solidFill>
              <a:latin typeface="NikoshBAN" panose="02000000000000000000" pitchFamily="2" charset="0"/>
              <a:cs typeface="NikoshBAN" panose="02000000000000000000" pitchFamily="2" charset="0"/>
            </a:endParaRPr>
          </a:p>
        </p:txBody>
      </p:sp>
      <p:sp>
        <p:nvSpPr>
          <p:cNvPr id="6" name="Freeform 5"/>
          <p:cNvSpPr/>
          <p:nvPr/>
        </p:nvSpPr>
        <p:spPr>
          <a:xfrm rot="2825820">
            <a:off x="5358898" y="4108852"/>
            <a:ext cx="362467" cy="534247"/>
          </a:xfrm>
          <a:custGeom>
            <a:avLst/>
            <a:gdLst>
              <a:gd name="connsiteX0" fmla="*/ 0 w 432980"/>
              <a:gd name="connsiteY0" fmla="*/ 106849 h 534247"/>
              <a:gd name="connsiteX1" fmla="*/ 216490 w 432980"/>
              <a:gd name="connsiteY1" fmla="*/ 106849 h 534247"/>
              <a:gd name="connsiteX2" fmla="*/ 216490 w 432980"/>
              <a:gd name="connsiteY2" fmla="*/ 0 h 534247"/>
              <a:gd name="connsiteX3" fmla="*/ 432980 w 432980"/>
              <a:gd name="connsiteY3" fmla="*/ 267124 h 534247"/>
              <a:gd name="connsiteX4" fmla="*/ 216490 w 432980"/>
              <a:gd name="connsiteY4" fmla="*/ 534247 h 534247"/>
              <a:gd name="connsiteX5" fmla="*/ 216490 w 432980"/>
              <a:gd name="connsiteY5" fmla="*/ 427398 h 534247"/>
              <a:gd name="connsiteX6" fmla="*/ 0 w 432980"/>
              <a:gd name="connsiteY6" fmla="*/ 427398 h 534247"/>
              <a:gd name="connsiteX7" fmla="*/ 0 w 432980"/>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80" h="534247">
                <a:moveTo>
                  <a:pt x="0" y="106849"/>
                </a:moveTo>
                <a:lnTo>
                  <a:pt x="216490" y="106849"/>
                </a:lnTo>
                <a:lnTo>
                  <a:pt x="216490" y="0"/>
                </a:lnTo>
                <a:lnTo>
                  <a:pt x="432980" y="267124"/>
                </a:lnTo>
                <a:lnTo>
                  <a:pt x="216490" y="534247"/>
                </a:lnTo>
                <a:lnTo>
                  <a:pt x="216490" y="427398"/>
                </a:lnTo>
                <a:lnTo>
                  <a:pt x="0" y="427398"/>
                </a:lnTo>
                <a:lnTo>
                  <a:pt x="0" y="106849"/>
                </a:lnTo>
                <a:close/>
              </a:path>
            </a:pathLst>
          </a:custGeom>
          <a:solidFill>
            <a:srgbClr val="92D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6848" rIns="129893"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7" name="Freeform 6"/>
          <p:cNvSpPr/>
          <p:nvPr/>
        </p:nvSpPr>
        <p:spPr>
          <a:xfrm>
            <a:off x="5638800" y="4038600"/>
            <a:ext cx="2286000" cy="2286000"/>
          </a:xfrm>
          <a:custGeom>
            <a:avLst/>
            <a:gdLst>
              <a:gd name="connsiteX0" fmla="*/ 0 w 2050377"/>
              <a:gd name="connsiteY0" fmla="*/ 1051563 h 2103126"/>
              <a:gd name="connsiteX1" fmla="*/ 1025189 w 2050377"/>
              <a:gd name="connsiteY1" fmla="*/ 0 h 2103126"/>
              <a:gd name="connsiteX2" fmla="*/ 2050378 w 2050377"/>
              <a:gd name="connsiteY2" fmla="*/ 1051563 h 2103126"/>
              <a:gd name="connsiteX3" fmla="*/ 1025189 w 2050377"/>
              <a:gd name="connsiteY3" fmla="*/ 2103126 h 2103126"/>
              <a:gd name="connsiteX4" fmla="*/ 0 w 2050377"/>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377" h="2103126">
                <a:moveTo>
                  <a:pt x="0" y="1051563"/>
                </a:moveTo>
                <a:cubicBezTo>
                  <a:pt x="0" y="470801"/>
                  <a:pt x="458993" y="0"/>
                  <a:pt x="1025189" y="0"/>
                </a:cubicBezTo>
                <a:cubicBezTo>
                  <a:pt x="1591385" y="0"/>
                  <a:pt x="2050378" y="470801"/>
                  <a:pt x="2050378" y="1051563"/>
                </a:cubicBezTo>
                <a:cubicBezTo>
                  <a:pt x="2050378" y="1632325"/>
                  <a:pt x="1591385" y="2103126"/>
                  <a:pt x="1025189" y="2103126"/>
                </a:cubicBezTo>
                <a:cubicBezTo>
                  <a:pt x="458993" y="2103126"/>
                  <a:pt x="0" y="1632325"/>
                  <a:pt x="0" y="1051563"/>
                </a:cubicBez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40911" tIns="348636" rIns="340911" bIns="348636" numCol="1" spcCol="1270" anchor="ctr" anchorCtr="0">
            <a:noAutofit/>
          </a:bodyPr>
          <a:lstStyle/>
          <a:p>
            <a:pPr lvl="0" algn="ctr" defTabSz="1422400">
              <a:lnSpc>
                <a:spcPct val="90000"/>
              </a:lnSpc>
              <a:spcBef>
                <a:spcPct val="0"/>
              </a:spcBef>
              <a:spcAft>
                <a:spcPct val="35000"/>
              </a:spcAft>
            </a:pPr>
            <a:r>
              <a:rPr lang="bn-BD"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ছোটগল্পঃ </a:t>
            </a:r>
          </a:p>
          <a:p>
            <a:pPr lvl="0" algn="ctr" defTabSz="1422400">
              <a:lnSpc>
                <a:spcPct val="90000"/>
              </a:lnSpc>
              <a:spcBef>
                <a:spcPct val="0"/>
              </a:spcBef>
              <a:spcAft>
                <a:spcPct val="35000"/>
              </a:spcAft>
            </a:pPr>
            <a:r>
              <a:rPr lang="bn-BD" sz="2400" b="1" dirty="0" smtClean="0">
                <a:solidFill>
                  <a:schemeClr val="tx1"/>
                </a:solidFill>
                <a:latin typeface="NikoshBAN" panose="02000000000000000000" pitchFamily="2" charset="0"/>
                <a:cs typeface="NikoshBAN" panose="02000000000000000000" pitchFamily="2" charset="0"/>
              </a:rPr>
              <a:t> সরীসৃপ,সমুদ্রের স্বাদ, </a:t>
            </a:r>
          </a:p>
          <a:p>
            <a:pPr lvl="0" algn="ctr" defTabSz="1422400">
              <a:lnSpc>
                <a:spcPct val="90000"/>
              </a:lnSpc>
              <a:spcBef>
                <a:spcPct val="0"/>
              </a:spcBef>
              <a:spcAft>
                <a:spcPct val="35000"/>
              </a:spcAft>
            </a:pPr>
            <a:r>
              <a:rPr lang="bn-BD" sz="2400" b="1" dirty="0" smtClean="0">
                <a:solidFill>
                  <a:schemeClr val="tx1"/>
                </a:solidFill>
                <a:latin typeface="NikoshBAN" panose="02000000000000000000" pitchFamily="2" charset="0"/>
                <a:cs typeface="NikoshBAN" panose="02000000000000000000" pitchFamily="2" charset="0"/>
              </a:rPr>
              <a:t>টিকটিকি,হলুদ পোড়া</a:t>
            </a:r>
          </a:p>
        </p:txBody>
      </p:sp>
      <p:sp>
        <p:nvSpPr>
          <p:cNvPr id="8" name="Freeform 7"/>
          <p:cNvSpPr/>
          <p:nvPr/>
        </p:nvSpPr>
        <p:spPr>
          <a:xfrm rot="18852977">
            <a:off x="3916475" y="4057520"/>
            <a:ext cx="389111" cy="534248"/>
          </a:xfrm>
          <a:custGeom>
            <a:avLst/>
            <a:gdLst>
              <a:gd name="connsiteX0" fmla="*/ 0 w 376971"/>
              <a:gd name="connsiteY0" fmla="*/ 106849 h 534247"/>
              <a:gd name="connsiteX1" fmla="*/ 188486 w 376971"/>
              <a:gd name="connsiteY1" fmla="*/ 106849 h 534247"/>
              <a:gd name="connsiteX2" fmla="*/ 188486 w 376971"/>
              <a:gd name="connsiteY2" fmla="*/ 0 h 534247"/>
              <a:gd name="connsiteX3" fmla="*/ 376971 w 376971"/>
              <a:gd name="connsiteY3" fmla="*/ 267124 h 534247"/>
              <a:gd name="connsiteX4" fmla="*/ 188486 w 376971"/>
              <a:gd name="connsiteY4" fmla="*/ 534247 h 534247"/>
              <a:gd name="connsiteX5" fmla="*/ 188486 w 376971"/>
              <a:gd name="connsiteY5" fmla="*/ 427398 h 534247"/>
              <a:gd name="connsiteX6" fmla="*/ 0 w 376971"/>
              <a:gd name="connsiteY6" fmla="*/ 427398 h 534247"/>
              <a:gd name="connsiteX7" fmla="*/ 0 w 376971"/>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971" h="534247">
                <a:moveTo>
                  <a:pt x="376971" y="427398"/>
                </a:moveTo>
                <a:lnTo>
                  <a:pt x="188485" y="427398"/>
                </a:lnTo>
                <a:lnTo>
                  <a:pt x="188485" y="534247"/>
                </a:lnTo>
                <a:lnTo>
                  <a:pt x="0" y="267123"/>
                </a:lnTo>
                <a:lnTo>
                  <a:pt x="188485" y="0"/>
                </a:lnTo>
                <a:lnTo>
                  <a:pt x="188485" y="106849"/>
                </a:lnTo>
                <a:lnTo>
                  <a:pt x="376971" y="106849"/>
                </a:lnTo>
                <a:lnTo>
                  <a:pt x="376971" y="42739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3091"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9" name="Freeform 8"/>
          <p:cNvSpPr/>
          <p:nvPr/>
        </p:nvSpPr>
        <p:spPr>
          <a:xfrm>
            <a:off x="1882200" y="4114800"/>
            <a:ext cx="2286000" cy="2286000"/>
          </a:xfrm>
          <a:custGeom>
            <a:avLst/>
            <a:gdLst>
              <a:gd name="connsiteX0" fmla="*/ 0 w 2008643"/>
              <a:gd name="connsiteY0" fmla="*/ 1051563 h 2103126"/>
              <a:gd name="connsiteX1" fmla="*/ 1004322 w 2008643"/>
              <a:gd name="connsiteY1" fmla="*/ 0 h 2103126"/>
              <a:gd name="connsiteX2" fmla="*/ 2008644 w 2008643"/>
              <a:gd name="connsiteY2" fmla="*/ 1051563 h 2103126"/>
              <a:gd name="connsiteX3" fmla="*/ 1004322 w 2008643"/>
              <a:gd name="connsiteY3" fmla="*/ 2103126 h 2103126"/>
              <a:gd name="connsiteX4" fmla="*/ 0 w 2008643"/>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43" h="2103126">
                <a:moveTo>
                  <a:pt x="0" y="1051563"/>
                </a:moveTo>
                <a:cubicBezTo>
                  <a:pt x="0" y="470801"/>
                  <a:pt x="449650" y="0"/>
                  <a:pt x="1004322" y="0"/>
                </a:cubicBezTo>
                <a:cubicBezTo>
                  <a:pt x="1558994" y="0"/>
                  <a:pt x="2008644" y="470801"/>
                  <a:pt x="2008644" y="1051563"/>
                </a:cubicBezTo>
                <a:cubicBezTo>
                  <a:pt x="2008644" y="1632325"/>
                  <a:pt x="1558994" y="2103126"/>
                  <a:pt x="1004322" y="2103126"/>
                </a:cubicBezTo>
                <a:cubicBezTo>
                  <a:pt x="449650" y="2103126"/>
                  <a:pt x="0" y="1632325"/>
                  <a:pt x="0" y="1051563"/>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34799" tIns="348636" rIns="334799" bIns="348636" numCol="1" spcCol="1270" anchor="ctr" anchorCtr="0">
            <a:noAutofit/>
          </a:bodyPr>
          <a:lstStyle/>
          <a:p>
            <a:pPr lvl="0" algn="just" defTabSz="1422400">
              <a:lnSpc>
                <a:spcPct val="90000"/>
              </a:lnSpc>
              <a:spcBef>
                <a:spcPct val="0"/>
              </a:spcBef>
              <a:spcAft>
                <a:spcPts val="0"/>
              </a:spcAft>
            </a:pPr>
            <a:r>
              <a:rPr lang="bn-BD"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r>
              <a:rPr lang="bn-BD" sz="3600" b="1" kern="1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উপন্যাসঃ </a:t>
            </a:r>
          </a:p>
          <a:p>
            <a:pPr lvl="0" algn="just" defTabSz="1422400">
              <a:lnSpc>
                <a:spcPct val="90000"/>
              </a:lnSpc>
              <a:spcBef>
                <a:spcPct val="0"/>
              </a:spcBef>
              <a:spcAft>
                <a:spcPts val="0"/>
              </a:spcAft>
            </a:pPr>
            <a:r>
              <a:rPr lang="bn-BD" sz="2400" b="1" dirty="0" smtClean="0">
                <a:solidFill>
                  <a:schemeClr val="tx1"/>
                </a:solidFill>
                <a:latin typeface="NikoshBAN" panose="02000000000000000000" pitchFamily="2" charset="0"/>
                <a:cs typeface="NikoshBAN" panose="02000000000000000000" pitchFamily="2" charset="0"/>
              </a:rPr>
              <a:t>পুতুল নাচের ইতি</a:t>
            </a:r>
          </a:p>
          <a:p>
            <a:pPr lvl="0" algn="just" defTabSz="1422400">
              <a:lnSpc>
                <a:spcPct val="90000"/>
              </a:lnSpc>
              <a:spcBef>
                <a:spcPct val="0"/>
              </a:spcBef>
              <a:spcAft>
                <a:spcPts val="0"/>
              </a:spcAft>
            </a:pPr>
            <a:r>
              <a:rPr lang="bn-BD" sz="2400" b="1" dirty="0" smtClean="0">
                <a:solidFill>
                  <a:schemeClr val="tx1"/>
                </a:solidFill>
                <a:latin typeface="NikoshBAN" panose="02000000000000000000" pitchFamily="2" charset="0"/>
                <a:cs typeface="NikoshBAN" panose="02000000000000000000" pitchFamily="2" charset="0"/>
              </a:rPr>
              <a:t>কথা, পদ্মানদীর </a:t>
            </a:r>
          </a:p>
          <a:p>
            <a:pPr lvl="0" algn="just" defTabSz="1422400">
              <a:lnSpc>
                <a:spcPct val="90000"/>
              </a:lnSpc>
              <a:spcBef>
                <a:spcPct val="0"/>
              </a:spcBef>
              <a:spcAft>
                <a:spcPts val="0"/>
              </a:spcAft>
            </a:pPr>
            <a:r>
              <a:rPr lang="bn-BD" sz="2400" b="1" dirty="0" smtClean="0">
                <a:solidFill>
                  <a:schemeClr val="tx1"/>
                </a:solidFill>
                <a:latin typeface="NikoshBAN" panose="02000000000000000000" pitchFamily="2" charset="0"/>
                <a:cs typeface="NikoshBAN" panose="02000000000000000000" pitchFamily="2" charset="0"/>
              </a:rPr>
              <a:t>মাঝি,দিবারাত্রির </a:t>
            </a:r>
          </a:p>
          <a:p>
            <a:pPr lvl="0" algn="just" defTabSz="1422400">
              <a:lnSpc>
                <a:spcPct val="90000"/>
              </a:lnSpc>
              <a:spcBef>
                <a:spcPct val="0"/>
              </a:spcBef>
              <a:spcAft>
                <a:spcPts val="0"/>
              </a:spcAft>
            </a:pPr>
            <a:r>
              <a:rPr lang="bn-BD" sz="2400" b="1" dirty="0">
                <a:solidFill>
                  <a:schemeClr val="tx1"/>
                </a:solidFill>
                <a:latin typeface="NikoshBAN" panose="02000000000000000000" pitchFamily="2" charset="0"/>
                <a:cs typeface="NikoshBAN" panose="02000000000000000000" pitchFamily="2" charset="0"/>
              </a:rPr>
              <a:t> </a:t>
            </a:r>
            <a:r>
              <a:rPr lang="bn-BD" sz="2400" b="1" dirty="0" smtClean="0">
                <a:solidFill>
                  <a:schemeClr val="tx1"/>
                </a:solidFill>
                <a:latin typeface="NikoshBAN" panose="02000000000000000000" pitchFamily="2" charset="0"/>
                <a:cs typeface="NikoshBAN" panose="02000000000000000000" pitchFamily="2" charset="0"/>
              </a:rPr>
              <a:t>   কাব্য,</a:t>
            </a:r>
          </a:p>
        </p:txBody>
      </p:sp>
      <p:sp>
        <p:nvSpPr>
          <p:cNvPr id="10" name="Freeform 9"/>
          <p:cNvSpPr/>
          <p:nvPr/>
        </p:nvSpPr>
        <p:spPr>
          <a:xfrm rot="1080000">
            <a:off x="3853161" y="3148028"/>
            <a:ext cx="323029" cy="534248"/>
          </a:xfrm>
          <a:custGeom>
            <a:avLst/>
            <a:gdLst>
              <a:gd name="connsiteX0" fmla="*/ 0 w 294272"/>
              <a:gd name="connsiteY0" fmla="*/ 106849 h 534247"/>
              <a:gd name="connsiteX1" fmla="*/ 147136 w 294272"/>
              <a:gd name="connsiteY1" fmla="*/ 106849 h 534247"/>
              <a:gd name="connsiteX2" fmla="*/ 147136 w 294272"/>
              <a:gd name="connsiteY2" fmla="*/ 0 h 534247"/>
              <a:gd name="connsiteX3" fmla="*/ 294272 w 294272"/>
              <a:gd name="connsiteY3" fmla="*/ 267124 h 534247"/>
              <a:gd name="connsiteX4" fmla="*/ 147136 w 294272"/>
              <a:gd name="connsiteY4" fmla="*/ 534247 h 534247"/>
              <a:gd name="connsiteX5" fmla="*/ 147136 w 294272"/>
              <a:gd name="connsiteY5" fmla="*/ 427398 h 534247"/>
              <a:gd name="connsiteX6" fmla="*/ 0 w 294272"/>
              <a:gd name="connsiteY6" fmla="*/ 427398 h 534247"/>
              <a:gd name="connsiteX7" fmla="*/ 0 w 294272"/>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272" h="534247">
                <a:moveTo>
                  <a:pt x="294272" y="427398"/>
                </a:moveTo>
                <a:lnTo>
                  <a:pt x="147136" y="427398"/>
                </a:lnTo>
                <a:lnTo>
                  <a:pt x="147136" y="534247"/>
                </a:lnTo>
                <a:lnTo>
                  <a:pt x="0" y="267123"/>
                </a:lnTo>
                <a:lnTo>
                  <a:pt x="147136" y="0"/>
                </a:lnTo>
                <a:lnTo>
                  <a:pt x="147136" y="106849"/>
                </a:lnTo>
                <a:lnTo>
                  <a:pt x="294272" y="106849"/>
                </a:lnTo>
                <a:lnTo>
                  <a:pt x="294272" y="427398"/>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8282"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11" name="Freeform 10"/>
          <p:cNvSpPr/>
          <p:nvPr/>
        </p:nvSpPr>
        <p:spPr>
          <a:xfrm>
            <a:off x="1600200" y="1828800"/>
            <a:ext cx="2286000" cy="2286000"/>
          </a:xfrm>
          <a:custGeom>
            <a:avLst/>
            <a:gdLst>
              <a:gd name="connsiteX0" fmla="*/ 0 w 2008894"/>
              <a:gd name="connsiteY0" fmla="*/ 1051563 h 2103126"/>
              <a:gd name="connsiteX1" fmla="*/ 1004447 w 2008894"/>
              <a:gd name="connsiteY1" fmla="*/ 0 h 2103126"/>
              <a:gd name="connsiteX2" fmla="*/ 2008894 w 2008894"/>
              <a:gd name="connsiteY2" fmla="*/ 1051563 h 2103126"/>
              <a:gd name="connsiteX3" fmla="*/ 1004447 w 2008894"/>
              <a:gd name="connsiteY3" fmla="*/ 2103126 h 2103126"/>
              <a:gd name="connsiteX4" fmla="*/ 0 w 2008894"/>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894" h="2103126">
                <a:moveTo>
                  <a:pt x="0" y="1051563"/>
                </a:moveTo>
                <a:cubicBezTo>
                  <a:pt x="0" y="470801"/>
                  <a:pt x="449706" y="0"/>
                  <a:pt x="1004447" y="0"/>
                </a:cubicBezTo>
                <a:cubicBezTo>
                  <a:pt x="1559188" y="0"/>
                  <a:pt x="2008894" y="470801"/>
                  <a:pt x="2008894" y="1051563"/>
                </a:cubicBezTo>
                <a:cubicBezTo>
                  <a:pt x="2008894" y="1632325"/>
                  <a:pt x="1559188" y="2103126"/>
                  <a:pt x="1004447" y="2103126"/>
                </a:cubicBezTo>
                <a:cubicBezTo>
                  <a:pt x="449706" y="2103126"/>
                  <a:pt x="0" y="1632325"/>
                  <a:pt x="0" y="1051563"/>
                </a:cubicBez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4836" tIns="348636" rIns="334836" bIns="348636" numCol="1" spcCol="1270" anchor="ctr" anchorCtr="0">
            <a:noAutofit/>
          </a:bodyPr>
          <a:lstStyle/>
          <a:p>
            <a:pPr lvl="0" algn="ctr" defTabSz="1422400">
              <a:lnSpc>
                <a:spcPct val="70000"/>
              </a:lnSpc>
              <a:spcBef>
                <a:spcPct val="0"/>
              </a:spcBef>
              <a:spcAft>
                <a:spcPts val="0"/>
              </a:spcAft>
            </a:pPr>
            <a:r>
              <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মৃত্যুঃ</a:t>
            </a:r>
            <a:endParaRPr lang="bn-BD"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en-US" sz="2800" b="1" dirty="0" smtClean="0">
                <a:solidFill>
                  <a:schemeClr val="tx1"/>
                </a:solidFill>
                <a:latin typeface="NikoshBAN" panose="02000000000000000000" pitchFamily="2" charset="0"/>
                <a:cs typeface="NikoshBAN" panose="02000000000000000000" pitchFamily="2" charset="0"/>
              </a:rPr>
              <a:t>১</a:t>
            </a:r>
            <a:r>
              <a:rPr lang="bn-BD" sz="2800" b="1" dirty="0" smtClean="0">
                <a:solidFill>
                  <a:schemeClr val="tx1"/>
                </a:solidFill>
                <a:latin typeface="NikoshBAN" panose="02000000000000000000" pitchFamily="2" charset="0"/>
                <a:cs typeface="NikoshBAN" panose="02000000000000000000" pitchFamily="2" charset="0"/>
              </a:rPr>
              <a:t>৯৫৬ </a:t>
            </a:r>
            <a:r>
              <a:rPr lang="en-US" sz="2800" b="1" dirty="0" err="1" smtClean="0">
                <a:solidFill>
                  <a:schemeClr val="tx1"/>
                </a:solidFill>
                <a:latin typeface="NikoshBAN" panose="02000000000000000000" pitchFamily="2" charset="0"/>
                <a:cs typeface="NikoshBAN" panose="02000000000000000000" pitchFamily="2" charset="0"/>
              </a:rPr>
              <a:t>খ্রিষ্টাব্দ</a:t>
            </a:r>
            <a:r>
              <a:rPr lang="bn-BD" sz="2800" b="1" dirty="0" smtClean="0">
                <a:solidFill>
                  <a:schemeClr val="tx1"/>
                </a:solidFill>
                <a:latin typeface="NikoshBAN" panose="02000000000000000000" pitchFamily="2" charset="0"/>
                <a:cs typeface="NikoshBAN" panose="02000000000000000000" pitchFamily="2" charset="0"/>
              </a:rPr>
              <a:t> কলকাতায়</a:t>
            </a:r>
            <a:endParaRPr lang="en-US" sz="2800" b="1" kern="1200" dirty="0">
              <a:solidFill>
                <a:schemeClr val="tx1"/>
              </a:solidFill>
              <a:latin typeface="NikoshBAN" panose="02000000000000000000" pitchFamily="2" charset="0"/>
              <a:cs typeface="NikoshBAN" panose="02000000000000000000" pitchFamily="2" charset="0"/>
            </a:endParaRPr>
          </a:p>
        </p:txBody>
      </p:sp>
      <p:sp>
        <p:nvSpPr>
          <p:cNvPr id="12" name="TextBox 11"/>
          <p:cNvSpPr txBox="1"/>
          <p:nvPr/>
        </p:nvSpPr>
        <p:spPr>
          <a:xfrm>
            <a:off x="4056683" y="4664867"/>
            <a:ext cx="1574415" cy="830997"/>
          </a:xfrm>
          <a:prstGeom prst="rect">
            <a:avLst/>
          </a:prstGeom>
          <a:noFill/>
        </p:spPr>
        <p:txBody>
          <a:bodyPr wrap="square" rtlCol="0">
            <a:spAutoFit/>
          </a:bodyPr>
          <a:lstStyle/>
          <a:p>
            <a:pPr algn="ctr"/>
            <a:r>
              <a:rPr lang="bn-BD" sz="2400" b="1" dirty="0" smtClean="0">
                <a:latin typeface="NikoshBAN" panose="02000000000000000000" pitchFamily="2" charset="0"/>
                <a:cs typeface="NikoshBAN" panose="02000000000000000000" pitchFamily="2" charset="0"/>
              </a:rPr>
              <a:t>মানিক বন্দ্যোপাধ্যায়</a:t>
            </a:r>
          </a:p>
        </p:txBody>
      </p:sp>
      <p:sp>
        <p:nvSpPr>
          <p:cNvPr id="13" name="TextBox 12"/>
          <p:cNvSpPr txBox="1"/>
          <p:nvPr/>
        </p:nvSpPr>
        <p:spPr>
          <a:xfrm>
            <a:off x="574248" y="447573"/>
            <a:ext cx="2533584" cy="783193"/>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b="1" u="sng" dirty="0" err="1" smtClean="0">
                <a:solidFill>
                  <a:srgbClr val="00B050"/>
                </a:solidFill>
                <a:latin typeface="NikoshBAN" panose="02000000000000000000" pitchFamily="2" charset="0"/>
                <a:cs typeface="NikoshBAN" panose="02000000000000000000" pitchFamily="2" charset="0"/>
              </a:rPr>
              <a:t>ক</a:t>
            </a:r>
            <a:r>
              <a:rPr lang="en-US" sz="4000" b="1" u="sng" dirty="0" err="1" smtClean="0">
                <a:solidFill>
                  <a:srgbClr val="FF0000"/>
                </a:solidFill>
                <a:latin typeface="NikoshBAN" panose="02000000000000000000" pitchFamily="2" charset="0"/>
                <a:cs typeface="NikoshBAN" panose="02000000000000000000" pitchFamily="2" charset="0"/>
              </a:rPr>
              <a:t>বি</a:t>
            </a:r>
            <a:r>
              <a:rPr lang="en-US" sz="4000" b="1" u="sng" dirty="0" smtClean="0">
                <a:solidFill>
                  <a:srgbClr val="00B050"/>
                </a:solidFill>
                <a:latin typeface="NikoshBAN" panose="02000000000000000000" pitchFamily="2" charset="0"/>
                <a:cs typeface="NikoshBAN" panose="02000000000000000000" pitchFamily="2" charset="0"/>
              </a:rPr>
              <a:t> </a:t>
            </a:r>
            <a:r>
              <a:rPr lang="en-US" sz="4000" b="1" u="sng" dirty="0" err="1" smtClean="0">
                <a:solidFill>
                  <a:srgbClr val="00B050"/>
                </a:solidFill>
                <a:latin typeface="NikoshBAN" panose="02000000000000000000" pitchFamily="2" charset="0"/>
                <a:cs typeface="NikoshBAN" panose="02000000000000000000" pitchFamily="2" charset="0"/>
              </a:rPr>
              <a:t>প</a:t>
            </a:r>
            <a:r>
              <a:rPr lang="en-US" sz="4000" b="1" u="sng" dirty="0" err="1" smtClean="0">
                <a:solidFill>
                  <a:srgbClr val="FF0000"/>
                </a:solidFill>
                <a:latin typeface="NikoshBAN" panose="02000000000000000000" pitchFamily="2" charset="0"/>
                <a:cs typeface="NikoshBAN" panose="02000000000000000000" pitchFamily="2" charset="0"/>
              </a:rPr>
              <a:t>রি</a:t>
            </a:r>
            <a:r>
              <a:rPr lang="en-US" sz="4000" b="1" u="sng" dirty="0" err="1" smtClean="0">
                <a:solidFill>
                  <a:srgbClr val="00B050"/>
                </a:solidFill>
                <a:latin typeface="NikoshBAN" panose="02000000000000000000" pitchFamily="2" charset="0"/>
                <a:cs typeface="NikoshBAN" panose="02000000000000000000" pitchFamily="2" charset="0"/>
              </a:rPr>
              <a:t>চি</a:t>
            </a:r>
            <a:r>
              <a:rPr lang="en-US" sz="4000" b="1" u="sng" dirty="0" err="1" smtClean="0">
                <a:solidFill>
                  <a:srgbClr val="FF0000"/>
                </a:solidFill>
                <a:latin typeface="NikoshBAN" panose="02000000000000000000" pitchFamily="2" charset="0"/>
                <a:cs typeface="NikoshBAN" panose="02000000000000000000" pitchFamily="2" charset="0"/>
              </a:rPr>
              <a:t>তি</a:t>
            </a:r>
            <a:r>
              <a:rPr lang="en-US" sz="4000" b="1" u="sng" dirty="0" smtClean="0">
                <a:solidFill>
                  <a:srgbClr val="00B050"/>
                </a:solidFill>
                <a:latin typeface="NikoshBAN" panose="02000000000000000000" pitchFamily="2" charset="0"/>
                <a:cs typeface="NikoshBAN" panose="02000000000000000000" pitchFamily="2" charset="0"/>
              </a:rPr>
              <a:t> </a:t>
            </a:r>
            <a:endParaRPr lang="en-US" sz="4000" b="1" u="sng" dirty="0">
              <a:solidFill>
                <a:srgbClr val="00B050"/>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778" y="3111191"/>
            <a:ext cx="1275604" cy="13637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138176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circle(in)">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par>
                                <p:cTn id="40" presetID="16" presetClass="entr" presetSubtype="21" fill="hold" nodeType="with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barn(inVertical)">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barn(inVertical)">
                                      <p:cBhvr>
                                        <p:cTn id="47" dur="500"/>
                                        <p:tgtEl>
                                          <p:spTgt spid="5">
                                            <p:txEl>
                                              <p:pRg st="3" end="3"/>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barn(inVertical)">
                                      <p:cBhvr>
                                        <p:cTn id="50" dur="500"/>
                                        <p:tgtEl>
                                          <p:spTgt spid="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arn(inVertical)">
                                      <p:cBhvr>
                                        <p:cTn id="55" dur="500"/>
                                        <p:tgtEl>
                                          <p:spTgt spid="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par>
                                <p:cTn id="59" presetID="16" presetClass="entr" presetSubtype="21" fill="hold" nodeType="with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Effect transition="in" filter="barn(inVertical)">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Effect transition="in" filter="circle(in)">
                                      <p:cBhvr>
                                        <p:cTn id="66" dur="2000"/>
                                        <p:tgtEl>
                                          <p:spTgt spid="7">
                                            <p:txEl>
                                              <p:pRg st="1" end="1"/>
                                            </p:txEl>
                                          </p:spTgt>
                                        </p:tgtEl>
                                      </p:cBhvr>
                                    </p:animEffect>
                                  </p:childTnLst>
                                </p:cTn>
                              </p:par>
                              <p:par>
                                <p:cTn id="67" presetID="6" presetClass="entr" presetSubtype="16" fill="hold" nodeType="withEffect">
                                  <p:stCondLst>
                                    <p:cond delay="0"/>
                                  </p:stCondLst>
                                  <p:childTnLst>
                                    <p:set>
                                      <p:cBhvr>
                                        <p:cTn id="68" dur="1" fill="hold">
                                          <p:stCondLst>
                                            <p:cond delay="0"/>
                                          </p:stCondLst>
                                        </p:cTn>
                                        <p:tgtEl>
                                          <p:spTgt spid="7">
                                            <p:txEl>
                                              <p:pRg st="2" end="2"/>
                                            </p:txEl>
                                          </p:spTgt>
                                        </p:tgtEl>
                                        <p:attrNameLst>
                                          <p:attrName>style.visibility</p:attrName>
                                        </p:attrNameLst>
                                      </p:cBhvr>
                                      <p:to>
                                        <p:strVal val="visible"/>
                                      </p:to>
                                    </p:set>
                                    <p:animEffect transition="in" filter="circle(in)">
                                      <p:cBhvr>
                                        <p:cTn id="69" dur="2000"/>
                                        <p:tgtEl>
                                          <p:spTgt spid="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Vertical)">
                                      <p:cBhvr>
                                        <p:cTn id="74" dur="500"/>
                                        <p:tgtEl>
                                          <p:spTgt spid="8"/>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barn(inVertical)">
                                      <p:cBhvr>
                                        <p:cTn id="77" dur="500"/>
                                        <p:tgtEl>
                                          <p:spTgt spid="9"/>
                                        </p:tgtEl>
                                      </p:cBhvr>
                                    </p:animEffect>
                                  </p:childTnLst>
                                </p:cTn>
                              </p:par>
                              <p:par>
                                <p:cTn id="78" presetID="16" presetClass="entr" presetSubtype="21" fill="hold" nodeType="withEffect">
                                  <p:stCondLst>
                                    <p:cond delay="0"/>
                                  </p:stCondLst>
                                  <p:childTnLst>
                                    <p:set>
                                      <p:cBhvr>
                                        <p:cTn id="79" dur="1" fill="hold">
                                          <p:stCondLst>
                                            <p:cond delay="0"/>
                                          </p:stCondLst>
                                        </p:cTn>
                                        <p:tgtEl>
                                          <p:spTgt spid="9">
                                            <p:txEl>
                                              <p:pRg st="0" end="0"/>
                                            </p:txEl>
                                          </p:spTgt>
                                        </p:tgtEl>
                                        <p:attrNameLst>
                                          <p:attrName>style.visibility</p:attrName>
                                        </p:attrNameLst>
                                      </p:cBhvr>
                                      <p:to>
                                        <p:strVal val="visible"/>
                                      </p:to>
                                    </p:set>
                                    <p:animEffect transition="in" filter="barn(inVertical)">
                                      <p:cBhvr>
                                        <p:cTn id="80" dur="500"/>
                                        <p:tgtEl>
                                          <p:spTgt spid="9">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9">
                                            <p:txEl>
                                              <p:pRg st="1" end="1"/>
                                            </p:txEl>
                                          </p:spTgt>
                                        </p:tgtEl>
                                        <p:attrNameLst>
                                          <p:attrName>style.visibility</p:attrName>
                                        </p:attrNameLst>
                                      </p:cBhvr>
                                      <p:to>
                                        <p:strVal val="visible"/>
                                      </p:to>
                                    </p:set>
                                    <p:animEffect transition="in" filter="wipe(down)">
                                      <p:cBhvr>
                                        <p:cTn id="85" dur="500"/>
                                        <p:tgtEl>
                                          <p:spTgt spid="9">
                                            <p:txEl>
                                              <p:pRg st="1" end="1"/>
                                            </p:txEl>
                                          </p:spTgt>
                                        </p:tgtEl>
                                      </p:cBhvr>
                                    </p:animEffect>
                                  </p:childTnLst>
                                </p:cTn>
                              </p:par>
                              <p:par>
                                <p:cTn id="86" presetID="22" presetClass="entr" presetSubtype="4" fill="hold" nodeType="withEffect">
                                  <p:stCondLst>
                                    <p:cond delay="0"/>
                                  </p:stCondLst>
                                  <p:childTnLst>
                                    <p:set>
                                      <p:cBhvr>
                                        <p:cTn id="87" dur="1" fill="hold">
                                          <p:stCondLst>
                                            <p:cond delay="0"/>
                                          </p:stCondLst>
                                        </p:cTn>
                                        <p:tgtEl>
                                          <p:spTgt spid="9">
                                            <p:txEl>
                                              <p:pRg st="2" end="2"/>
                                            </p:txEl>
                                          </p:spTgt>
                                        </p:tgtEl>
                                        <p:attrNameLst>
                                          <p:attrName>style.visibility</p:attrName>
                                        </p:attrNameLst>
                                      </p:cBhvr>
                                      <p:to>
                                        <p:strVal val="visible"/>
                                      </p:to>
                                    </p:set>
                                    <p:animEffect transition="in" filter="wipe(down)">
                                      <p:cBhvr>
                                        <p:cTn id="88" dur="500"/>
                                        <p:tgtEl>
                                          <p:spTgt spid="9">
                                            <p:txEl>
                                              <p:pRg st="2" end="2"/>
                                            </p:txEl>
                                          </p:spTgt>
                                        </p:tgtEl>
                                      </p:cBhvr>
                                    </p:animEffect>
                                  </p:childTnLst>
                                </p:cTn>
                              </p:par>
                              <p:par>
                                <p:cTn id="89" presetID="22" presetClass="entr" presetSubtype="4" fill="hold" nodeType="withEffect">
                                  <p:stCondLst>
                                    <p:cond delay="0"/>
                                  </p:stCondLst>
                                  <p:childTnLst>
                                    <p:set>
                                      <p:cBhvr>
                                        <p:cTn id="90" dur="1" fill="hold">
                                          <p:stCondLst>
                                            <p:cond delay="0"/>
                                          </p:stCondLst>
                                        </p:cTn>
                                        <p:tgtEl>
                                          <p:spTgt spid="9">
                                            <p:txEl>
                                              <p:pRg st="3" end="3"/>
                                            </p:txEl>
                                          </p:spTgt>
                                        </p:tgtEl>
                                        <p:attrNameLst>
                                          <p:attrName>style.visibility</p:attrName>
                                        </p:attrNameLst>
                                      </p:cBhvr>
                                      <p:to>
                                        <p:strVal val="visible"/>
                                      </p:to>
                                    </p:set>
                                    <p:animEffect transition="in" filter="wipe(down)">
                                      <p:cBhvr>
                                        <p:cTn id="91" dur="500"/>
                                        <p:tgtEl>
                                          <p:spTgt spid="9">
                                            <p:txEl>
                                              <p:pRg st="3" end="3"/>
                                            </p:txEl>
                                          </p:spTgt>
                                        </p:tgtEl>
                                      </p:cBhvr>
                                    </p:animEffect>
                                  </p:childTnLst>
                                </p:cTn>
                              </p:par>
                              <p:par>
                                <p:cTn id="92" presetID="22" presetClass="entr" presetSubtype="4" fill="hold" nodeType="withEffect">
                                  <p:stCondLst>
                                    <p:cond delay="0"/>
                                  </p:stCondLst>
                                  <p:childTnLst>
                                    <p:set>
                                      <p:cBhvr>
                                        <p:cTn id="93" dur="1" fill="hold">
                                          <p:stCondLst>
                                            <p:cond delay="0"/>
                                          </p:stCondLst>
                                        </p:cTn>
                                        <p:tgtEl>
                                          <p:spTgt spid="9">
                                            <p:txEl>
                                              <p:pRg st="4" end="4"/>
                                            </p:txEl>
                                          </p:spTgt>
                                        </p:tgtEl>
                                        <p:attrNameLst>
                                          <p:attrName>style.visibility</p:attrName>
                                        </p:attrNameLst>
                                      </p:cBhvr>
                                      <p:to>
                                        <p:strVal val="visible"/>
                                      </p:to>
                                    </p:set>
                                    <p:animEffect transition="in" filter="wipe(down)">
                                      <p:cBhvr>
                                        <p:cTn id="94" dur="500"/>
                                        <p:tgtEl>
                                          <p:spTgt spid="9">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barn(inVertical)">
                                      <p:cBhvr>
                                        <p:cTn id="99" dur="500"/>
                                        <p:tgtEl>
                                          <p:spTgt spid="10"/>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barn(inVertical)">
                                      <p:cBhvr>
                                        <p:cTn id="102" dur="500"/>
                                        <p:tgtEl>
                                          <p:spTgt spid="11"/>
                                        </p:tgtEl>
                                      </p:cBhvr>
                                    </p:animEffect>
                                  </p:childTnLst>
                                </p:cTn>
                              </p:par>
                              <p:par>
                                <p:cTn id="103" presetID="16" presetClass="entr" presetSubtype="21" fill="hold" nodeType="withEffect">
                                  <p:stCondLst>
                                    <p:cond delay="0"/>
                                  </p:stCondLst>
                                  <p:childTnLst>
                                    <p:set>
                                      <p:cBhvr>
                                        <p:cTn id="104" dur="1" fill="hold">
                                          <p:stCondLst>
                                            <p:cond delay="0"/>
                                          </p:stCondLst>
                                        </p:cTn>
                                        <p:tgtEl>
                                          <p:spTgt spid="11">
                                            <p:txEl>
                                              <p:pRg st="0" end="0"/>
                                            </p:txEl>
                                          </p:spTgt>
                                        </p:tgtEl>
                                        <p:attrNameLst>
                                          <p:attrName>style.visibility</p:attrName>
                                        </p:attrNameLst>
                                      </p:cBhvr>
                                      <p:to>
                                        <p:strVal val="visible"/>
                                      </p:to>
                                    </p:set>
                                    <p:animEffect transition="in" filter="barn(inVertical)">
                                      <p:cBhvr>
                                        <p:cTn id="105" dur="500"/>
                                        <p:tgtEl>
                                          <p:spTgt spid="11">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11">
                                            <p:txEl>
                                              <p:pRg st="1" end="1"/>
                                            </p:txEl>
                                          </p:spTgt>
                                        </p:tgtEl>
                                        <p:attrNameLst>
                                          <p:attrName>style.visibility</p:attrName>
                                        </p:attrNameLst>
                                      </p:cBhvr>
                                      <p:to>
                                        <p:strVal val="visible"/>
                                      </p:to>
                                    </p:set>
                                    <p:animEffect transition="in" filter="barn(inVertical)">
                                      <p:cBhvr>
                                        <p:cTn id="1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71954" y="4495800"/>
            <a:ext cx="6636126" cy="1446550"/>
          </a:xfrm>
          <a:prstGeom prst="rect">
            <a:avLst/>
          </a:prstGeom>
          <a:ln w="57150">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lgn="ctr">
              <a:buFont typeface="Wingdings" pitchFamily="2" charset="2"/>
              <a:buChar char="v"/>
            </a:pPr>
            <a:r>
              <a:rPr lang="bn-BD" sz="4000" b="1" dirty="0" smtClean="0">
                <a:latin typeface="NikoshBAN" panose="02000000000000000000" pitchFamily="2" charset="0"/>
                <a:cs typeface="NikoshBAN" panose="02000000000000000000" pitchFamily="2" charset="0"/>
              </a:rPr>
              <a:t>‘</a:t>
            </a:r>
            <a:r>
              <a:rPr lang="bn-BD" sz="4400" b="1" dirty="0" smtClean="0">
                <a:latin typeface="NikoshBAN" panose="02000000000000000000" pitchFamily="2" charset="0"/>
                <a:cs typeface="NikoshBAN" panose="02000000000000000000" pitchFamily="2" charset="0"/>
              </a:rPr>
              <a:t>মানিকবন্দ্যোপাধ্যায়’- সম্পর্কে </a:t>
            </a:r>
          </a:p>
          <a:p>
            <a:pPr algn="ctr"/>
            <a:r>
              <a:rPr lang="bn-BD" sz="4400" b="1" dirty="0" smtClean="0">
                <a:latin typeface="NikoshBAN" panose="02000000000000000000" pitchFamily="2" charset="0"/>
                <a:cs typeface="NikoshBAN" panose="02000000000000000000" pitchFamily="2" charset="0"/>
              </a:rPr>
              <a:t>পাঁচটি বাক্য লিখ।</a:t>
            </a:r>
          </a:p>
        </p:txBody>
      </p:sp>
      <p:sp>
        <p:nvSpPr>
          <p:cNvPr id="6" name="TextBox 1"/>
          <p:cNvSpPr txBox="1">
            <a:spLocks noChangeArrowheads="1"/>
          </p:cNvSpPr>
          <p:nvPr/>
        </p:nvSpPr>
        <p:spPr bwMode="auto">
          <a:xfrm>
            <a:off x="3096616" y="1031631"/>
            <a:ext cx="2895600" cy="764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a:prstTxWarp prst="textDeflateBottom">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bn-BD" altLang="en-US" sz="6000" b="1" u="sng"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এ</a:t>
            </a:r>
            <a:r>
              <a:rPr lang="bn-BD" altLang="en-US" sz="6000" b="1" u="sng"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a:t>
            </a:r>
            <a:r>
              <a:rPr lang="bn-BD" altLang="en-US" sz="6000" b="1" u="sng"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 </a:t>
            </a:r>
            <a:r>
              <a:rPr lang="bn-BD" altLang="en-US" sz="6000" b="1" u="sng" dirty="0" smtClean="0">
                <a:ln w="1905"/>
                <a:solidFill>
                  <a:srgbClr val="FF00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কা</a:t>
            </a:r>
            <a:r>
              <a:rPr lang="bn-BD" altLang="en-US" sz="6000" b="1" u="sng" dirty="0" smtClean="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জ</a:t>
            </a:r>
            <a:endParaRPr lang="en-US" altLang="en-US" sz="6000" b="1" u="sng" dirty="0">
              <a:ln w="1905"/>
              <a:solidFill>
                <a:srgbClr val="00B05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71800" y="1869498"/>
            <a:ext cx="2985247" cy="22360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extLst>
      <p:ext uri="{BB962C8B-B14F-4D97-AF65-F5344CB8AC3E}">
        <p14:creationId xmlns:p14="http://schemas.microsoft.com/office/powerpoint/2010/main" val="24832011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rved Up Ribbon 16"/>
          <p:cNvSpPr/>
          <p:nvPr/>
        </p:nvSpPr>
        <p:spPr>
          <a:xfrm>
            <a:off x="1524000" y="609600"/>
            <a:ext cx="6324600" cy="1066800"/>
          </a:xfrm>
          <a:prstGeom prst="ellipseRibbon2">
            <a:avLst/>
          </a:prstGeom>
          <a:solidFill>
            <a:schemeClr val="bg2">
              <a:lumMod val="7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n>
                  <a:solidFill>
                    <a:srgbClr val="FFFF00"/>
                  </a:solidFill>
                </a:ln>
                <a:solidFill>
                  <a:srgbClr val="FFFF00"/>
                </a:solidFill>
                <a:latin typeface="NikoshBAN" pitchFamily="2" charset="0"/>
                <a:cs typeface="NikoshBAN" pitchFamily="2" charset="0"/>
              </a:rPr>
              <a:t>আদর্শ</a:t>
            </a:r>
            <a:r>
              <a:rPr lang="en-US" sz="4400" dirty="0" smtClean="0">
                <a:ln>
                  <a:solidFill>
                    <a:srgbClr val="FFFF00"/>
                  </a:solidFill>
                </a:ln>
                <a:solidFill>
                  <a:srgbClr val="FFFF00"/>
                </a:solidFill>
                <a:latin typeface="NikoshBAN" pitchFamily="2" charset="0"/>
                <a:cs typeface="NikoshBAN" pitchFamily="2" charset="0"/>
              </a:rPr>
              <a:t> </a:t>
            </a:r>
            <a:r>
              <a:rPr lang="en-US" sz="4400" dirty="0" err="1" smtClean="0">
                <a:ln>
                  <a:solidFill>
                    <a:srgbClr val="FFFF00"/>
                  </a:solidFill>
                </a:ln>
                <a:solidFill>
                  <a:srgbClr val="FFFF00"/>
                </a:solidFill>
                <a:latin typeface="NikoshBAN" pitchFamily="2" charset="0"/>
                <a:cs typeface="NikoshBAN" pitchFamily="2" charset="0"/>
              </a:rPr>
              <a:t>পাঠ</a:t>
            </a:r>
            <a:endParaRPr lang="en-US" sz="4400" dirty="0">
              <a:ln>
                <a:solidFill>
                  <a:srgbClr val="FFFF00"/>
                </a:solidFill>
              </a:ln>
              <a:solidFill>
                <a:srgbClr val="FFFF00"/>
              </a:solidFill>
              <a:latin typeface="NikoshBAN" pitchFamily="2" charset="0"/>
              <a:cs typeface="NikoshBAN" pitchFamily="2"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951892"/>
            <a:ext cx="4876800" cy="3305908"/>
          </a:xfrm>
          <a:prstGeom prst="rect">
            <a:avLst/>
          </a:prstGeom>
          <a:ln w="38100">
            <a:solidFill>
              <a:schemeClr val="tx1"/>
            </a:solidFill>
          </a:ln>
        </p:spPr>
      </p:pic>
    </p:spTree>
    <p:extLst>
      <p:ext uri="{BB962C8B-B14F-4D97-AF65-F5344CB8AC3E}">
        <p14:creationId xmlns:p14="http://schemas.microsoft.com/office/powerpoint/2010/main" val="41366022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40821_00114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00" y="1905000"/>
            <a:ext cx="51054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urved Up Ribbon 2"/>
          <p:cNvSpPr/>
          <p:nvPr/>
        </p:nvSpPr>
        <p:spPr>
          <a:xfrm>
            <a:off x="1524000" y="609600"/>
            <a:ext cx="6324600" cy="1066800"/>
          </a:xfrm>
          <a:prstGeom prst="ellipseRibbon2">
            <a:avLst/>
          </a:prstGeom>
          <a:solidFill>
            <a:schemeClr val="bg2">
              <a:lumMod val="7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n>
                  <a:solidFill>
                    <a:srgbClr val="FFFF00"/>
                  </a:solidFill>
                </a:ln>
                <a:solidFill>
                  <a:srgbClr val="FFFF00"/>
                </a:solidFill>
                <a:latin typeface="NikoshBAN" pitchFamily="2" charset="0"/>
                <a:cs typeface="NikoshBAN" pitchFamily="2" charset="0"/>
              </a:rPr>
              <a:t>সরব </a:t>
            </a:r>
            <a:r>
              <a:rPr lang="en-US" sz="4800" dirty="0" err="1" smtClean="0">
                <a:ln>
                  <a:solidFill>
                    <a:srgbClr val="FFFF00"/>
                  </a:solidFill>
                </a:ln>
                <a:solidFill>
                  <a:srgbClr val="FFFF00"/>
                </a:solidFill>
                <a:latin typeface="NikoshBAN" pitchFamily="2" charset="0"/>
                <a:cs typeface="NikoshBAN" pitchFamily="2" charset="0"/>
              </a:rPr>
              <a:t>পাঠ</a:t>
            </a:r>
            <a:endParaRPr lang="en-US" sz="4800" dirty="0">
              <a:ln>
                <a:solidFill>
                  <a:srgbClr val="FFFF00"/>
                </a:solidFill>
              </a:ln>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9793026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857</Words>
  <Application>Microsoft Office PowerPoint</Application>
  <PresentationFormat>On-screen Show (4:3)</PresentationFormat>
  <Paragraphs>140</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City</dc:creator>
  <cp:lastModifiedBy>City computer</cp:lastModifiedBy>
  <cp:revision>131</cp:revision>
  <dcterms:created xsi:type="dcterms:W3CDTF">2006-08-16T00:00:00Z</dcterms:created>
  <dcterms:modified xsi:type="dcterms:W3CDTF">2020-08-03T12:25:11Z</dcterms:modified>
</cp:coreProperties>
</file>