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1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7" r:id="rId20"/>
    <p:sldId id="282" r:id="rId21"/>
    <p:sldId id="279" r:id="rId22"/>
    <p:sldId id="28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C9ADF1"/>
    <a:srgbClr val="FF3399"/>
    <a:srgbClr val="00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DB332-8AC0-40ED-92ED-8FFEEAB5A0BE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7987EB-AA41-4C73-9C46-5C980740B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157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025F1-5E5B-41FE-97D2-2659242D0AA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7286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শিক্ষার্থীরা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যে Option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টি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বেছে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নিবে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সেই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Option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টিতে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ক্লিক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করবেন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মূল্যায়নের প্রশ্ন পরিবর্তন করে নিতে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BD893-B77D-46B5-9F8C-8407F9E3332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591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উপরোক্ত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প্রশ্নোত্তরের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আনবেন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BD893-B77D-46B5-9F8C-8407F9E333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44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শিরোনামটি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ব্লাক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বোর্ড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হোয়াইট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বোর্ডে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রাখবেন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BD893-B77D-46B5-9F8C-8407F9E333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180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 প্রয়োজনে একক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কাজের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প্রশ্ন পরিবর্তন করে নিতে পারেন। </a:t>
            </a:r>
            <a:endParaRPr lang="en-US" sz="1200" kern="1200" dirty="0" smtClean="0">
              <a:solidFill>
                <a:schemeClr val="tx1"/>
              </a:solidFill>
              <a:effectLst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BD893-B77D-46B5-9F8C-8407F9E333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585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প্রথমে শব্দ বলবেন এবং শিক্ষার্থীদের কাজে শব্দের অর্থ জানতে চাইবেন। শিক্ষার্থীরা উত্তর দিতে না পারলে শিক্ষক ছবি দেখিয়ে সাহায্য করবেন তারপরেও শব্দার্থ না বলতে পারলে অর্থ দেখাবেন। </a:t>
            </a:r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BD893-B77D-46B5-9F8C-8407F9E333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618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প্রথমে শব্দ বলবেন এবং শিক্ষার্থীদের কাজে শব্দের অর্থ জানতে চাইবেন। শিক্ষার্থীরা উত্তর দিতে না পারলে শিক্ষক ছবি দেখিয়ে সাহায্য করবেন তারপরেও শব্দার্থ না বলতে পারলে অর্থ দেখাবেন। </a:t>
            </a:r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BD893-B77D-46B5-9F8C-8407F9E3332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377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 প্রয়োজনে জোড়ায়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কাজের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প্রশ্ন পরিবর্তন করে নিতে পারেন।  </a:t>
            </a:r>
            <a:endParaRPr lang="en-US" sz="1200" kern="1200" dirty="0" smtClean="0">
              <a:solidFill>
                <a:schemeClr val="tx1"/>
              </a:solidFill>
              <a:effectLst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BD893-B77D-46B5-9F8C-8407F9E3332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4377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79A06-3D6A-40B7-9AE4-5B54139D64D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5847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025F1-5E5B-41FE-97D2-2659242D0AA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604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6825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8473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4745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5773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921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35669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45484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7739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01542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24907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1009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7" r:id="rId17"/>
    <p:sldLayoutId id="2147483668" r:id="rId18"/>
    <p:sldLayoutId id="2147483669" r:id="rId19"/>
    <p:sldLayoutId id="2147483670" r:id="rId20"/>
    <p:sldLayoutId id="2147483672" r:id="rId21"/>
    <p:sldLayoutId id="2147483673" r:id="rId2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7" Type="http://schemas.openxmlformats.org/officeDocument/2006/relationships/image" Target="../media/image36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g"/><Relationship Id="rId5" Type="http://schemas.microsoft.com/office/2007/relationships/hdphoto" Target="../media/hdphoto2.wdp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3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90" y="1600200"/>
            <a:ext cx="7696201" cy="441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/>
          <p:cNvSpPr/>
          <p:nvPr/>
        </p:nvSpPr>
        <p:spPr>
          <a:xfrm>
            <a:off x="658090" y="381000"/>
            <a:ext cx="7696201" cy="970064"/>
          </a:xfrm>
          <a:prstGeom prst="rect">
            <a:avLst/>
          </a:prstGeom>
          <a:noFill/>
        </p:spPr>
        <p:txBody>
          <a:bodyPr wrap="square" lIns="91440" tIns="45720" rIns="91440" bIns="45720" numCol="1">
            <a:prstTxWarp prst="textPlain">
              <a:avLst/>
            </a:prstTxWarp>
            <a:spAutoFit/>
            <a:scene3d>
              <a:camera prst="obliqueTopLef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>
                <a:ln w="11430">
                  <a:solidFill>
                    <a:schemeClr val="tx1"/>
                  </a:solidFill>
                </a:ln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spc="50" dirty="0">
                <a:ln w="11430">
                  <a:solidFill>
                    <a:schemeClr val="tx1"/>
                  </a:solidFill>
                </a:ln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>
                <a:ln w="11430">
                  <a:solidFill>
                    <a:schemeClr val="tx1"/>
                  </a:solidFill>
                </a:ln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5400" b="1" spc="50" dirty="0">
                <a:ln w="11430">
                  <a:solidFill>
                    <a:schemeClr val="tx1"/>
                  </a:solidFill>
                </a:ln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>
                  <a:solidFill>
                    <a:schemeClr val="tx1"/>
                  </a:solidFill>
                </a:ln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5400" b="1" spc="50" dirty="0" smtClean="0">
                <a:ln w="11430">
                  <a:solidFill>
                    <a:schemeClr val="tx1"/>
                  </a:solidFill>
                </a:ln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>
                  <a:solidFill>
                    <a:schemeClr val="tx1"/>
                  </a:solidFill>
                </a:ln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5400" b="1" spc="50" dirty="0">
              <a:ln w="11430">
                <a:solidFill>
                  <a:schemeClr val="tx1"/>
                </a:solidFill>
              </a:ln>
              <a:effectLst>
                <a:innerShdw blurRad="114300">
                  <a:prstClr val="black"/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130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685800" y="3962400"/>
            <a:ext cx="7620000" cy="13716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bn-BD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ডিঙা,নীড়ে,ধবল,শঙ্খচিল শব্দগুলো  </a:t>
            </a:r>
          </a:p>
          <a:p>
            <a:pPr lvl="1"/>
            <a:r>
              <a:rPr lang="bn-BD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 একটি করে বাক্য গঠন কর।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2790092" y="1220316"/>
            <a:ext cx="3733800" cy="76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>
            <a:prstTxWarp prst="textDeflateBottom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bn-BD" altLang="en-US" sz="6000" b="1" u="sng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altLang="en-US" sz="6000" b="1" u="sng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963766"/>
            <a:ext cx="2057400" cy="1752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591425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2450" y="685800"/>
            <a:ext cx="708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আসিব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ফিরে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ধানসিঁড়িটির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তীরে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-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বাংলায়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হয়তো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হয়তো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শঙ্খচিল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শালিকের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বেশে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;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495800"/>
            <a:ext cx="3411949" cy="1800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98" y="2362200"/>
            <a:ext cx="3377151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394896"/>
            <a:ext cx="3496674" cy="1828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126" y="4524157"/>
            <a:ext cx="3496674" cy="1800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9816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609605"/>
            <a:ext cx="7543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হয়তো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ভোরের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কার্তিকের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নবান্নের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দেশে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কুয়াশার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বুকে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ভেসে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একদিন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আসিব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কাঁঠাল-ছায়ায়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;</a:t>
            </a: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45632"/>
            <a:ext cx="3575790" cy="20345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128" y="2133600"/>
            <a:ext cx="3616672" cy="20465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128" y="4493056"/>
            <a:ext cx="3565972" cy="18629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495800"/>
            <a:ext cx="3682413" cy="18970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8247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65289" y="762000"/>
            <a:ext cx="72771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হয়তো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হাঁস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হবো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কিশোরীর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ঘুঙুর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রহিবে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সারাদিন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কেটে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কলমির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গন্ধভরা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ভেসে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ভেসে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;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q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8359" y="2174956"/>
            <a:ext cx="3428999" cy="2016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00" y="4292411"/>
            <a:ext cx="3429000" cy="1976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00" y="2174956"/>
            <a:ext cx="3429000" cy="2016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359" y="4324495"/>
            <a:ext cx="3428999" cy="194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509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362" y="533400"/>
            <a:ext cx="81729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আসিব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মাঠ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খেত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ভালোবেসে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জলাঙ্গীর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ঢেউয়ে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ভেজা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এ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করুণ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ডাঙায়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;</a:t>
            </a:r>
          </a:p>
          <a:p>
            <a:pPr algn="ctr"/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209801"/>
            <a:ext cx="3429000" cy="1904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237892"/>
            <a:ext cx="3581400" cy="198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09801"/>
            <a:ext cx="3391633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615" y="4267200"/>
            <a:ext cx="34290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959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722" y="366062"/>
            <a:ext cx="8477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2978105" y="443005"/>
            <a:ext cx="3200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bn-BD" alt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alt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8143" y="3819942"/>
            <a:ext cx="8112457" cy="212365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u="sng" dirty="0" smtClean="0">
                <a:latin typeface="NikoshBAN" pitchFamily="2" charset="0"/>
                <a:cs typeface="NikoshBAN" pitchFamily="2" charset="0"/>
              </a:rPr>
              <a:t>ক দলঃ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মানুষ না হয়ে শঙ্খচিল,শালিকের বেশে  ‘জীবনানন্দ দাশ’ এদেশে ফিরতে চান কেন? </a:t>
            </a:r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sz="3200" b="1" u="sng" dirty="0" smtClean="0">
                <a:latin typeface="NikoshBAN" pitchFamily="2" charset="0"/>
                <a:cs typeface="NikoshBAN" pitchFamily="2" charset="0"/>
              </a:rPr>
              <a:t>খ দলঃ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কবি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এ দেশকে ‘কার্তিকের নবান্নের’ দেশ বলেছেন কেন?</a:t>
            </a:r>
          </a:p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0" t="3594" r="1750" b="4289"/>
          <a:stretch/>
        </p:blipFill>
        <p:spPr>
          <a:xfrm>
            <a:off x="2895600" y="1408826"/>
            <a:ext cx="3035389" cy="20117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97358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66055" y="685800"/>
            <a:ext cx="77929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হয়তো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দেখিবে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চেয়ে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সুদর্শন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উড়িতেছে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সন্ধ্যার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বাতাসে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হয়তো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শুনিবে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লক্ষ্মীপেঁচা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ডাকিতেছে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শিমুলের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ডালে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;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133599"/>
            <a:ext cx="3505199" cy="1950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9" name="Group 8"/>
          <p:cNvGrpSpPr/>
          <p:nvPr/>
        </p:nvGrpSpPr>
        <p:grpSpPr>
          <a:xfrm>
            <a:off x="550939" y="3962400"/>
            <a:ext cx="4021061" cy="2176852"/>
            <a:chOff x="4648200" y="2895600"/>
            <a:chExt cx="3580840" cy="226358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765" y="3105583"/>
              <a:ext cx="3343275" cy="205360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200" y="2895600"/>
              <a:ext cx="3343275" cy="194422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195763"/>
            <a:ext cx="3581399" cy="19764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10" y="2133600"/>
            <a:ext cx="3754290" cy="193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988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38200" y="533399"/>
            <a:ext cx="8000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হয়তো  খইয়ের ধান ছড়াতেছে শিশু এক উঠানে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ঘাসে;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রূপসার ঘোলা জলে হয়তো কিশোর এক সাদা ছেঁড়া পালে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26606"/>
            <a:ext cx="3609713" cy="1990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14882"/>
            <a:ext cx="3609713" cy="199072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648200" y="4108118"/>
            <a:ext cx="3609713" cy="2011694"/>
            <a:chOff x="5044419" y="3276600"/>
            <a:chExt cx="2221752" cy="166631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4419" y="3276600"/>
              <a:ext cx="2221752" cy="1666314"/>
            </a:xfrm>
            <a:prstGeom prst="rect">
              <a:avLst/>
            </a:prstGeom>
          </p:spPr>
        </p:pic>
        <p:sp>
          <p:nvSpPr>
            <p:cNvPr id="10" name="Freeform 9"/>
            <p:cNvSpPr/>
            <p:nvPr/>
          </p:nvSpPr>
          <p:spPr>
            <a:xfrm>
              <a:off x="5992553" y="3429000"/>
              <a:ext cx="464950" cy="942516"/>
            </a:xfrm>
            <a:custGeom>
              <a:avLst/>
              <a:gdLst>
                <a:gd name="connsiteX0" fmla="*/ 139306 w 464950"/>
                <a:gd name="connsiteY0" fmla="*/ 295835 h 942516"/>
                <a:gd name="connsiteX1" fmla="*/ 112412 w 464950"/>
                <a:gd name="connsiteY1" fmla="*/ 228600 h 942516"/>
                <a:gd name="connsiteX2" fmla="*/ 125859 w 464950"/>
                <a:gd name="connsiteY2" fmla="*/ 40341 h 942516"/>
                <a:gd name="connsiteX3" fmla="*/ 166200 w 464950"/>
                <a:gd name="connsiteY3" fmla="*/ 13447 h 942516"/>
                <a:gd name="connsiteX4" fmla="*/ 408247 w 464950"/>
                <a:gd name="connsiteY4" fmla="*/ 0 h 942516"/>
                <a:gd name="connsiteX5" fmla="*/ 300671 w 464950"/>
                <a:gd name="connsiteY5" fmla="*/ 94129 h 942516"/>
                <a:gd name="connsiteX6" fmla="*/ 314118 w 464950"/>
                <a:gd name="connsiteY6" fmla="*/ 161365 h 942516"/>
                <a:gd name="connsiteX7" fmla="*/ 341012 w 464950"/>
                <a:gd name="connsiteY7" fmla="*/ 242047 h 942516"/>
                <a:gd name="connsiteX8" fmla="*/ 327565 w 464950"/>
                <a:gd name="connsiteY8" fmla="*/ 295835 h 942516"/>
                <a:gd name="connsiteX9" fmla="*/ 179647 w 464950"/>
                <a:gd name="connsiteY9" fmla="*/ 268941 h 942516"/>
                <a:gd name="connsiteX10" fmla="*/ 85518 w 464950"/>
                <a:gd name="connsiteY10" fmla="*/ 282388 h 942516"/>
                <a:gd name="connsiteX11" fmla="*/ 72071 w 464950"/>
                <a:gd name="connsiteY11" fmla="*/ 403412 h 942516"/>
                <a:gd name="connsiteX12" fmla="*/ 45176 w 464950"/>
                <a:gd name="connsiteY12" fmla="*/ 430306 h 942516"/>
                <a:gd name="connsiteX13" fmla="*/ 18282 w 464950"/>
                <a:gd name="connsiteY13" fmla="*/ 470647 h 942516"/>
                <a:gd name="connsiteX14" fmla="*/ 18282 w 464950"/>
                <a:gd name="connsiteY14" fmla="*/ 887506 h 942516"/>
                <a:gd name="connsiteX15" fmla="*/ 98965 w 464950"/>
                <a:gd name="connsiteY15" fmla="*/ 914400 h 942516"/>
                <a:gd name="connsiteX16" fmla="*/ 125859 w 464950"/>
                <a:gd name="connsiteY16" fmla="*/ 887506 h 942516"/>
                <a:gd name="connsiteX17" fmla="*/ 45176 w 464950"/>
                <a:gd name="connsiteY17" fmla="*/ 833718 h 942516"/>
                <a:gd name="connsiteX18" fmla="*/ 58623 w 464950"/>
                <a:gd name="connsiteY18" fmla="*/ 739588 h 942516"/>
                <a:gd name="connsiteX19" fmla="*/ 98965 w 464950"/>
                <a:gd name="connsiteY19" fmla="*/ 726141 h 942516"/>
                <a:gd name="connsiteX20" fmla="*/ 233435 w 464950"/>
                <a:gd name="connsiteY20" fmla="*/ 699247 h 942516"/>
                <a:gd name="connsiteX21" fmla="*/ 273776 w 464950"/>
                <a:gd name="connsiteY21" fmla="*/ 712694 h 942516"/>
                <a:gd name="connsiteX22" fmla="*/ 327565 w 464950"/>
                <a:gd name="connsiteY22" fmla="*/ 779929 h 942516"/>
                <a:gd name="connsiteX23" fmla="*/ 354459 w 464950"/>
                <a:gd name="connsiteY23" fmla="*/ 806824 h 942516"/>
                <a:gd name="connsiteX24" fmla="*/ 327565 w 464950"/>
                <a:gd name="connsiteY24" fmla="*/ 726141 h 942516"/>
                <a:gd name="connsiteX25" fmla="*/ 314118 w 464950"/>
                <a:gd name="connsiteY25" fmla="*/ 658906 h 942516"/>
                <a:gd name="connsiteX26" fmla="*/ 287223 w 464950"/>
                <a:gd name="connsiteY26" fmla="*/ 618565 h 942516"/>
                <a:gd name="connsiteX27" fmla="*/ 300671 w 464950"/>
                <a:gd name="connsiteY27" fmla="*/ 403412 h 942516"/>
                <a:gd name="connsiteX28" fmla="*/ 314118 w 464950"/>
                <a:gd name="connsiteY28" fmla="*/ 363071 h 942516"/>
                <a:gd name="connsiteX29" fmla="*/ 421694 w 464950"/>
                <a:gd name="connsiteY29" fmla="*/ 309282 h 942516"/>
                <a:gd name="connsiteX30" fmla="*/ 462035 w 464950"/>
                <a:gd name="connsiteY30" fmla="*/ 295835 h 942516"/>
                <a:gd name="connsiteX31" fmla="*/ 314118 w 464950"/>
                <a:gd name="connsiteY31" fmla="*/ 309282 h 942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64950" h="942516">
                  <a:moveTo>
                    <a:pt x="139306" y="295835"/>
                  </a:moveTo>
                  <a:cubicBezTo>
                    <a:pt x="130341" y="273423"/>
                    <a:pt x="113681" y="252705"/>
                    <a:pt x="112412" y="228600"/>
                  </a:cubicBezTo>
                  <a:cubicBezTo>
                    <a:pt x="109105" y="165774"/>
                    <a:pt x="110600" y="101375"/>
                    <a:pt x="125859" y="40341"/>
                  </a:cubicBezTo>
                  <a:cubicBezTo>
                    <a:pt x="129779" y="24662"/>
                    <a:pt x="150201" y="15733"/>
                    <a:pt x="166200" y="13447"/>
                  </a:cubicBezTo>
                  <a:cubicBezTo>
                    <a:pt x="246195" y="2019"/>
                    <a:pt x="327565" y="4482"/>
                    <a:pt x="408247" y="0"/>
                  </a:cubicBezTo>
                  <a:cubicBezTo>
                    <a:pt x="314118" y="62753"/>
                    <a:pt x="345494" y="26894"/>
                    <a:pt x="300671" y="94129"/>
                  </a:cubicBezTo>
                  <a:cubicBezTo>
                    <a:pt x="305153" y="116541"/>
                    <a:pt x="308104" y="139315"/>
                    <a:pt x="314118" y="161365"/>
                  </a:cubicBezTo>
                  <a:cubicBezTo>
                    <a:pt x="321577" y="188715"/>
                    <a:pt x="341012" y="242047"/>
                    <a:pt x="341012" y="242047"/>
                  </a:cubicBezTo>
                  <a:cubicBezTo>
                    <a:pt x="336530" y="259976"/>
                    <a:pt x="344869" y="289346"/>
                    <a:pt x="327565" y="295835"/>
                  </a:cubicBezTo>
                  <a:cubicBezTo>
                    <a:pt x="308292" y="303062"/>
                    <a:pt x="209868" y="276496"/>
                    <a:pt x="179647" y="268941"/>
                  </a:cubicBezTo>
                  <a:lnTo>
                    <a:pt x="85518" y="282388"/>
                  </a:lnTo>
                  <a:cubicBezTo>
                    <a:pt x="60162" y="314083"/>
                    <a:pt x="82751" y="364253"/>
                    <a:pt x="72071" y="403412"/>
                  </a:cubicBezTo>
                  <a:cubicBezTo>
                    <a:pt x="68735" y="415643"/>
                    <a:pt x="53096" y="420406"/>
                    <a:pt x="45176" y="430306"/>
                  </a:cubicBezTo>
                  <a:cubicBezTo>
                    <a:pt x="35080" y="442926"/>
                    <a:pt x="27247" y="457200"/>
                    <a:pt x="18282" y="470647"/>
                  </a:cubicBezTo>
                  <a:cubicBezTo>
                    <a:pt x="7175" y="592828"/>
                    <a:pt x="-16612" y="777840"/>
                    <a:pt x="18282" y="887506"/>
                  </a:cubicBezTo>
                  <a:cubicBezTo>
                    <a:pt x="26878" y="914521"/>
                    <a:pt x="98965" y="914400"/>
                    <a:pt x="98965" y="914400"/>
                  </a:cubicBezTo>
                  <a:cubicBezTo>
                    <a:pt x="123142" y="930518"/>
                    <a:pt x="179295" y="981019"/>
                    <a:pt x="125859" y="887506"/>
                  </a:cubicBezTo>
                  <a:cubicBezTo>
                    <a:pt x="102158" y="846029"/>
                    <a:pt x="83685" y="846554"/>
                    <a:pt x="45176" y="833718"/>
                  </a:cubicBezTo>
                  <a:cubicBezTo>
                    <a:pt x="49658" y="802341"/>
                    <a:pt x="44448" y="767937"/>
                    <a:pt x="58623" y="739588"/>
                  </a:cubicBezTo>
                  <a:cubicBezTo>
                    <a:pt x="64962" y="726910"/>
                    <a:pt x="85153" y="729328"/>
                    <a:pt x="98965" y="726141"/>
                  </a:cubicBezTo>
                  <a:cubicBezTo>
                    <a:pt x="143505" y="715863"/>
                    <a:pt x="233435" y="699247"/>
                    <a:pt x="233435" y="699247"/>
                  </a:cubicBezTo>
                  <a:cubicBezTo>
                    <a:pt x="246882" y="703729"/>
                    <a:pt x="261622" y="705401"/>
                    <a:pt x="273776" y="712694"/>
                  </a:cubicBezTo>
                  <a:cubicBezTo>
                    <a:pt x="298753" y="727680"/>
                    <a:pt x="310650" y="758785"/>
                    <a:pt x="327565" y="779929"/>
                  </a:cubicBezTo>
                  <a:cubicBezTo>
                    <a:pt x="335485" y="789829"/>
                    <a:pt x="345494" y="797859"/>
                    <a:pt x="354459" y="806824"/>
                  </a:cubicBezTo>
                  <a:cubicBezTo>
                    <a:pt x="345494" y="779930"/>
                    <a:pt x="333125" y="753940"/>
                    <a:pt x="327565" y="726141"/>
                  </a:cubicBezTo>
                  <a:cubicBezTo>
                    <a:pt x="323083" y="703729"/>
                    <a:pt x="322143" y="680306"/>
                    <a:pt x="314118" y="658906"/>
                  </a:cubicBezTo>
                  <a:cubicBezTo>
                    <a:pt x="308443" y="643774"/>
                    <a:pt x="296188" y="632012"/>
                    <a:pt x="287223" y="618565"/>
                  </a:cubicBezTo>
                  <a:cubicBezTo>
                    <a:pt x="291706" y="546847"/>
                    <a:pt x="293148" y="474875"/>
                    <a:pt x="300671" y="403412"/>
                  </a:cubicBezTo>
                  <a:cubicBezTo>
                    <a:pt x="302155" y="389316"/>
                    <a:pt x="306825" y="375225"/>
                    <a:pt x="314118" y="363071"/>
                  </a:cubicBezTo>
                  <a:cubicBezTo>
                    <a:pt x="337588" y="323953"/>
                    <a:pt x="381461" y="322693"/>
                    <a:pt x="421694" y="309282"/>
                  </a:cubicBezTo>
                  <a:cubicBezTo>
                    <a:pt x="435141" y="304800"/>
                    <a:pt x="476151" y="294552"/>
                    <a:pt x="462035" y="295835"/>
                  </a:cubicBezTo>
                  <a:lnTo>
                    <a:pt x="314118" y="309282"/>
                  </a:lnTo>
                </a:path>
              </a:pathLst>
            </a:custGeom>
            <a:solidFill>
              <a:schemeClr val="bg1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108118"/>
            <a:ext cx="3609713" cy="201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137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04900" y="685800"/>
            <a:ext cx="7239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ডিঙা বায়; রাঙা মেঘ সাঁতরায়ে অন্ধকারে আসিতেছে নীড়ে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দেখিবে ধবল বক; আমারেই পাবে তুমি ইহাদের ভিড়ে।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209800"/>
            <a:ext cx="3505200" cy="19137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54" y="2233245"/>
            <a:ext cx="3733800" cy="18903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419600"/>
            <a:ext cx="3771900" cy="19284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419600"/>
            <a:ext cx="3505200" cy="19284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3466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1" y="1699019"/>
            <a:ext cx="8035016" cy="66294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‘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 আসিব ফিরে’ কবিতার কিশোর কোথায় ডিঙা বায়?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Multiply 5"/>
          <p:cNvSpPr/>
          <p:nvPr/>
        </p:nvSpPr>
        <p:spPr>
          <a:xfrm>
            <a:off x="8151416" y="3344949"/>
            <a:ext cx="34626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4014148">
            <a:off x="8203808" y="2446399"/>
            <a:ext cx="257644" cy="39595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2141" y="2391267"/>
            <a:ext cx="3346936" cy="65013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(ক)জলাঙ্গী ঢেঊয়ে 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550909" y="2367035"/>
            <a:ext cx="3450091" cy="6501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(খ)রূপসার জলে  </a:t>
            </a:r>
            <a:endParaRPr lang="en-US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82141" y="3333519"/>
            <a:ext cx="3346934" cy="61098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189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(গ)ধানসিঁড়ির নদীতে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550910" y="3344949"/>
            <a:ext cx="3450090" cy="59955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ঘ)রাঙা মেঘ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33684" y="1200737"/>
            <a:ext cx="2315172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Multiply 12"/>
          <p:cNvSpPr/>
          <p:nvPr/>
        </p:nvSpPr>
        <p:spPr>
          <a:xfrm>
            <a:off x="4153769" y="2423160"/>
            <a:ext cx="342900" cy="54864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4191000" y="3387550"/>
            <a:ext cx="34626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3401" y="4248611"/>
            <a:ext cx="6247733" cy="62818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।সন্ধ্যার বাতাসে ওড়া সুদর্শন হলো </a:t>
            </a:r>
          </a:p>
          <a:p>
            <a:r>
              <a:rPr lang="bn-BD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8188138" y="5562600"/>
            <a:ext cx="34626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Half Frame 16"/>
          <p:cNvSpPr/>
          <p:nvPr/>
        </p:nvSpPr>
        <p:spPr>
          <a:xfrm rot="14014148">
            <a:off x="8305674" y="4750146"/>
            <a:ext cx="257644" cy="39595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76275" y="4677516"/>
            <a:ext cx="3352799" cy="5867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(ক)এক ধরনের ছোটপাখি </a:t>
            </a:r>
            <a:endParaRPr 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550909" y="5562600"/>
            <a:ext cx="3541218" cy="59048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(ঘ)এক ধরনের বড় ফড়িং</a:t>
            </a:r>
            <a:endParaRPr 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82141" y="5609596"/>
            <a:ext cx="3352799" cy="5867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এক ধরনের পিপীলিকা</a:t>
            </a:r>
            <a:endParaRPr 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524864" y="4726907"/>
            <a:ext cx="3610014" cy="58678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(খ)এক ধরনের গোবরে পোকা</a:t>
            </a:r>
            <a:endParaRPr 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Multiply 21"/>
          <p:cNvSpPr/>
          <p:nvPr/>
        </p:nvSpPr>
        <p:spPr>
          <a:xfrm>
            <a:off x="4118139" y="4761336"/>
            <a:ext cx="34626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Multiply 22"/>
          <p:cNvSpPr/>
          <p:nvPr/>
        </p:nvSpPr>
        <p:spPr>
          <a:xfrm>
            <a:off x="4142290" y="5610234"/>
            <a:ext cx="34626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Up Ribbon 23"/>
          <p:cNvSpPr/>
          <p:nvPr/>
        </p:nvSpPr>
        <p:spPr>
          <a:xfrm>
            <a:off x="2120659" y="282504"/>
            <a:ext cx="4341221" cy="918233"/>
          </a:xfrm>
          <a:prstGeom prst="ribbon2">
            <a:avLst/>
          </a:prstGeom>
          <a:noFill/>
          <a:ln w="28575"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lIns="91410" tIns="45705" rIns="91410" bIns="45705">
            <a:spAutoFit/>
          </a:bodyPr>
          <a:lstStyle/>
          <a:p>
            <a:pPr algn="ctr">
              <a:defRPr/>
            </a:pPr>
            <a:r>
              <a:rPr lang="bn-BD" sz="44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kern="0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7086600" y="551863"/>
            <a:ext cx="1219201" cy="1106074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উত্তরের জন্য এখানে ক্লিক করুন </a:t>
            </a:r>
            <a:endParaRPr lang="en-US" sz="1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322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 txBox="1">
            <a:spLocks/>
          </p:cNvSpPr>
          <p:nvPr/>
        </p:nvSpPr>
        <p:spPr>
          <a:xfrm>
            <a:off x="533815" y="3431969"/>
            <a:ext cx="3733385" cy="26387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>
              <a:buFont typeface="Arial" panose="020B0604020202020204" pitchFamily="34" charset="0"/>
              <a:buNone/>
            </a:pP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নাজমুন্নাহার শিউলি</a:t>
            </a:r>
          </a:p>
          <a:p>
            <a:pPr marL="342900" lvl="1" indent="0">
              <a:buFont typeface="Arial" panose="020B0604020202020204" pitchFamily="34" charset="0"/>
              <a:buNone/>
            </a:pPr>
            <a:r>
              <a:rPr lang="bn-BD" sz="28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  সহকারী শিক্ষক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bn-BD" sz="1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মতলব জে 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1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 সরকারি পাইল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bn-BD" sz="1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উচ্চ বিদ্যালয়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bn-BD" sz="18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          মতলব (দঃ) ,চাঁদপুর  </a:t>
            </a:r>
          </a:p>
          <a:p>
            <a:pPr marL="0" indent="0">
              <a:buNone/>
            </a:pPr>
            <a:r>
              <a:rPr lang="bn-BD" sz="18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E-mail</a:t>
            </a:r>
            <a:r>
              <a:rPr lang="bn-BD" sz="1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: </a:t>
            </a:r>
            <a:r>
              <a:rPr lang="bn-BD" sz="1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</a:rPr>
              <a:t>shiuly17bd@gmail.com</a:t>
            </a:r>
            <a:endParaRPr lang="en-US" sz="1800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83" y="658851"/>
            <a:ext cx="2317317" cy="24526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604738"/>
            <a:ext cx="2329566" cy="2426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5257800" y="3505200"/>
            <a:ext cx="319357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8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bn-IN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 ১ম পত্র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পদ্য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৫০ মিনিট 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27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/০</a:t>
            </a: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/২০২০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39DA39A4-A0B7-4C69-8BB0-F9354BA40A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581" y="783558"/>
            <a:ext cx="1227749" cy="556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62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6907" y="984734"/>
            <a:ext cx="8534400" cy="33527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নবান্নের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lvl="0"/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i.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কাটার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endParaRPr lang="bn-BD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দুধ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গুড়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নারকেলের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মিশিয়ে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আতপ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চালের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ভাত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খাওয়া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ধনীরা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আরাম-আয়েসে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থাকে</a:t>
            </a:r>
            <a:endParaRPr lang="bn-BD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Multiply 2"/>
          <p:cNvSpPr/>
          <p:nvPr/>
        </p:nvSpPr>
        <p:spPr>
          <a:xfrm>
            <a:off x="7716500" y="5407209"/>
            <a:ext cx="34626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19200" y="4267200"/>
            <a:ext cx="2495550" cy="55752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ii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029200" y="4267200"/>
            <a:ext cx="2438400" cy="5575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19200" y="5389507"/>
            <a:ext cx="2495550" cy="51300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029200" y="5369109"/>
            <a:ext cx="2438400" cy="533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,ii 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iii. </a:t>
            </a:r>
          </a:p>
        </p:txBody>
      </p:sp>
      <p:sp>
        <p:nvSpPr>
          <p:cNvPr id="8" name="Oval 7"/>
          <p:cNvSpPr/>
          <p:nvPr/>
        </p:nvSpPr>
        <p:spPr>
          <a:xfrm>
            <a:off x="2262555" y="381000"/>
            <a:ext cx="4723104" cy="762000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bn-BD" sz="3200" dirty="0" smtClean="0">
                <a:ln w="19050"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 </a:t>
            </a:r>
            <a:endParaRPr lang="en-US" sz="3200" dirty="0">
              <a:ln w="19050">
                <a:solidFill>
                  <a:schemeClr val="tx1"/>
                </a:solidFill>
              </a:ln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Multiply 8"/>
          <p:cNvSpPr/>
          <p:nvPr/>
        </p:nvSpPr>
        <p:spPr>
          <a:xfrm>
            <a:off x="3879176" y="5407209"/>
            <a:ext cx="34626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Multiply 9"/>
          <p:cNvSpPr/>
          <p:nvPr/>
        </p:nvSpPr>
        <p:spPr>
          <a:xfrm>
            <a:off x="7730938" y="4343400"/>
            <a:ext cx="34626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4014148">
            <a:off x="3948482" y="4319251"/>
            <a:ext cx="257644" cy="359956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705600" y="588819"/>
            <a:ext cx="1524000" cy="1468581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উত্তরের জন্য এখানে ক্লিক করুন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646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3200400" y="838200"/>
            <a:ext cx="3200400" cy="76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>
            <a:prstTxWarp prst="textDeflateBottom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bn-BD" altLang="en-US" sz="6000" b="1" u="sng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altLang="en-US" sz="6000" b="1" u="sng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75855" y="4038600"/>
            <a:ext cx="7543800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‘‘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আবার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আসিব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ফিরে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’’ কবিতায় কবি কোথায় এবং কীভাবে ফিরে আসতে চান ব্যাখ্যা কর।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676400"/>
            <a:ext cx="2895600" cy="2057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131097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371600" y="457200"/>
            <a:ext cx="6705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>
            <a:prstTxWarp prst="textDeflateBottom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bn-BD" altLang="en-US" sz="60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altLang="en-US" sz="60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55" y="1461655"/>
            <a:ext cx="6553199" cy="4191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1713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990600" y="4800600"/>
            <a:ext cx="7543800" cy="15697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কোথাকার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90600" y="4800600"/>
            <a:ext cx="7543800" cy="15697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অপরূপ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গ্রাম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বাংলার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90600" y="4800600"/>
            <a:ext cx="7543800" cy="15697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তোমরা কী গ্রামে বেড়াতে যাও?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66537" y="4800600"/>
            <a:ext cx="7543800" cy="15697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বার বার কি সেখানে ফিরে যেতে ই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চ্ছে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করে?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436" y="609600"/>
            <a:ext cx="3643563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9600"/>
            <a:ext cx="3810000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44074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5127" y="990600"/>
            <a:ext cx="76200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 smtClean="0">
                <a:latin typeface="NikoshBAN" pitchFamily="2" charset="0"/>
                <a:cs typeface="NikoshBAN" pitchFamily="2" charset="0"/>
              </a:rPr>
              <a:t>আজকের পাঠ...</a:t>
            </a:r>
          </a:p>
          <a:p>
            <a:r>
              <a:rPr lang="bn-BD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আসিব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ফিরে</a:t>
            </a:r>
            <a:endParaRPr lang="en-US" sz="6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জীবনানন্দ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দাশ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200525"/>
            <a:ext cx="3048000" cy="2047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98482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636307" y="1540811"/>
            <a:ext cx="8041314" cy="3975086"/>
          </a:xfrm>
          <a:prstGeom prst="round2DiagRect">
            <a:avLst>
              <a:gd name="adj1" fmla="val 15000"/>
              <a:gd name="adj2" fmla="val 31154"/>
            </a:avLst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bn-IN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171064" y="609600"/>
            <a:ext cx="2971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bn-BD" alt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alt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152400" y="1013754"/>
            <a:ext cx="8991600" cy="5029200"/>
          </a:xfrm>
          <a:prstGeom prst="horizontalScroll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---</a:t>
            </a:r>
            <a:endParaRPr lang="bn-BD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 পরি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চিতি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পারবে;  </a:t>
            </a:r>
            <a:endParaRPr lang="bn-BD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নতুন শব্দ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পারবে;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জন্মভূমির প্রতিটি জিনিসের প্রতি অকৃত্রিম মমত্ববোধ জাগ্রত হবে;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কবির স্বদেশ প্রেমের স্বরূপ ব্যাখ্যা করতে পারবে।</a:t>
            </a:r>
            <a:endParaRPr lang="en-US" sz="2800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914400" lvl="1" indent="-457200">
              <a:buFont typeface="Wingdings" panose="05000000000000000000" pitchFamily="2" charset="2"/>
              <a:buChar char="q"/>
            </a:pPr>
            <a:endParaRPr lang="en-US" sz="2800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1"/>
            <a:endParaRPr lang="bn-BD" sz="2800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786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 rot="16270049">
            <a:off x="4667238" y="2669580"/>
            <a:ext cx="345830" cy="400685"/>
          </a:xfrm>
          <a:custGeom>
            <a:avLst/>
            <a:gdLst>
              <a:gd name="connsiteX0" fmla="*/ 0 w 242836"/>
              <a:gd name="connsiteY0" fmla="*/ 106849 h 534247"/>
              <a:gd name="connsiteX1" fmla="*/ 121418 w 242836"/>
              <a:gd name="connsiteY1" fmla="*/ 106849 h 534247"/>
              <a:gd name="connsiteX2" fmla="*/ 121418 w 242836"/>
              <a:gd name="connsiteY2" fmla="*/ 0 h 534247"/>
              <a:gd name="connsiteX3" fmla="*/ 242836 w 242836"/>
              <a:gd name="connsiteY3" fmla="*/ 267124 h 534247"/>
              <a:gd name="connsiteX4" fmla="*/ 121418 w 242836"/>
              <a:gd name="connsiteY4" fmla="*/ 534247 h 534247"/>
              <a:gd name="connsiteX5" fmla="*/ 121418 w 242836"/>
              <a:gd name="connsiteY5" fmla="*/ 427398 h 534247"/>
              <a:gd name="connsiteX6" fmla="*/ 0 w 242836"/>
              <a:gd name="connsiteY6" fmla="*/ 427398 h 534247"/>
              <a:gd name="connsiteX7" fmla="*/ 0 w 242836"/>
              <a:gd name="connsiteY7" fmla="*/ 106849 h 53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836" h="534247">
                <a:moveTo>
                  <a:pt x="0" y="106849"/>
                </a:moveTo>
                <a:lnTo>
                  <a:pt x="121418" y="106849"/>
                </a:lnTo>
                <a:lnTo>
                  <a:pt x="121418" y="0"/>
                </a:lnTo>
                <a:lnTo>
                  <a:pt x="242836" y="267124"/>
                </a:lnTo>
                <a:lnTo>
                  <a:pt x="121418" y="534247"/>
                </a:lnTo>
                <a:lnTo>
                  <a:pt x="121418" y="427398"/>
                </a:lnTo>
                <a:lnTo>
                  <a:pt x="0" y="427398"/>
                </a:lnTo>
                <a:lnTo>
                  <a:pt x="0" y="106849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06848" rIns="72851" bIns="106849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  <p:sp>
        <p:nvSpPr>
          <p:cNvPr id="3" name="Freeform 2"/>
          <p:cNvSpPr/>
          <p:nvPr/>
        </p:nvSpPr>
        <p:spPr>
          <a:xfrm>
            <a:off x="3721221" y="507067"/>
            <a:ext cx="2286000" cy="2203704"/>
          </a:xfrm>
          <a:custGeom>
            <a:avLst/>
            <a:gdLst>
              <a:gd name="connsiteX0" fmla="*/ 0 w 2128895"/>
              <a:gd name="connsiteY0" fmla="*/ 1051563 h 2103126"/>
              <a:gd name="connsiteX1" fmla="*/ 1064448 w 2128895"/>
              <a:gd name="connsiteY1" fmla="*/ 0 h 2103126"/>
              <a:gd name="connsiteX2" fmla="*/ 2128896 w 2128895"/>
              <a:gd name="connsiteY2" fmla="*/ 1051563 h 2103126"/>
              <a:gd name="connsiteX3" fmla="*/ 1064448 w 2128895"/>
              <a:gd name="connsiteY3" fmla="*/ 2103126 h 2103126"/>
              <a:gd name="connsiteX4" fmla="*/ 0 w 2128895"/>
              <a:gd name="connsiteY4" fmla="*/ 1051563 h 210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8895" h="2103126">
                <a:moveTo>
                  <a:pt x="0" y="1051563"/>
                </a:moveTo>
                <a:cubicBezTo>
                  <a:pt x="0" y="470801"/>
                  <a:pt x="476570" y="0"/>
                  <a:pt x="1064448" y="0"/>
                </a:cubicBezTo>
                <a:cubicBezTo>
                  <a:pt x="1652326" y="0"/>
                  <a:pt x="2128896" y="470801"/>
                  <a:pt x="2128896" y="1051563"/>
                </a:cubicBezTo>
                <a:cubicBezTo>
                  <a:pt x="2128896" y="1632325"/>
                  <a:pt x="1652326" y="2103126"/>
                  <a:pt x="1064448" y="2103126"/>
                </a:cubicBezTo>
                <a:cubicBezTo>
                  <a:pt x="476570" y="2103126"/>
                  <a:pt x="0" y="1632325"/>
                  <a:pt x="0" y="1051563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352409" tIns="348636" rIns="352409" bIns="348636" numCol="1" spcCol="1270" anchor="ctr" anchorCtr="0">
            <a:noAutofit/>
          </a:bodyPr>
          <a:lstStyle/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3200" b="1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sz="32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endParaRPr lang="bn-BD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endParaRPr lang="bn-BD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endParaRPr lang="bn-BD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b="1" kern="12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জন্মঃ</a:t>
            </a:r>
            <a:endParaRPr lang="bn-BD" sz="3600" b="1" kern="12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2800" b="1" cap="all" dirty="0" smtClean="0">
                <a:ln w="9000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১৭ </a:t>
            </a:r>
            <a:r>
              <a:rPr lang="en-US" sz="2800" b="1" cap="all" dirty="0" err="1" smtClean="0">
                <a:ln w="9000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</a:t>
            </a:r>
            <a:endParaRPr lang="en-US" sz="2800" b="1" cap="all" dirty="0" smtClean="0">
              <a:ln w="9000" cmpd="sng">
                <a:noFill/>
                <a:prstDash val="solid"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2800" b="1" kern="1200" cap="all" dirty="0" smtClean="0">
                <a:ln w="9000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১৮৯৯ </a:t>
            </a:r>
            <a:r>
              <a:rPr lang="en-US" sz="2800" b="1" kern="1200" cap="all" dirty="0" err="1" smtClean="0">
                <a:ln w="9000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endParaRPr lang="en-US" sz="2800" b="1" kern="1200" cap="all" dirty="0" smtClean="0">
              <a:ln w="9000" cmpd="sng">
                <a:noFill/>
                <a:prstDash val="solid"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bn-BD" sz="2800" b="1" cap="all" dirty="0" smtClean="0">
                <a:ln w="9000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cap="all" dirty="0" err="1" smtClean="0">
                <a:ln w="9000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বরিশাল</a:t>
            </a:r>
            <a:r>
              <a:rPr lang="en-US" sz="2800" b="1" cap="all" dirty="0" smtClean="0">
                <a:ln w="9000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kern="1200" cap="all" dirty="0" smtClean="0">
                <a:ln w="9000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00" b="1" kern="1200" cap="all" dirty="0" smtClean="0">
              <a:ln w="9000" cmpd="sng">
                <a:noFill/>
                <a:prstDash val="solid"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endParaRPr lang="bn-BD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endParaRPr lang="bn-BD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endParaRPr lang="bn-BD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endParaRPr lang="bn-BD" sz="3600" b="1" kern="12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5812104" y="1776360"/>
            <a:ext cx="2286000" cy="2203704"/>
          </a:xfrm>
          <a:custGeom>
            <a:avLst/>
            <a:gdLst>
              <a:gd name="connsiteX0" fmla="*/ 0 w 2153141"/>
              <a:gd name="connsiteY0" fmla="*/ 1051563 h 2103126"/>
              <a:gd name="connsiteX1" fmla="*/ 1076571 w 2153141"/>
              <a:gd name="connsiteY1" fmla="*/ 0 h 2103126"/>
              <a:gd name="connsiteX2" fmla="*/ 2153142 w 2153141"/>
              <a:gd name="connsiteY2" fmla="*/ 1051563 h 2103126"/>
              <a:gd name="connsiteX3" fmla="*/ 1076571 w 2153141"/>
              <a:gd name="connsiteY3" fmla="*/ 2103126 h 2103126"/>
              <a:gd name="connsiteX4" fmla="*/ 0 w 2153141"/>
              <a:gd name="connsiteY4" fmla="*/ 1051563 h 210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3141" h="2103126">
                <a:moveTo>
                  <a:pt x="0" y="1051563"/>
                </a:moveTo>
                <a:cubicBezTo>
                  <a:pt x="0" y="470801"/>
                  <a:pt x="481997" y="0"/>
                  <a:pt x="1076571" y="0"/>
                </a:cubicBezTo>
                <a:cubicBezTo>
                  <a:pt x="1671145" y="0"/>
                  <a:pt x="2153142" y="470801"/>
                  <a:pt x="2153142" y="1051563"/>
                </a:cubicBezTo>
                <a:cubicBezTo>
                  <a:pt x="2153142" y="1632325"/>
                  <a:pt x="1671145" y="2103126"/>
                  <a:pt x="1076571" y="2103126"/>
                </a:cubicBezTo>
                <a:cubicBezTo>
                  <a:pt x="481997" y="2103126"/>
                  <a:pt x="0" y="1632325"/>
                  <a:pt x="0" y="1051563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355960" tIns="348636" rIns="355960" bIns="348636" numCol="1" spcCol="1270" anchor="ctr" anchorCtr="0">
            <a:noAutofit/>
          </a:bodyPr>
          <a:lstStyle/>
          <a:p>
            <a:pPr lvl="0" algn="ctr" defTabSz="1422400">
              <a:spcBef>
                <a:spcPct val="0"/>
              </a:spcBef>
            </a:pPr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রচনাঃ</a:t>
            </a:r>
          </a:p>
          <a:p>
            <a:pPr lvl="0" algn="ctr" defTabSz="1422400">
              <a:spcBef>
                <a:spcPct val="0"/>
              </a:spcBef>
            </a:pPr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বনলতা সেন,</a:t>
            </a:r>
          </a:p>
          <a:p>
            <a:pPr lvl="0" algn="ctr" defTabSz="1422400">
              <a:spcBef>
                <a:spcPct val="0"/>
              </a:spcBef>
            </a:pPr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ঝরা পালক ,নীলিমা,</a:t>
            </a:r>
          </a:p>
          <a:p>
            <a:pPr lvl="0" algn="ctr" defTabSz="1422400">
              <a:spcBef>
                <a:spcPct val="0"/>
              </a:spcBef>
            </a:pPr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বেলা অবেলা</a:t>
            </a:r>
          </a:p>
          <a:p>
            <a:pPr lvl="0" algn="ctr" defTabSz="1422400">
              <a:spcBef>
                <a:spcPct val="0"/>
              </a:spcBef>
            </a:pPr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কালবেলা</a:t>
            </a:r>
          </a:p>
        </p:txBody>
      </p:sp>
      <p:sp>
        <p:nvSpPr>
          <p:cNvPr id="6" name="Freeform 5"/>
          <p:cNvSpPr/>
          <p:nvPr/>
        </p:nvSpPr>
        <p:spPr>
          <a:xfrm rot="2825820">
            <a:off x="5275028" y="4102856"/>
            <a:ext cx="334064" cy="400685"/>
          </a:xfrm>
          <a:custGeom>
            <a:avLst/>
            <a:gdLst>
              <a:gd name="connsiteX0" fmla="*/ 0 w 432980"/>
              <a:gd name="connsiteY0" fmla="*/ 106849 h 534247"/>
              <a:gd name="connsiteX1" fmla="*/ 216490 w 432980"/>
              <a:gd name="connsiteY1" fmla="*/ 106849 h 534247"/>
              <a:gd name="connsiteX2" fmla="*/ 216490 w 432980"/>
              <a:gd name="connsiteY2" fmla="*/ 0 h 534247"/>
              <a:gd name="connsiteX3" fmla="*/ 432980 w 432980"/>
              <a:gd name="connsiteY3" fmla="*/ 267124 h 534247"/>
              <a:gd name="connsiteX4" fmla="*/ 216490 w 432980"/>
              <a:gd name="connsiteY4" fmla="*/ 534247 h 534247"/>
              <a:gd name="connsiteX5" fmla="*/ 216490 w 432980"/>
              <a:gd name="connsiteY5" fmla="*/ 427398 h 534247"/>
              <a:gd name="connsiteX6" fmla="*/ 0 w 432980"/>
              <a:gd name="connsiteY6" fmla="*/ 427398 h 534247"/>
              <a:gd name="connsiteX7" fmla="*/ 0 w 432980"/>
              <a:gd name="connsiteY7" fmla="*/ 106849 h 53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2980" h="534247">
                <a:moveTo>
                  <a:pt x="0" y="106849"/>
                </a:moveTo>
                <a:lnTo>
                  <a:pt x="216490" y="106849"/>
                </a:lnTo>
                <a:lnTo>
                  <a:pt x="216490" y="0"/>
                </a:lnTo>
                <a:lnTo>
                  <a:pt x="432980" y="267124"/>
                </a:lnTo>
                <a:lnTo>
                  <a:pt x="216490" y="534247"/>
                </a:lnTo>
                <a:lnTo>
                  <a:pt x="216490" y="427398"/>
                </a:lnTo>
                <a:lnTo>
                  <a:pt x="0" y="427398"/>
                </a:lnTo>
                <a:lnTo>
                  <a:pt x="0" y="106849"/>
                </a:lnTo>
                <a:close/>
              </a:path>
            </a:pathLst>
          </a:custGeom>
          <a:solidFill>
            <a:srgbClr val="92D05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06848" rIns="129893" bIns="106849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  <p:sp>
        <p:nvSpPr>
          <p:cNvPr id="7" name="Freeform 6"/>
          <p:cNvSpPr/>
          <p:nvPr/>
        </p:nvSpPr>
        <p:spPr>
          <a:xfrm>
            <a:off x="5705779" y="4029841"/>
            <a:ext cx="2286000" cy="2203704"/>
          </a:xfrm>
          <a:custGeom>
            <a:avLst/>
            <a:gdLst>
              <a:gd name="connsiteX0" fmla="*/ 0 w 2050377"/>
              <a:gd name="connsiteY0" fmla="*/ 1051563 h 2103126"/>
              <a:gd name="connsiteX1" fmla="*/ 1025189 w 2050377"/>
              <a:gd name="connsiteY1" fmla="*/ 0 h 2103126"/>
              <a:gd name="connsiteX2" fmla="*/ 2050378 w 2050377"/>
              <a:gd name="connsiteY2" fmla="*/ 1051563 h 2103126"/>
              <a:gd name="connsiteX3" fmla="*/ 1025189 w 2050377"/>
              <a:gd name="connsiteY3" fmla="*/ 2103126 h 2103126"/>
              <a:gd name="connsiteX4" fmla="*/ 0 w 2050377"/>
              <a:gd name="connsiteY4" fmla="*/ 1051563 h 210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0377" h="2103126">
                <a:moveTo>
                  <a:pt x="0" y="1051563"/>
                </a:moveTo>
                <a:cubicBezTo>
                  <a:pt x="0" y="470801"/>
                  <a:pt x="458993" y="0"/>
                  <a:pt x="1025189" y="0"/>
                </a:cubicBezTo>
                <a:cubicBezTo>
                  <a:pt x="1591385" y="0"/>
                  <a:pt x="2050378" y="470801"/>
                  <a:pt x="2050378" y="1051563"/>
                </a:cubicBezTo>
                <a:cubicBezTo>
                  <a:pt x="2050378" y="1632325"/>
                  <a:pt x="1591385" y="2103126"/>
                  <a:pt x="1025189" y="2103126"/>
                </a:cubicBezTo>
                <a:cubicBezTo>
                  <a:pt x="458993" y="2103126"/>
                  <a:pt x="0" y="1632325"/>
                  <a:pt x="0" y="1051563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91440" tIns="348636" rIns="340911" bIns="348636" numCol="1" spcCol="1270" anchor="ctr" anchorCtr="0">
            <a:noAutofit/>
          </a:bodyPr>
          <a:lstStyle/>
          <a:p>
            <a:pPr lvl="0" algn="ctr" defTabSz="1422400">
              <a:spcBef>
                <a:spcPct val="0"/>
              </a:spcBef>
            </a:pPr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</a:p>
          <a:p>
            <a:pPr lvl="0" algn="ctr" defTabSz="1422400">
              <a:spcBef>
                <a:spcPct val="0"/>
              </a:spcBef>
            </a:pP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ভাষার</a:t>
            </a:r>
          </a:p>
          <a:p>
            <a:pPr lvl="0" algn="ctr" defTabSz="1422400">
              <a:spcBef>
                <a:spcPct val="0"/>
              </a:spcBef>
            </a:pP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“ শুদ্ধতম কবি”</a:t>
            </a:r>
          </a:p>
        </p:txBody>
      </p:sp>
      <p:sp>
        <p:nvSpPr>
          <p:cNvPr id="8" name="Freeform 7"/>
          <p:cNvSpPr/>
          <p:nvPr/>
        </p:nvSpPr>
        <p:spPr>
          <a:xfrm rot="18852977">
            <a:off x="4048394" y="4093633"/>
            <a:ext cx="347202" cy="400686"/>
          </a:xfrm>
          <a:custGeom>
            <a:avLst/>
            <a:gdLst>
              <a:gd name="connsiteX0" fmla="*/ 0 w 376971"/>
              <a:gd name="connsiteY0" fmla="*/ 106849 h 534247"/>
              <a:gd name="connsiteX1" fmla="*/ 188486 w 376971"/>
              <a:gd name="connsiteY1" fmla="*/ 106849 h 534247"/>
              <a:gd name="connsiteX2" fmla="*/ 188486 w 376971"/>
              <a:gd name="connsiteY2" fmla="*/ 0 h 534247"/>
              <a:gd name="connsiteX3" fmla="*/ 376971 w 376971"/>
              <a:gd name="connsiteY3" fmla="*/ 267124 h 534247"/>
              <a:gd name="connsiteX4" fmla="*/ 188486 w 376971"/>
              <a:gd name="connsiteY4" fmla="*/ 534247 h 534247"/>
              <a:gd name="connsiteX5" fmla="*/ 188486 w 376971"/>
              <a:gd name="connsiteY5" fmla="*/ 427398 h 534247"/>
              <a:gd name="connsiteX6" fmla="*/ 0 w 376971"/>
              <a:gd name="connsiteY6" fmla="*/ 427398 h 534247"/>
              <a:gd name="connsiteX7" fmla="*/ 0 w 376971"/>
              <a:gd name="connsiteY7" fmla="*/ 106849 h 53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6971" h="534247">
                <a:moveTo>
                  <a:pt x="376971" y="427398"/>
                </a:moveTo>
                <a:lnTo>
                  <a:pt x="188485" y="427398"/>
                </a:lnTo>
                <a:lnTo>
                  <a:pt x="188485" y="534247"/>
                </a:lnTo>
                <a:lnTo>
                  <a:pt x="0" y="267123"/>
                </a:lnTo>
                <a:lnTo>
                  <a:pt x="188485" y="0"/>
                </a:lnTo>
                <a:lnTo>
                  <a:pt x="188485" y="106849"/>
                </a:lnTo>
                <a:lnTo>
                  <a:pt x="376971" y="106849"/>
                </a:lnTo>
                <a:lnTo>
                  <a:pt x="376971" y="427398"/>
                </a:lnTo>
                <a:close/>
              </a:path>
            </a:pathLst>
          </a:custGeom>
          <a:solidFill>
            <a:schemeClr val="tx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091" tIns="106849" rIns="0" bIns="106849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  <p:sp>
        <p:nvSpPr>
          <p:cNvPr id="9" name="Freeform 8"/>
          <p:cNvSpPr/>
          <p:nvPr/>
        </p:nvSpPr>
        <p:spPr>
          <a:xfrm>
            <a:off x="1752600" y="3945428"/>
            <a:ext cx="2286000" cy="2203704"/>
          </a:xfrm>
          <a:custGeom>
            <a:avLst/>
            <a:gdLst>
              <a:gd name="connsiteX0" fmla="*/ 0 w 2008643"/>
              <a:gd name="connsiteY0" fmla="*/ 1051563 h 2103126"/>
              <a:gd name="connsiteX1" fmla="*/ 1004322 w 2008643"/>
              <a:gd name="connsiteY1" fmla="*/ 0 h 2103126"/>
              <a:gd name="connsiteX2" fmla="*/ 2008644 w 2008643"/>
              <a:gd name="connsiteY2" fmla="*/ 1051563 h 2103126"/>
              <a:gd name="connsiteX3" fmla="*/ 1004322 w 2008643"/>
              <a:gd name="connsiteY3" fmla="*/ 2103126 h 2103126"/>
              <a:gd name="connsiteX4" fmla="*/ 0 w 2008643"/>
              <a:gd name="connsiteY4" fmla="*/ 1051563 h 210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8643" h="2103126">
                <a:moveTo>
                  <a:pt x="0" y="1051563"/>
                </a:moveTo>
                <a:cubicBezTo>
                  <a:pt x="0" y="470801"/>
                  <a:pt x="449650" y="0"/>
                  <a:pt x="1004322" y="0"/>
                </a:cubicBezTo>
                <a:cubicBezTo>
                  <a:pt x="1558994" y="0"/>
                  <a:pt x="2008644" y="470801"/>
                  <a:pt x="2008644" y="1051563"/>
                </a:cubicBezTo>
                <a:cubicBezTo>
                  <a:pt x="2008644" y="1632325"/>
                  <a:pt x="1558994" y="2103126"/>
                  <a:pt x="1004322" y="2103126"/>
                </a:cubicBezTo>
                <a:cubicBezTo>
                  <a:pt x="449650" y="2103126"/>
                  <a:pt x="0" y="1632325"/>
                  <a:pt x="0" y="1051563"/>
                </a:cubicBez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334799" tIns="348636" rIns="334799" bIns="348636" numCol="1" spcCol="1270" anchor="ctr" anchorCtr="0">
            <a:noAutofit/>
          </a:bodyPr>
          <a:lstStyle/>
          <a:p>
            <a:pPr lvl="0" algn="ctr" defTabSz="1422400">
              <a:spcBef>
                <a:spcPct val="0"/>
              </a:spcBef>
              <a:spcAft>
                <a:spcPts val="0"/>
              </a:spcAft>
            </a:pPr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পেশাঃ </a:t>
            </a:r>
          </a:p>
          <a:p>
            <a:pPr lvl="0" algn="ctr" defTabSz="1422400">
              <a:spcBef>
                <a:spcPct val="0"/>
              </a:spcBef>
              <a:spcAft>
                <a:spcPts val="0"/>
              </a:spcAft>
            </a:pPr>
            <a:r>
              <a:rPr lang="bn-BD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অধ্যাপনা,</a:t>
            </a:r>
          </a:p>
          <a:p>
            <a:pPr lvl="0" algn="ctr" defTabSz="1422400">
              <a:spcBef>
                <a:spcPct val="0"/>
              </a:spcBef>
              <a:spcAft>
                <a:spcPts val="0"/>
              </a:spcAft>
            </a:pPr>
            <a:r>
              <a:rPr lang="bn-BD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সাংবাদিকতা </a:t>
            </a:r>
          </a:p>
        </p:txBody>
      </p:sp>
      <p:sp>
        <p:nvSpPr>
          <p:cNvPr id="10" name="Freeform 9"/>
          <p:cNvSpPr/>
          <p:nvPr/>
        </p:nvSpPr>
        <p:spPr>
          <a:xfrm rot="1080000">
            <a:off x="3870638" y="3194925"/>
            <a:ext cx="341739" cy="408945"/>
          </a:xfrm>
          <a:custGeom>
            <a:avLst/>
            <a:gdLst>
              <a:gd name="connsiteX0" fmla="*/ 0 w 294272"/>
              <a:gd name="connsiteY0" fmla="*/ 106849 h 534247"/>
              <a:gd name="connsiteX1" fmla="*/ 147136 w 294272"/>
              <a:gd name="connsiteY1" fmla="*/ 106849 h 534247"/>
              <a:gd name="connsiteX2" fmla="*/ 147136 w 294272"/>
              <a:gd name="connsiteY2" fmla="*/ 0 h 534247"/>
              <a:gd name="connsiteX3" fmla="*/ 294272 w 294272"/>
              <a:gd name="connsiteY3" fmla="*/ 267124 h 534247"/>
              <a:gd name="connsiteX4" fmla="*/ 147136 w 294272"/>
              <a:gd name="connsiteY4" fmla="*/ 534247 h 534247"/>
              <a:gd name="connsiteX5" fmla="*/ 147136 w 294272"/>
              <a:gd name="connsiteY5" fmla="*/ 427398 h 534247"/>
              <a:gd name="connsiteX6" fmla="*/ 0 w 294272"/>
              <a:gd name="connsiteY6" fmla="*/ 427398 h 534247"/>
              <a:gd name="connsiteX7" fmla="*/ 0 w 294272"/>
              <a:gd name="connsiteY7" fmla="*/ 106849 h 53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4272" h="534247">
                <a:moveTo>
                  <a:pt x="294272" y="427398"/>
                </a:moveTo>
                <a:lnTo>
                  <a:pt x="147136" y="427398"/>
                </a:lnTo>
                <a:lnTo>
                  <a:pt x="147136" y="534247"/>
                </a:lnTo>
                <a:lnTo>
                  <a:pt x="0" y="267123"/>
                </a:lnTo>
                <a:lnTo>
                  <a:pt x="147136" y="0"/>
                </a:lnTo>
                <a:lnTo>
                  <a:pt x="147136" y="106849"/>
                </a:lnTo>
                <a:lnTo>
                  <a:pt x="294272" y="106849"/>
                </a:lnTo>
                <a:lnTo>
                  <a:pt x="294272" y="427398"/>
                </a:lnTo>
                <a:close/>
              </a:path>
            </a:pathLst>
          </a:custGeom>
          <a:solidFill>
            <a:srgbClr val="FF000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282" tIns="106849" rIns="0" bIns="106849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  <p:sp>
        <p:nvSpPr>
          <p:cNvPr id="11" name="Freeform 10"/>
          <p:cNvSpPr/>
          <p:nvPr/>
        </p:nvSpPr>
        <p:spPr>
          <a:xfrm>
            <a:off x="1654649" y="1625047"/>
            <a:ext cx="2286000" cy="2203704"/>
          </a:xfrm>
          <a:custGeom>
            <a:avLst/>
            <a:gdLst>
              <a:gd name="connsiteX0" fmla="*/ 0 w 2008894"/>
              <a:gd name="connsiteY0" fmla="*/ 1051563 h 2103126"/>
              <a:gd name="connsiteX1" fmla="*/ 1004447 w 2008894"/>
              <a:gd name="connsiteY1" fmla="*/ 0 h 2103126"/>
              <a:gd name="connsiteX2" fmla="*/ 2008894 w 2008894"/>
              <a:gd name="connsiteY2" fmla="*/ 1051563 h 2103126"/>
              <a:gd name="connsiteX3" fmla="*/ 1004447 w 2008894"/>
              <a:gd name="connsiteY3" fmla="*/ 2103126 h 2103126"/>
              <a:gd name="connsiteX4" fmla="*/ 0 w 2008894"/>
              <a:gd name="connsiteY4" fmla="*/ 1051563 h 210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8894" h="2103126">
                <a:moveTo>
                  <a:pt x="0" y="1051563"/>
                </a:moveTo>
                <a:cubicBezTo>
                  <a:pt x="0" y="470801"/>
                  <a:pt x="449706" y="0"/>
                  <a:pt x="1004447" y="0"/>
                </a:cubicBezTo>
                <a:cubicBezTo>
                  <a:pt x="1559188" y="0"/>
                  <a:pt x="2008894" y="470801"/>
                  <a:pt x="2008894" y="1051563"/>
                </a:cubicBezTo>
                <a:cubicBezTo>
                  <a:pt x="2008894" y="1632325"/>
                  <a:pt x="1559188" y="2103126"/>
                  <a:pt x="1004447" y="2103126"/>
                </a:cubicBezTo>
                <a:cubicBezTo>
                  <a:pt x="449706" y="2103126"/>
                  <a:pt x="0" y="1632325"/>
                  <a:pt x="0" y="1051563"/>
                </a:cubicBezTo>
                <a:close/>
              </a:path>
            </a:pathLst>
          </a:custGeom>
          <a:solidFill>
            <a:srgbClr val="8ACFE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91440" tIns="348636" rIns="334836" bIns="348636" numCol="1" spcCol="1270" anchor="ctr" anchorCtr="0">
            <a:noAutofit/>
          </a:bodyPr>
          <a:lstStyle/>
          <a:p>
            <a:pPr lvl="0" algn="ctr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r>
              <a:rPr lang="bn-BD" sz="32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  <a:p>
            <a:pPr lvl="0" algn="ctr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endParaRPr lang="bn-BD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মৃত্যুঃ</a:t>
            </a:r>
          </a:p>
          <a:p>
            <a:pPr lvl="0" algn="ctr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endParaRPr lang="bn-BD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r>
              <a:rPr lang="bn-BD" sz="2800" b="1" cap="all" dirty="0" smtClean="0">
                <a:ln w="9000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২২ অক্টোবর</a:t>
            </a:r>
          </a:p>
          <a:p>
            <a:pPr lvl="0" algn="ctr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r>
              <a:rPr lang="bn-BD" sz="2800" b="1" cap="all" dirty="0" smtClean="0">
                <a:ln w="9000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১৯৫৪ সালে</a:t>
            </a:r>
          </a:p>
          <a:p>
            <a:pPr lvl="0" algn="ctr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r>
              <a:rPr lang="bn-BD" sz="3200" b="1" cap="all" dirty="0" smtClean="0">
                <a:ln w="9000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cap="all" dirty="0" smtClean="0">
                <a:ln w="9000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কলকাতায় </a:t>
            </a:r>
          </a:p>
          <a:p>
            <a:pPr lvl="0" algn="ctr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endParaRPr lang="bn-BD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endParaRPr lang="bn-BD" sz="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30810" y="4473595"/>
            <a:ext cx="2181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জীবনানন্দ দাশ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5694" y="593495"/>
            <a:ext cx="2929506" cy="783193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C:\Users\Computer City\Desktop\Picture Content\বাংলা ১ম ৮ম শ্রেনি\আবার আসিব ফিরে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706" y="3048000"/>
            <a:ext cx="1444894" cy="12486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reeform 16"/>
          <p:cNvSpPr/>
          <p:nvPr/>
        </p:nvSpPr>
        <p:spPr>
          <a:xfrm rot="20615882">
            <a:off x="5612671" y="3385710"/>
            <a:ext cx="338617" cy="403441"/>
          </a:xfrm>
          <a:custGeom>
            <a:avLst/>
            <a:gdLst>
              <a:gd name="connsiteX0" fmla="*/ 0 w 510437"/>
              <a:gd name="connsiteY0" fmla="*/ 106849 h 534247"/>
              <a:gd name="connsiteX1" fmla="*/ 255219 w 510437"/>
              <a:gd name="connsiteY1" fmla="*/ 106849 h 534247"/>
              <a:gd name="connsiteX2" fmla="*/ 255219 w 510437"/>
              <a:gd name="connsiteY2" fmla="*/ 0 h 534247"/>
              <a:gd name="connsiteX3" fmla="*/ 510437 w 510437"/>
              <a:gd name="connsiteY3" fmla="*/ 267124 h 534247"/>
              <a:gd name="connsiteX4" fmla="*/ 255219 w 510437"/>
              <a:gd name="connsiteY4" fmla="*/ 534247 h 534247"/>
              <a:gd name="connsiteX5" fmla="*/ 255219 w 510437"/>
              <a:gd name="connsiteY5" fmla="*/ 427398 h 534247"/>
              <a:gd name="connsiteX6" fmla="*/ 0 w 510437"/>
              <a:gd name="connsiteY6" fmla="*/ 427398 h 534247"/>
              <a:gd name="connsiteX7" fmla="*/ 0 w 510437"/>
              <a:gd name="connsiteY7" fmla="*/ 106849 h 53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0437" h="534247">
                <a:moveTo>
                  <a:pt x="0" y="106849"/>
                </a:moveTo>
                <a:lnTo>
                  <a:pt x="255219" y="106849"/>
                </a:lnTo>
                <a:lnTo>
                  <a:pt x="255219" y="0"/>
                </a:lnTo>
                <a:lnTo>
                  <a:pt x="510437" y="267124"/>
                </a:lnTo>
                <a:lnTo>
                  <a:pt x="255219" y="534247"/>
                </a:lnTo>
                <a:lnTo>
                  <a:pt x="255219" y="427398"/>
                </a:lnTo>
                <a:lnTo>
                  <a:pt x="0" y="427398"/>
                </a:lnTo>
                <a:lnTo>
                  <a:pt x="0" y="106849"/>
                </a:lnTo>
                <a:close/>
              </a:path>
            </a:pathLst>
          </a:custGeom>
          <a:solidFill>
            <a:srgbClr val="FF000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06849" rIns="153131" bIns="106848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</p:spTree>
    <p:extLst>
      <p:ext uri="{BB962C8B-B14F-4D97-AF65-F5344CB8AC3E}">
        <p14:creationId xmlns:p14="http://schemas.microsoft.com/office/powerpoint/2010/main" val="3225058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3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3124200" y="748145"/>
            <a:ext cx="2895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bn-BD" alt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alt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33700" y="1923100"/>
            <a:ext cx="3276600" cy="20393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609600" y="4565725"/>
            <a:ext cx="7779327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কবি ‘জীবনানন্দ দাশ’ সম্পর্কে পাঁচটি বাক্য লিখ।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266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43000" y="451703"/>
            <a:ext cx="7315200" cy="7292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নতুন শব্দের অর্থ জেনে </a:t>
            </a:r>
            <a:r>
              <a:rPr lang="bn-BD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bn-IN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9600" y="2133600"/>
            <a:ext cx="2058952" cy="774557"/>
          </a:xfrm>
          <a:prstGeom prst="roundRect">
            <a:avLst/>
          </a:prstGeom>
          <a:gradFill flip="none" rotWithShape="1">
            <a:gsLst>
              <a:gs pos="0">
                <a:srgbClr val="FF3399">
                  <a:tint val="66000"/>
                  <a:satMod val="160000"/>
                </a:srgbClr>
              </a:gs>
              <a:gs pos="50000">
                <a:srgbClr val="FF3399">
                  <a:tint val="44500"/>
                  <a:satMod val="160000"/>
                </a:srgbClr>
              </a:gs>
              <a:gs pos="100000">
                <a:srgbClr val="FF339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ডিঙা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172200" y="2133600"/>
            <a:ext cx="2133600" cy="774557"/>
          </a:xfrm>
          <a:prstGeom prst="roundRect">
            <a:avLst/>
          </a:prstGeom>
          <a:gradFill flip="none" rotWithShape="1">
            <a:gsLst>
              <a:gs pos="0">
                <a:srgbClr val="009900">
                  <a:tint val="66000"/>
                  <a:satMod val="160000"/>
                </a:srgbClr>
              </a:gs>
              <a:gs pos="50000">
                <a:srgbClr val="009900">
                  <a:tint val="44500"/>
                  <a:satMod val="160000"/>
                </a:srgbClr>
              </a:gs>
              <a:gs pos="100000">
                <a:srgbClr val="0099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ছোট নৌকা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09599" y="4569591"/>
            <a:ext cx="2139755" cy="799048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নীড়ে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248400" y="4613560"/>
            <a:ext cx="2057400" cy="755078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পাখির বাসায়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054" y="3886200"/>
            <a:ext cx="2770900" cy="17778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403" y="1524000"/>
            <a:ext cx="2739997" cy="17350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18732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060812" y="432439"/>
            <a:ext cx="5178188" cy="7292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আরও </a:t>
            </a:r>
            <a:r>
              <a:rPr lang="bn-BD" sz="40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 শব্দার্থ শিখে নিই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9600" y="2193191"/>
            <a:ext cx="1743722" cy="821284"/>
          </a:xfrm>
          <a:prstGeom prst="roundRect">
            <a:avLst/>
          </a:prstGeom>
          <a:gradFill flip="none" rotWithShape="1">
            <a:gsLst>
              <a:gs pos="0">
                <a:srgbClr val="FF3399">
                  <a:tint val="66000"/>
                  <a:satMod val="160000"/>
                </a:srgbClr>
              </a:gs>
              <a:gs pos="50000">
                <a:srgbClr val="FF3399">
                  <a:tint val="44500"/>
                  <a:satMod val="160000"/>
                </a:srgbClr>
              </a:gs>
              <a:gs pos="100000">
                <a:srgbClr val="FF339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ধবল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03250" y="4621101"/>
            <a:ext cx="1758950" cy="81742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শঙ্খচিল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324600" y="4586543"/>
            <a:ext cx="2057400" cy="817423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 ধরনের সাদা চিল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324600" y="2193191"/>
            <a:ext cx="2057400" cy="83820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সাদা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018" y="1713796"/>
            <a:ext cx="2826013" cy="1796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473" y="4152291"/>
            <a:ext cx="2765557" cy="17913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58866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872</TotalTime>
  <Words>681</Words>
  <Application>Microsoft Office PowerPoint</Application>
  <PresentationFormat>On-screen Show (4:3)</PresentationFormat>
  <Paragraphs>143</Paragraphs>
  <Slides>22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Computer City</dc:creator>
  <cp:lastModifiedBy>City computer</cp:lastModifiedBy>
  <cp:revision>181</cp:revision>
  <dcterms:created xsi:type="dcterms:W3CDTF">2006-08-16T00:00:00Z</dcterms:created>
  <dcterms:modified xsi:type="dcterms:W3CDTF">2020-08-03T13:13:23Z</dcterms:modified>
</cp:coreProperties>
</file>