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handoutMasterIdLst>
    <p:handoutMasterId r:id="rId26"/>
  </p:handoutMasterIdLst>
  <p:sldIdLst>
    <p:sldId id="597" r:id="rId2"/>
    <p:sldId id="517" r:id="rId3"/>
    <p:sldId id="573" r:id="rId4"/>
    <p:sldId id="415" r:id="rId5"/>
    <p:sldId id="544" r:id="rId6"/>
    <p:sldId id="554" r:id="rId7"/>
    <p:sldId id="574" r:id="rId8"/>
    <p:sldId id="501" r:id="rId9"/>
    <p:sldId id="456" r:id="rId10"/>
    <p:sldId id="579" r:id="rId11"/>
    <p:sldId id="585" r:id="rId12"/>
    <p:sldId id="586" r:id="rId13"/>
    <p:sldId id="587" r:id="rId14"/>
    <p:sldId id="580" r:id="rId15"/>
    <p:sldId id="593" r:id="rId16"/>
    <p:sldId id="594" r:id="rId17"/>
    <p:sldId id="590" r:id="rId18"/>
    <p:sldId id="595" r:id="rId19"/>
    <p:sldId id="596" r:id="rId20"/>
    <p:sldId id="471" r:id="rId21"/>
    <p:sldId id="473" r:id="rId22"/>
    <p:sldId id="542" r:id="rId23"/>
    <p:sldId id="599" r:id="rId24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7" autoAdjust="0"/>
    <p:restoredTop sz="94660"/>
  </p:normalViewPr>
  <p:slideViewPr>
    <p:cSldViewPr snapToGrid="0">
      <p:cViewPr varScale="1">
        <p:scale>
          <a:sx n="61" d="100"/>
          <a:sy n="6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صور ورد متحركه , زهور متحركة جميلة - روش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" y="491360"/>
            <a:ext cx="12691241" cy="70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5785941" y="6923701"/>
            <a:ext cx="744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54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مرحباً بكم في هذا اللقاء المبارك</a:t>
            </a:r>
            <a:endParaRPr lang="en-US" sz="54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9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36512 -0.7691 L -0.3673 -0.64834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6038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382085" y="3990648"/>
            <a:ext cx="1800225" cy="3686175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3774763" y="6449740"/>
            <a:ext cx="4518779" cy="992425"/>
          </a:xfrm>
          <a:prstGeom prst="wedgeRoundRectCallout">
            <a:avLst>
              <a:gd name="adj1" fmla="val -103079"/>
              <a:gd name="adj2" fmla="val -255978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حسن: خمسة أيام.</a:t>
            </a:r>
            <a:endParaRPr lang="ar-MA" sz="315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572439" y="300037"/>
            <a:ext cx="1885948" cy="420052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5940869" y="2690165"/>
            <a:ext cx="4834890" cy="871534"/>
          </a:xfrm>
          <a:prstGeom prst="wedgeRoundRectCallout">
            <a:avLst>
              <a:gd name="adj1" fmla="val 83756"/>
              <a:gd name="adj2" fmla="val -28010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علي: كم يوماً ستقضي في مصر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9920" y="523943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5898831" y="336977"/>
            <a:ext cx="4663440" cy="871534"/>
          </a:xfrm>
          <a:prstGeom prst="wedgeRoundRectCallout">
            <a:avLst>
              <a:gd name="adj1" fmla="val 88371"/>
              <a:gd name="adj2" fmla="val -1441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علي: إلى أين تسافر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774763" y="3911812"/>
            <a:ext cx="4518779" cy="943967"/>
          </a:xfrm>
          <a:prstGeom prst="wedgeRoundRectCallout">
            <a:avLst>
              <a:gd name="adj1" fmla="val -104974"/>
              <a:gd name="adj2" fmla="val -1169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حسن: أسافر إلى مصر</a:t>
            </a:r>
            <a:r>
              <a:rPr lang="ar-MA" sz="315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5898831" y="1528765"/>
            <a:ext cx="4834890" cy="871534"/>
          </a:xfrm>
          <a:prstGeom prst="wedgeRoundRectCallout">
            <a:avLst>
              <a:gd name="adj1" fmla="val 84408"/>
              <a:gd name="adj2" fmla="val -149860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علي: كيف تسافر إلى مصر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774763" y="5272575"/>
            <a:ext cx="4518779" cy="992425"/>
          </a:xfrm>
          <a:prstGeom prst="wedgeRoundRectCallout">
            <a:avLst>
              <a:gd name="adj1" fmla="val -105172"/>
              <a:gd name="adj2" fmla="val -14795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حسن: أسافر بالسيارة.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185238" y="345513"/>
            <a:ext cx="2472341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مصر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35533" y="1465701"/>
            <a:ext cx="2571750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بالسيارة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114690" y="2585100"/>
            <a:ext cx="26134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خمسة أيام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7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382085" y="3990648"/>
            <a:ext cx="1800225" cy="3686175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3774763" y="6449740"/>
            <a:ext cx="4518779" cy="992425"/>
          </a:xfrm>
          <a:prstGeom prst="wedgeRoundRectCallout">
            <a:avLst>
              <a:gd name="adj1" fmla="val -103079"/>
              <a:gd name="adj2" fmla="val -255978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حسن: ثمانية أيام.</a:t>
            </a:r>
            <a:endParaRPr lang="ar-MA" sz="315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572439" y="300037"/>
            <a:ext cx="1885948" cy="420052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5940869" y="2690165"/>
            <a:ext cx="4834890" cy="871534"/>
          </a:xfrm>
          <a:prstGeom prst="wedgeRoundRectCallout">
            <a:avLst>
              <a:gd name="adj1" fmla="val 83756"/>
              <a:gd name="adj2" fmla="val -28010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علي: كم يوماً ستقضي في دكا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9920" y="523943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5898831" y="336977"/>
            <a:ext cx="4663440" cy="871534"/>
          </a:xfrm>
          <a:prstGeom prst="wedgeRoundRectCallout">
            <a:avLst>
              <a:gd name="adj1" fmla="val 88371"/>
              <a:gd name="adj2" fmla="val -1441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علي: إلى أين تسافر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774763" y="3911812"/>
            <a:ext cx="4518779" cy="943967"/>
          </a:xfrm>
          <a:prstGeom prst="wedgeRoundRectCallout">
            <a:avLst>
              <a:gd name="adj1" fmla="val -104974"/>
              <a:gd name="adj2" fmla="val -11697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حسن: أسافر إلى دكا.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898831" y="1528765"/>
            <a:ext cx="4834890" cy="871534"/>
          </a:xfrm>
          <a:prstGeom prst="wedgeRoundRectCallout">
            <a:avLst>
              <a:gd name="adj1" fmla="val 84408"/>
              <a:gd name="adj2" fmla="val -149860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علي: كيف تسافر إلى دكا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774763" y="5272575"/>
            <a:ext cx="4518779" cy="992425"/>
          </a:xfrm>
          <a:prstGeom prst="wedgeRoundRectCallout">
            <a:avLst>
              <a:gd name="adj1" fmla="val -105172"/>
              <a:gd name="adj2" fmla="val -147954"/>
              <a:gd name="adj3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حسن: أسافر بالحافلة.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85238" y="345513"/>
            <a:ext cx="2472341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دكا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35533" y="1465701"/>
            <a:ext cx="2571750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الحافلة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14690" y="2585100"/>
            <a:ext cx="26134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ثمانية أيام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7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382085" y="3990648"/>
            <a:ext cx="1800225" cy="3686175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3774763" y="6449740"/>
            <a:ext cx="4518779" cy="992425"/>
          </a:xfrm>
          <a:prstGeom prst="wedgeRoundRectCallout">
            <a:avLst>
              <a:gd name="adj1" fmla="val -103079"/>
              <a:gd name="adj2" fmla="val -255978"/>
              <a:gd name="adj3" fmla="val 16667"/>
            </a:avLst>
          </a:prstGeom>
          <a:ln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حسن: ثلاثة أيام.</a:t>
            </a:r>
            <a:endParaRPr lang="ar-MA" sz="315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0859" r="67058"/>
          <a:stretch/>
        </p:blipFill>
        <p:spPr>
          <a:xfrm flipH="1">
            <a:off x="11572439" y="300037"/>
            <a:ext cx="1885948" cy="420052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5940869" y="2690165"/>
            <a:ext cx="4834890" cy="871534"/>
          </a:xfrm>
          <a:prstGeom prst="wedgeRoundRectCallout">
            <a:avLst>
              <a:gd name="adj1" fmla="val 83756"/>
              <a:gd name="adj2" fmla="val -280104"/>
              <a:gd name="adj3" fmla="val 16667"/>
            </a:avLst>
          </a:prstGeom>
          <a:ln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علي: كم يوماً ستقضي في الهند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9920" y="523943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5898831" y="336977"/>
            <a:ext cx="4663440" cy="871534"/>
          </a:xfrm>
          <a:prstGeom prst="wedgeRoundRectCallout">
            <a:avLst>
              <a:gd name="adj1" fmla="val 88371"/>
              <a:gd name="adj2" fmla="val -14417"/>
              <a:gd name="adj3" fmla="val 16667"/>
            </a:avLst>
          </a:prstGeom>
          <a:ln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علي: إلى أين تسافر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774763" y="3911812"/>
            <a:ext cx="4518779" cy="943967"/>
          </a:xfrm>
          <a:prstGeom prst="wedgeRoundRectCallout">
            <a:avLst>
              <a:gd name="adj1" fmla="val -104974"/>
              <a:gd name="adj2" fmla="val -11697"/>
              <a:gd name="adj3" fmla="val 16667"/>
            </a:avLst>
          </a:prstGeom>
          <a:ln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حسن: أسافر إلى الهند.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898831" y="1528765"/>
            <a:ext cx="4834890" cy="871534"/>
          </a:xfrm>
          <a:prstGeom prst="wedgeRoundRectCallout">
            <a:avLst>
              <a:gd name="adj1" fmla="val 84408"/>
              <a:gd name="adj2" fmla="val -149860"/>
              <a:gd name="adj3" fmla="val 16667"/>
            </a:avLst>
          </a:prstGeom>
          <a:ln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علي: كيف تسافر إلى الهند ؟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774763" y="5272575"/>
            <a:ext cx="4518779" cy="992425"/>
          </a:xfrm>
          <a:prstGeom prst="wedgeRoundRectCallout">
            <a:avLst>
              <a:gd name="adj1" fmla="val -105172"/>
              <a:gd name="adj2" fmla="val -147954"/>
              <a:gd name="adj3" fmla="val 16667"/>
            </a:avLst>
          </a:prstGeom>
          <a:ln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150" b="1" dirty="0" smtClean="0">
                <a:solidFill>
                  <a:schemeClr val="tx1"/>
                </a:solidFill>
              </a:rPr>
              <a:t>حسن: أسافر بالقطار.</a:t>
            </a:r>
            <a:endParaRPr lang="ar-MA" sz="315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85238" y="345513"/>
            <a:ext cx="2472341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الهند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35533" y="1465701"/>
            <a:ext cx="2571750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القطار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14690" y="2585100"/>
            <a:ext cx="26134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ثلاثة أيام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1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6" name="Down Arrow 5"/>
          <p:cNvSpPr/>
          <p:nvPr/>
        </p:nvSpPr>
        <p:spPr>
          <a:xfrm>
            <a:off x="993225" y="1851242"/>
            <a:ext cx="2969575" cy="2441603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930162" y="4622694"/>
            <a:ext cx="3109132" cy="2692506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دقائق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841" y="388222"/>
            <a:ext cx="13132675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4672" y="472934"/>
            <a:ext cx="3598629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في أزواج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835" y="1851243"/>
            <a:ext cx="5265682" cy="5905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Vertical Scroll 9"/>
          <p:cNvSpPr/>
          <p:nvPr/>
        </p:nvSpPr>
        <p:spPr>
          <a:xfrm>
            <a:off x="4051733" y="2002221"/>
            <a:ext cx="4398141" cy="5312979"/>
          </a:xfrm>
          <a:prstGeom prst="verticalScroll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اكتب الحوار باللغة العربية باستخدام الخبرة من هذا الدرس عن زيارة</a:t>
            </a: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 " المسجد الوطني، بيت المكرم"، دكا، بنغلاديش.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6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355949" y="212834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اقتربت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044" y="538723"/>
            <a:ext cx="13019115" cy="110260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تحقيـــق </a:t>
            </a:r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بعض </a:t>
            </a:r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الأفعــــال 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والكلمـــــات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من </a:t>
            </a:r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الـــدرس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992631" y="212308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نسافر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697596" y="212308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المقدسة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50044" y="211782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البحر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48" y="3342438"/>
            <a:ext cx="3123575" cy="4167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96" y="3342438"/>
            <a:ext cx="3107809" cy="4167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94" y="3331918"/>
            <a:ext cx="3123577" cy="41882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4" y="3331918"/>
            <a:ext cx="3113108" cy="41882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250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افتعال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الاقتراب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ق ر 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دانت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اقتربت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الجمع للمتكلم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مفاعلة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المسافرة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س ف 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نزور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نسافر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2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للمؤنث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اسم المفعول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تفعيل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التقديس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ق د س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المكان الطاهر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المقدسة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مفرد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بحار/ أبحار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الكلمة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جمعها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-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ب ح 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ضد البر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البحر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2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355949" y="212834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نعتمر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044" y="538723"/>
            <a:ext cx="13019115" cy="110260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تحقيـــق </a:t>
            </a:r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بعض </a:t>
            </a:r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الأفعــــال 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والكلمـــــات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من </a:t>
            </a:r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الـــدرس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992631" y="212308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نحصل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697596" y="212308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القادم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50044" y="2117825"/>
            <a:ext cx="3123575" cy="848658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الجو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49" y="3342438"/>
            <a:ext cx="3123575" cy="4177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b="10194"/>
          <a:stretch/>
        </p:blipFill>
        <p:spPr>
          <a:xfrm>
            <a:off x="6992630" y="3342438"/>
            <a:ext cx="3123576" cy="41671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62" y="3331918"/>
            <a:ext cx="3107809" cy="4177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4" y="3331917"/>
            <a:ext cx="3107810" cy="41882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6471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الجمع للمتكلم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افتعال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الاعتمار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ع م 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نزور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نعتمر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tx1"/>
                </a:solidFill>
              </a:rPr>
              <a:t>الجمع للمتكلم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الحصول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ح ص 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ندرك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نحصل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74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للمذكر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اسم الفاعل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سمع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القدوم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ق د 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المقبل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القادم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مفرد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أجواء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الكلمة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جمعها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-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dirty="0" smtClean="0">
                <a:solidFill>
                  <a:schemeClr val="tx1"/>
                </a:solidFill>
              </a:rPr>
              <a:t>اللفيف المقرون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ج و و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البيئة / الطقس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الجو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1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00" y="489430"/>
            <a:ext cx="2469170" cy="26939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061293" y="284472"/>
            <a:ext cx="1586638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/>
              <a:t>التعريف</a:t>
            </a:r>
            <a:endParaRPr lang="en-US" sz="425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9339178" y="493684"/>
            <a:ext cx="2572297" cy="26897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4" y="1486917"/>
            <a:ext cx="779752" cy="590898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18578" y="35343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39" name="Rounded Rectangle 38"/>
          <p:cNvSpPr/>
          <p:nvPr/>
        </p:nvSpPr>
        <p:spPr>
          <a:xfrm>
            <a:off x="418578" y="424044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0" name="Rounded Rectangle 39"/>
          <p:cNvSpPr/>
          <p:nvPr/>
        </p:nvSpPr>
        <p:spPr>
          <a:xfrm>
            <a:off x="441438" y="49364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1" name="Rounded Rectangle 40"/>
          <p:cNvSpPr/>
          <p:nvPr/>
        </p:nvSpPr>
        <p:spPr>
          <a:xfrm>
            <a:off x="441438" y="56425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2" name="Rounded Rectangle 41"/>
          <p:cNvSpPr/>
          <p:nvPr/>
        </p:nvSpPr>
        <p:spPr>
          <a:xfrm>
            <a:off x="456678" y="63461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3" name="Rounded Rectangle 42"/>
          <p:cNvSpPr/>
          <p:nvPr/>
        </p:nvSpPr>
        <p:spPr>
          <a:xfrm>
            <a:off x="456678" y="70522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4" name="Rounded Rectangle 43"/>
          <p:cNvSpPr/>
          <p:nvPr/>
        </p:nvSpPr>
        <p:spPr>
          <a:xfrm>
            <a:off x="7476469" y="35605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5" name="Rounded Rectangle 44"/>
          <p:cNvSpPr/>
          <p:nvPr/>
        </p:nvSpPr>
        <p:spPr>
          <a:xfrm>
            <a:off x="7476469" y="426671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6" name="Rounded Rectangle 45"/>
          <p:cNvSpPr/>
          <p:nvPr/>
        </p:nvSpPr>
        <p:spPr>
          <a:xfrm>
            <a:off x="7499329" y="49626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7" name="Rounded Rectangle 46"/>
          <p:cNvSpPr/>
          <p:nvPr/>
        </p:nvSpPr>
        <p:spPr>
          <a:xfrm>
            <a:off x="7499329" y="56687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8" name="Rounded Rectangle 47"/>
          <p:cNvSpPr/>
          <p:nvPr/>
        </p:nvSpPr>
        <p:spPr>
          <a:xfrm>
            <a:off x="7514569" y="63723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9" name="Rounded Rectangle 48"/>
          <p:cNvSpPr/>
          <p:nvPr/>
        </p:nvSpPr>
        <p:spPr>
          <a:xfrm>
            <a:off x="7514569" y="70784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50" name="Rectangle 49"/>
          <p:cNvSpPr/>
          <p:nvPr/>
        </p:nvSpPr>
        <p:spPr>
          <a:xfrm>
            <a:off x="8472264" y="3501943"/>
            <a:ext cx="411792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 العليم بن شمس الحق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72500" y="4272176"/>
            <a:ext cx="393397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r>
              <a:rPr lang="ar-S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9520" y="4962996"/>
            <a:ext cx="5820974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فتاري فاضل مدرسة،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سفاهر، نوغاؤن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73942" y="5657054"/>
            <a:ext cx="530103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 : 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01749-94 44 18</a:t>
            </a:r>
            <a:endParaRPr lang="ar-MA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732687" y="6375613"/>
            <a:ext cx="349565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 :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43099" y="3518074"/>
            <a:ext cx="414078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: التاسع من الداخل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71553" y="4230281"/>
            <a:ext cx="4572847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51207" y="4937744"/>
            <a:ext cx="288408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283" y="5621961"/>
            <a:ext cx="290534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ثاني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80061" y="6333925"/>
            <a:ext cx="334095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0009" y="7015334"/>
            <a:ext cx="406056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05508" y="7066083"/>
            <a:ext cx="590872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54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1234" y="315310"/>
            <a:ext cx="12802158" cy="1115572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029045" y="541276"/>
            <a:ext cx="3768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4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346842" y="4335568"/>
            <a:ext cx="2771572" cy="2632794"/>
          </a:xfrm>
          <a:prstGeom prst="star12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سبع</a:t>
            </a:r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دقائق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3394364" y="1905000"/>
            <a:ext cx="4251912" cy="2061121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6599" y="1905000"/>
            <a:ext cx="425931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2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2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البنين: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MA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endParaRPr lang="ar-MA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تحقيق الكلمات الآتية:</a:t>
            </a:r>
          </a:p>
          <a:p>
            <a:pPr algn="r" rtl="1"/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اقتربت </a:t>
            </a:r>
            <a:r>
              <a:rPr lang="en-US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نسافر </a:t>
            </a:r>
            <a:r>
              <a:rPr lang="en-US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المقدسة</a:t>
            </a:r>
            <a:endParaRPr lang="en-US" sz="3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3510458" y="5196166"/>
            <a:ext cx="4135818" cy="2153197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62857" y="5291963"/>
            <a:ext cx="398341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2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2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البنات:</a:t>
            </a:r>
            <a:endParaRPr lang="ar-MA" sz="3200" b="1" u="sng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endParaRPr lang="ar-MA" sz="3200" b="1" u="sng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تحقيق الكلمات الآتية:</a:t>
            </a:r>
          </a:p>
          <a:p>
            <a:pPr algn="r" rtl="1"/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نعتمر </a:t>
            </a:r>
            <a:r>
              <a:rPr lang="en-US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القادم </a:t>
            </a:r>
            <a:r>
              <a:rPr lang="en-US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ar-MA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الجو</a:t>
            </a:r>
            <a:endParaRPr lang="en-US" sz="3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9" y="1875508"/>
            <a:ext cx="5155323" cy="5802299"/>
          </a:xfrm>
          <a:prstGeom prst="roundRect">
            <a:avLst>
              <a:gd name="adj" fmla="val 16667"/>
            </a:avLst>
          </a:prstGeom>
          <a:ln w="28575">
            <a:solidFill>
              <a:srgbClr val="C6FF25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834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6" grpId="0" animBg="1"/>
      <p:bldP spid="17" grpId="0" animBg="1"/>
      <p:bldP spid="19" grpId="0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</a:t>
            </a:r>
            <a:r>
              <a:rPr lang="ar-MA" sz="3600" b="1" dirty="0"/>
              <a:t>قل خمس كلمات جديدة بالترجمة من هذا </a:t>
            </a:r>
            <a:r>
              <a:rPr lang="ar-MA" sz="3600" b="1" dirty="0" smtClean="0"/>
              <a:t>الدرس.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</a:t>
            </a:r>
            <a:r>
              <a:rPr lang="ar-MA" sz="3600" b="1" dirty="0"/>
              <a:t>قل ثلاثة أفعال ماضية ثم حولها إلى المضارع من هذا </a:t>
            </a:r>
            <a:r>
              <a:rPr lang="ar-MA" sz="3600" b="1" dirty="0" smtClean="0"/>
              <a:t>الدرس. 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</a:t>
            </a:r>
            <a:r>
              <a:rPr lang="ar-MA" sz="3600" b="1" dirty="0"/>
              <a:t>قل كلمتين </a:t>
            </a:r>
            <a:r>
              <a:rPr lang="ar-MA" sz="3600" b="1" dirty="0" smtClean="0"/>
              <a:t>ثم اجعلها جملة مفيدة </a:t>
            </a:r>
            <a:r>
              <a:rPr lang="ar-MA" sz="3600" b="1" dirty="0"/>
              <a:t>من هذا </a:t>
            </a:r>
            <a:r>
              <a:rPr lang="ar-MA" sz="3600" b="1" dirty="0" smtClean="0"/>
              <a:t>الدرس.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</a:t>
            </a:r>
            <a:r>
              <a:rPr lang="ar-MA" sz="3600" b="1" dirty="0"/>
              <a:t>قل ثلاثة أفعال مضارعة ثم حولها إلى الماضي من هذا </a:t>
            </a:r>
            <a:r>
              <a:rPr lang="ar-MA" sz="3600" b="1" dirty="0" smtClean="0"/>
              <a:t>الدرس.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</a:t>
            </a:r>
            <a:r>
              <a:rPr lang="ar-MA" sz="3600" b="1" dirty="0"/>
              <a:t>كيف تبدأ الحوار مع زميلك عندما تسأله عن زيارته </a:t>
            </a:r>
            <a:r>
              <a:rPr lang="ar-MA" sz="3600" b="1" dirty="0" smtClean="0"/>
              <a:t>المسجد الوطني لبنغلاديش ؟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هل تريد أن تحج ؟ ولماذا ؟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8731" y="381000"/>
            <a:ext cx="12837519" cy="99105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505936"/>
            <a:ext cx="4423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44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1" y="1655379"/>
            <a:ext cx="12837519" cy="61327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7105" y="1797273"/>
            <a:ext cx="12092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باللغة العربية لا تقل عن عشرة أشطر على مكة المكرمة. </a:t>
            </a:r>
            <a:endParaRPr lang="en-US" sz="4000" b="1" cap="none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1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otographed Pink/purple/orange Gerber Daisies On A Whit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5"/>
          <a:stretch/>
        </p:blipFill>
        <p:spPr bwMode="auto">
          <a:xfrm flipV="1">
            <a:off x="394138" y="315308"/>
            <a:ext cx="13038083" cy="740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5612524" y="6766041"/>
            <a:ext cx="7614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04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31147 -0.73842 L -6.61765E-7 -3.82716E-6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2" y="36690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93850" y="274253"/>
            <a:ext cx="10801350" cy="71942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ar-M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إذن اتفقنا أن المدرس يحلل الصعوبات من الدرس في داخل الحصة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8425" y="160604"/>
            <a:ext cx="5743575" cy="794152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897" tIns="56949" rIns="113897" bIns="56949" rtlCol="0">
            <a:spAutoFit/>
          </a:bodyPr>
          <a:lstStyle/>
          <a:p>
            <a:pPr algn="ctr"/>
            <a:r>
              <a:rPr lang="ar-M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ماذا فهمتم من الصورة التالية 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013" y="7213206"/>
            <a:ext cx="6000750" cy="65787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ar-M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يكتب الطلاب الدرس من السبورة بعد شرح المدرس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pic>
        <p:nvPicPr>
          <p:cNvPr id="14" name="Picture 13" descr="F:\PICTURS\PFM\pictures\20181117_1026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1" y="1149313"/>
            <a:ext cx="6248619" cy="59175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3" descr="F:\PICTURS\PFM\pictures\20181117_1025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57" y="1149314"/>
            <a:ext cx="6457896" cy="595353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6" name="Rectangle 15"/>
          <p:cNvSpPr/>
          <p:nvPr/>
        </p:nvSpPr>
        <p:spPr>
          <a:xfrm>
            <a:off x="7733538" y="7178582"/>
            <a:ext cx="5229226" cy="65787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ar-M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يشرح المدرس الدرس على السبورة للطلاب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12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85219" y="531974"/>
            <a:ext cx="12720875" cy="1143472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074" y="5135635"/>
            <a:ext cx="11510735" cy="954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يبدو </a:t>
            </a:r>
            <a:r>
              <a:rPr lang="ar-MA" sz="3600" b="1" spc="56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مهارتهم في تكوين الحوار الجديد باستخدام الخبرة؛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929" y="6512486"/>
            <a:ext cx="11510735" cy="9361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يستطيع </a:t>
            </a:r>
            <a:r>
              <a:rPr lang="ar-MA" sz="3600" b="1" spc="56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تحقيق الأفعال والكلمات الصعبة في الدرس.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219" y="3699049"/>
            <a:ext cx="11510735" cy="94780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يتعلم </a:t>
            </a:r>
            <a:r>
              <a:rPr lang="ar-MA" sz="3600" b="1" spc="56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معاني الكلمات الجديدة مع تكوين الجمل المفيدة؛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2456" y="711120"/>
            <a:ext cx="5089708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SA" sz="4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5220" y="2336889"/>
            <a:ext cx="11510734" cy="914999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Display 14"/>
          <p:cNvSpPr/>
          <p:nvPr/>
        </p:nvSpPr>
        <p:spPr>
          <a:xfrm>
            <a:off x="12297101" y="3699049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Display 15"/>
          <p:cNvSpPr/>
          <p:nvPr/>
        </p:nvSpPr>
        <p:spPr>
          <a:xfrm>
            <a:off x="12323373" y="5149724"/>
            <a:ext cx="1008993" cy="946528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12349645" y="6500314"/>
            <a:ext cx="1008993" cy="966480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owchart: Display 23"/>
          <p:cNvSpPr/>
          <p:nvPr/>
        </p:nvSpPr>
        <p:spPr>
          <a:xfrm>
            <a:off x="12339139" y="2322179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3935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265" y="343732"/>
            <a:ext cx="13086486" cy="1119814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029" y="347905"/>
            <a:ext cx="53420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45" y="1828543"/>
            <a:ext cx="6340506" cy="580586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86" r="10188" b="27797"/>
          <a:stretch/>
        </p:blipFill>
        <p:spPr>
          <a:xfrm rot="16200000">
            <a:off x="674735" y="1531072"/>
            <a:ext cx="5805861" cy="640080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67108" y="2990184"/>
            <a:ext cx="34368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sz="6000" dirty="0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حــل التـــدريبــات</a:t>
            </a:r>
            <a:endParaRPr lang="en-US" sz="6000" dirty="0">
              <a:ln w="0">
                <a:solidFill>
                  <a:srgbClr val="C0000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57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39920" y="726572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5" name="Rectangle 14"/>
          <p:cNvSpPr/>
          <p:nvPr/>
        </p:nvSpPr>
        <p:spPr>
          <a:xfrm>
            <a:off x="1846038" y="198507"/>
            <a:ext cx="10125528" cy="6578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</a:bodyPr>
          <a:lstStyle/>
          <a:p>
            <a:pPr algn="ctr"/>
            <a:r>
              <a:rPr lang="ar-M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94582" y="1180371"/>
            <a:ext cx="288182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اقتربت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523806" y="2104469"/>
            <a:ext cx="2852605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دانت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521858" y="6318284"/>
            <a:ext cx="2796852" cy="1291365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اقتربت الساعة وانشق القمر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87218" y="1200150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فكرة</a:t>
            </a:r>
            <a:endParaRPr lang="en-US" sz="3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00855" y="2124248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رأي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100855" y="6338062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اللهم </a:t>
            </a:r>
            <a:r>
              <a:rPr lang="ar-MA" sz="3200" b="1" dirty="0" smtClean="0"/>
              <a:t>اروقنا التوفيق لفكرة </a:t>
            </a:r>
            <a:r>
              <a:rPr lang="ar-MA" sz="3200" b="1" dirty="0" smtClean="0"/>
              <a:t>خلقك</a:t>
            </a:r>
            <a:endParaRPr lang="en-US" sz="32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638514" y="1200150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شعار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652152" y="2124248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رمز/ علامة</a:t>
            </a:r>
            <a:endParaRPr lang="en-US" sz="3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652151" y="6338062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أسافر إلى مكة لأزور شعار الإسلام</a:t>
            </a:r>
            <a:endParaRPr lang="en-US" sz="3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46679" y="1200150"/>
            <a:ext cx="277181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رخيص</a:t>
            </a:r>
            <a:endParaRPr lang="en-US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9142" y="2124248"/>
            <a:ext cx="2771819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زهيد</a:t>
            </a:r>
            <a:endParaRPr lang="en-US" sz="3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29142" y="6338062"/>
            <a:ext cx="2790301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الإخلاص غالي لا تنتظره من شخص رخيص</a:t>
            </a:r>
            <a:endParaRPr lang="en-US" sz="28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17" y="3109558"/>
            <a:ext cx="2948594" cy="291092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80" y="3109558"/>
            <a:ext cx="3117422" cy="291092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95" y="3109558"/>
            <a:ext cx="2867025" cy="291092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9" y="3109558"/>
            <a:ext cx="2823321" cy="285853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990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39920" y="726572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5" name="Rectangle 14"/>
          <p:cNvSpPr/>
          <p:nvPr/>
        </p:nvSpPr>
        <p:spPr>
          <a:xfrm>
            <a:off x="1846038" y="198507"/>
            <a:ext cx="10125528" cy="6578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</a:bodyPr>
          <a:lstStyle/>
          <a:p>
            <a:pPr algn="ctr"/>
            <a:r>
              <a:rPr lang="ar-M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94582" y="1180371"/>
            <a:ext cx="288182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مقبول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523806" y="2104469"/>
            <a:ext cx="2852605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مأخوذ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521858" y="6318284"/>
            <a:ext cx="2796852" cy="1291365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صوم مقبول وحج مبرور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87218" y="1200150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/>
              <a:t>العطلة</a:t>
            </a:r>
            <a:endParaRPr lang="en-US" sz="3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00855" y="2124248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الإجازة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100855" y="6338062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أطالت الحكومة العطلة لسبب فيروس كورونا</a:t>
            </a:r>
            <a:endParaRPr lang="en-US" sz="28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638514" y="1200150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/>
              <a:t>المقدسة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652152" y="2124248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المباركة</a:t>
            </a:r>
            <a:endParaRPr lang="en-US" sz="3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652151" y="6338062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أزور بيت المقدس إن شاء الله</a:t>
            </a:r>
            <a:endParaRPr lang="en-US" sz="3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46679" y="1200150"/>
            <a:ext cx="277181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السفارة</a:t>
            </a:r>
            <a:endParaRPr lang="en-US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9142" y="2124248"/>
            <a:ext cx="2771819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مقر السفير</a:t>
            </a:r>
            <a:endParaRPr lang="en-US" sz="3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29142" y="6338062"/>
            <a:ext cx="2790301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توجد سفارة المملكة العربية السعودية في بلادنا</a:t>
            </a:r>
            <a:endParaRPr lang="en-US" sz="28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83" y="3109558"/>
            <a:ext cx="2881828" cy="291092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18" y="3109558"/>
            <a:ext cx="3010468" cy="291092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34" y="3109558"/>
            <a:ext cx="2844351" cy="291092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2" y="3109558"/>
            <a:ext cx="2771819" cy="285853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61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38314" y="1746894"/>
            <a:ext cx="2595130" cy="2308104"/>
          </a:xfrm>
          <a:prstGeom prst="downArrow">
            <a:avLst>
              <a:gd name="adj1" fmla="val 50000"/>
              <a:gd name="adj2" fmla="val 51514"/>
            </a:avLst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428978" y="4444543"/>
            <a:ext cx="3023672" cy="2661111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خمس  دقائق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914" y="370332"/>
            <a:ext cx="13050540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18388" y="446415"/>
            <a:ext cx="3237764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4800" b="1" spc="56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3633948" y="2209800"/>
            <a:ext cx="4822204" cy="4801581"/>
          </a:xfrm>
          <a:prstGeom prst="verticalScroll">
            <a:avLst/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8365" tIns="39183" rIns="78365" bIns="39183" rtlCol="0" anchor="ctr"/>
          <a:lstStyle/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اكتب معاني الكلمات التالية ثم اجعلها في جملة مفيدة من عندك:</a:t>
            </a:r>
          </a:p>
          <a:p>
            <a:pPr algn="ctr" rtl="1"/>
            <a:endParaRPr lang="ar-MA" sz="3600" b="1" dirty="0" smtClean="0">
              <a:solidFill>
                <a:schemeClr val="tx1"/>
              </a:solidFill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اقتربت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فكرة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شعار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رخيص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العطلة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3212" y="2280579"/>
            <a:ext cx="6206927" cy="5139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17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0" name="TextBox 9"/>
          <p:cNvSpPr txBox="1"/>
          <p:nvPr/>
        </p:nvSpPr>
        <p:spPr>
          <a:xfrm>
            <a:off x="4439920" y="600075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1" name="TextBox 10"/>
          <p:cNvSpPr txBox="1"/>
          <p:nvPr/>
        </p:nvSpPr>
        <p:spPr>
          <a:xfrm>
            <a:off x="4439920" y="125290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4" name="Rounded Rectangle 13"/>
          <p:cNvSpPr/>
          <p:nvPr/>
        </p:nvSpPr>
        <p:spPr>
          <a:xfrm>
            <a:off x="560220" y="371770"/>
            <a:ext cx="12730109" cy="973543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 spc="5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تبــــادل الحــــوار مستخدمــــاً للكلمــــات التاليــــــة</a:t>
            </a:r>
            <a:endParaRPr lang="en-US" sz="44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155838" y="1701357"/>
            <a:ext cx="2472341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مصر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94525" y="1701357"/>
            <a:ext cx="2571750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السيارة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22700" y="1701357"/>
            <a:ext cx="2613436" cy="84701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ctr"/>
            <a:r>
              <a:rPr lang="ar-M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خمسة أيام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79227" y="3133465"/>
            <a:ext cx="10011104" cy="121091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r"/>
            <a:r>
              <a:rPr lang="ar-MA" sz="3600" b="1" spc="56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لاحظت إلى الكلمة و وجدت هناك ثلاثة أشياء وهي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3600" b="1" spc="56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79227" y="4664219"/>
            <a:ext cx="10011103" cy="110666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r"/>
            <a:r>
              <a:rPr lang="ar-MA" sz="3600" b="1" spc="56" dirty="0">
                <a:ln w="1143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السفر إلى مصر بالسيارة لمدة خمسة 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أيام</a:t>
            </a:r>
            <a:endParaRPr lang="en-US" sz="3600" b="1" spc="56" dirty="0">
              <a:ln w="1143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79227" y="6068459"/>
            <a:ext cx="10011104" cy="1420167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413" tIns="54707" rIns="109413" bIns="54707" rtlCol="0" anchor="ctr"/>
          <a:lstStyle/>
          <a:p>
            <a:pPr algn="just" rtl="1"/>
            <a:r>
              <a:rPr lang="ar-MA" sz="3600" b="1" spc="56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لو تبدأ أن تسأل أنت يا علي لزميلك حسن عن زيارته إلى مصر بالسيارة فكيف تبدأ معه </a:t>
            </a:r>
            <a:r>
              <a:rPr lang="ar-MA" sz="3600" b="1" spc="56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؟</a:t>
            </a:r>
            <a:endParaRPr lang="en-US" sz="3600" b="1" spc="56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6147" y="6124904"/>
            <a:ext cx="2636237" cy="1073371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</a:bodyPr>
          <a:lstStyle/>
          <a:p>
            <a:pPr algn="ctr" rtl="1"/>
            <a:r>
              <a:rPr lang="ar-MA" sz="31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خرج </a:t>
            </a:r>
            <a:r>
              <a:rPr lang="ar-MA" sz="31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حسن </a:t>
            </a:r>
            <a:r>
              <a:rPr lang="ar-MA" sz="31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لزيارة </a:t>
            </a:r>
          </a:p>
          <a:p>
            <a:pPr algn="ctr" rtl="1"/>
            <a:r>
              <a:rPr lang="ar-MA" sz="31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مصر بالسيارة</a:t>
            </a:r>
            <a:endParaRPr lang="en-US" sz="31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32264" r="41127" b="21403"/>
          <a:stretch/>
        </p:blipFill>
        <p:spPr>
          <a:xfrm>
            <a:off x="560220" y="2382284"/>
            <a:ext cx="18002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6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4981</TotalTime>
  <Words>767</Words>
  <Application>Microsoft Office PowerPoint</Application>
  <PresentationFormat>Custom</PresentationFormat>
  <Paragraphs>254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Al-Kharashi 53</vt:lpstr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1689</cp:revision>
  <dcterms:created xsi:type="dcterms:W3CDTF">2020-05-14T14:05:10Z</dcterms:created>
  <dcterms:modified xsi:type="dcterms:W3CDTF">2020-08-02T17:15:16Z</dcterms:modified>
</cp:coreProperties>
</file>