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92" r:id="rId4"/>
    <p:sldId id="260" r:id="rId5"/>
    <p:sldId id="274" r:id="rId6"/>
    <p:sldId id="278" r:id="rId7"/>
    <p:sldId id="262" r:id="rId8"/>
    <p:sldId id="293" r:id="rId9"/>
    <p:sldId id="294" r:id="rId10"/>
    <p:sldId id="295" r:id="rId11"/>
    <p:sldId id="263" r:id="rId12"/>
    <p:sldId id="264" r:id="rId13"/>
    <p:sldId id="265" r:id="rId14"/>
    <p:sldId id="266" r:id="rId15"/>
    <p:sldId id="297" r:id="rId16"/>
    <p:sldId id="296" r:id="rId17"/>
    <p:sldId id="283" r:id="rId18"/>
    <p:sldId id="284" r:id="rId19"/>
    <p:sldId id="285" r:id="rId20"/>
    <p:sldId id="291" r:id="rId2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576" y="-16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840480"/>
            <a:ext cx="10241280" cy="19202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691" y="1739164"/>
            <a:ext cx="14434459" cy="1832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00691" y="1676064"/>
            <a:ext cx="14434459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0691" y="3571979"/>
            <a:ext cx="14434459" cy="132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1520" y="1807117"/>
            <a:ext cx="1316736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18688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329569"/>
            <a:ext cx="89001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12435840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143001"/>
            <a:ext cx="12435840" cy="1634490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057526"/>
            <a:ext cx="12435840" cy="1605914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640080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11060" y="2852196"/>
            <a:ext cx="1442162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0634" y="2809771"/>
            <a:ext cx="14422050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9290" y="2962656"/>
            <a:ext cx="14423394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9432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92480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304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92480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63040" y="1920240"/>
            <a:ext cx="3048000" cy="539496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754880" y="1920240"/>
            <a:ext cx="9144000" cy="53949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80660"/>
            <a:ext cx="11704320" cy="626746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653499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7406640"/>
            <a:ext cx="621792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9291" y="5620266"/>
            <a:ext cx="1441094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614" y="5580569"/>
            <a:ext cx="14410622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9617" y="5727870"/>
            <a:ext cx="14410619" cy="585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294" y="80011"/>
            <a:ext cx="14402997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</p:spPr>
        <p:txBody>
          <a:bodyPr lIns="130622" tIns="65311" rIns="130622" bIns="13062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12435840" cy="54864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875520" y="7429500"/>
            <a:ext cx="3962400" cy="57150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406640"/>
            <a:ext cx="6339840" cy="54864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086" y="7452360"/>
            <a:ext cx="73152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29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indent="-326555" algn="l" rtl="0" eaLnBrk="1" latinLnBrk="0" hangingPunct="1">
        <a:spcBef>
          <a:spcPts val="529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indent="-326555" algn="l" rtl="0" eaLnBrk="1" latinLnBrk="0" hangingPunct="1">
        <a:spcBef>
          <a:spcPts val="529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29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326555" algn="l" rtl="0" eaLnBrk="1" latinLnBrk="0" hangingPunct="1">
        <a:spcBef>
          <a:spcPts val="529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326555" algn="l" rtl="0" eaLnBrk="1" latinLnBrk="0" hangingPunct="1">
        <a:spcBef>
          <a:spcPts val="529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326555" algn="l" rtl="0" eaLnBrk="1" latinLnBrk="0" hangingPunct="1">
        <a:spcBef>
          <a:spcPts val="529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hyperlink" Target="mailto:bipulendranath197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7" y="2286000"/>
            <a:ext cx="4673084" cy="480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1200" y="2338875"/>
            <a:ext cx="4648200" cy="4775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6" y="381000"/>
            <a:ext cx="1423987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28600"/>
            <a:ext cx="14478000" cy="77559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</a:p>
          <a:p>
            <a:pPr algn="ctr"/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বন্ধুরা!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08" y="2254469"/>
            <a:ext cx="2641482" cy="32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4" y="296220"/>
            <a:ext cx="1423988" cy="800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649200" y="1453163"/>
            <a:ext cx="1143000" cy="1291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701"/>
          <a:stretch/>
        </p:blipFill>
        <p:spPr>
          <a:xfrm>
            <a:off x="1575488" y="1368452"/>
            <a:ext cx="1264529" cy="1349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2137" y="101826"/>
            <a:ext cx="467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1328" y="773155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৮.২   ১ এর চেয়ে ছোট, ১ এর সমান এবং ১ এর চেয়ে বড় ভগ্নাংশ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2" y="1458315"/>
            <a:ext cx="58674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চল, বড় এবং ছোট ভগ্নাংশ খুঁজে বের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5047" y="2744424"/>
            <a:ext cx="10630891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311" y="3788979"/>
            <a:ext cx="106371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5671" y="4826306"/>
            <a:ext cx="106308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9432" y="5896303"/>
            <a:ext cx="106308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70311" y="2781211"/>
            <a:ext cx="6238" cy="37337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0960324" y="2781211"/>
            <a:ext cx="6238" cy="3733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810000" y="2781211"/>
            <a:ext cx="0" cy="37337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391400" y="2781211"/>
            <a:ext cx="0" cy="31631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9431" y="6515011"/>
            <a:ext cx="106308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7200" y="2754935"/>
            <a:ext cx="3200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 এর চেয়ে ছোট ভগ্নাংশ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লব &lt; হর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95549" y="2781211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 এর সমান ভগ্নাংশ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লব = হর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35494" y="2788235"/>
            <a:ext cx="3510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 এর চেয়ে বড় ভগ্নাংশ 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( লব &gt; হর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3706310"/>
            <a:ext cx="120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ক্ষুদ্রতর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1759659" y="3962400"/>
            <a:ext cx="831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759659" y="4495800"/>
            <a:ext cx="831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40763" y="3665868"/>
            <a:ext cx="604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2975719" y="4228079"/>
            <a:ext cx="6040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14949" y="4065964"/>
            <a:ext cx="914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4950368" y="4053119"/>
            <a:ext cx="1271762" cy="260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950368" y="4424855"/>
            <a:ext cx="1271762" cy="16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400800" y="3727424"/>
            <a:ext cx="53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6289290" y="4295875"/>
            <a:ext cx="60402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532707" y="3790453"/>
            <a:ext cx="120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ক্ষুদ্রতর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789354" y="4053119"/>
            <a:ext cx="831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789354" y="4585048"/>
            <a:ext cx="83114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9829800" y="3665867"/>
            <a:ext cx="533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82" name="Straight Connector 81"/>
          <p:cNvCxnSpPr>
            <a:endCxn id="81" idx="3"/>
          </p:cNvCxnSpPr>
          <p:nvPr/>
        </p:nvCxnSpPr>
        <p:spPr>
          <a:xfrm flipV="1">
            <a:off x="9759178" y="4266032"/>
            <a:ext cx="604023" cy="30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76549" y="4850665"/>
            <a:ext cx="537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376549" y="5360113"/>
            <a:ext cx="461651" cy="13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93944" y="4826306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73873" y="4853956"/>
            <a:ext cx="437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1061875" y="5374439"/>
            <a:ext cx="461651" cy="13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467339" y="4853692"/>
            <a:ext cx="19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72324" y="4838460"/>
            <a:ext cx="508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1731106" y="5403141"/>
            <a:ext cx="461651" cy="13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127522" y="4866196"/>
            <a:ext cx="398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319789" y="4900304"/>
            <a:ext cx="498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326543" y="5397984"/>
            <a:ext cx="461651" cy="13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840017" y="5192693"/>
            <a:ext cx="9699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46776" y="4872538"/>
            <a:ext cx="533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3836679" y="5385984"/>
            <a:ext cx="461651" cy="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231564" y="4846926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406449" y="4867189"/>
            <a:ext cx="4782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434965" y="5396560"/>
            <a:ext cx="461651" cy="6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809056" y="4838460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993226" y="4846926"/>
            <a:ext cx="4866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5018258" y="5409722"/>
            <a:ext cx="461651" cy="13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394686" y="4866196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607680" y="4912986"/>
            <a:ext cx="357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657856" y="5404565"/>
            <a:ext cx="461651" cy="131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222130" y="5192692"/>
            <a:ext cx="9699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49528" y="4867189"/>
            <a:ext cx="551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7391400" y="5432331"/>
            <a:ext cx="372798" cy="192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7764198" y="4941437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926727" y="4893722"/>
            <a:ext cx="421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383964" y="4999326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3" name="Straight Connector 122"/>
          <p:cNvCxnSpPr>
            <a:endCxn id="121" idx="3"/>
          </p:cNvCxnSpPr>
          <p:nvPr/>
        </p:nvCxnSpPr>
        <p:spPr>
          <a:xfrm>
            <a:off x="8001000" y="5413428"/>
            <a:ext cx="347037" cy="189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8277288" y="4941437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517872" y="4877694"/>
            <a:ext cx="473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789354" y="4941436"/>
            <a:ext cx="240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9111892" y="4842970"/>
            <a:ext cx="717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</a:p>
        </p:txBody>
      </p:sp>
      <p:cxnSp>
        <p:nvCxnSpPr>
          <p:cNvPr id="131" name="Straight Connector 130"/>
          <p:cNvCxnSpPr/>
          <p:nvPr/>
        </p:nvCxnSpPr>
        <p:spPr>
          <a:xfrm>
            <a:off x="9177964" y="5376083"/>
            <a:ext cx="347037" cy="189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8568538" y="5423060"/>
            <a:ext cx="347037" cy="189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9620495" y="5139762"/>
            <a:ext cx="9699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ইত্যাদি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43868" y="5847658"/>
            <a:ext cx="207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91153" y="5868679"/>
            <a:ext cx="242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অপ্রকৃত ভগ্নাংশ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72774" y="6710855"/>
            <a:ext cx="10734666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এর চেয়ে ছোট ভগ্নাংশকে প্রকৃত ভগ্নাংশ এবং ১ এর সমান বা ১ এর চেয়ে বড় ভগ্নাংশকে অপ্রকৃত ভগ্নাংশ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801600" y="1072424"/>
            <a:ext cx="1430406" cy="15222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5008695"/>
            <a:ext cx="1207868" cy="15222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0" y="11488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৮.৩  ভগ্নাংশের তুলনা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822774"/>
            <a:ext cx="6629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চল, বড় এবং ছোট ভগ্নাংশ খুঁজে বের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4989" y="1469105"/>
            <a:ext cx="8177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বড়, এবং ছোট নির্ণয় করি।     “&lt;” অথবা “&gt;” প্রতীক বসাই।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3752" y="212351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7152" y="2216228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67152" y="2631726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984938" y="2395949"/>
            <a:ext cx="609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97014" y="2152749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97014" y="259468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067799" y="2339582"/>
            <a:ext cx="1040525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34100" y="2334763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117928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113294" y="2337223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43500" y="3045301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3500" y="2337223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4100" y="3045301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17725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17928" y="3042431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131968" y="3042431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60024" y="2112226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36376" y="253076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69220" y="2857957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36376" y="330423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820400" y="1646457"/>
            <a:ext cx="1981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রং করি এবং তুলনা করি।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16976" y="4638020"/>
            <a:ext cx="621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(২)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0" y="3750509"/>
            <a:ext cx="46863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প্রত্যেকটি ভগ্নাংশের হরগুলো সমান।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484131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2438400" y="489962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21876" y="4656342"/>
            <a:ext cx="609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30010" y="4484131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630010" y="493040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8420100" y="5385653"/>
            <a:ext cx="1638300" cy="523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72400" y="4699190"/>
            <a:ext cx="2476500" cy="5236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636376" y="4514908"/>
            <a:ext cx="354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598276" y="4932556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772400" y="4699190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85084" y="5397138"/>
            <a:ext cx="1631732" cy="523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435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591706" y="5179946"/>
            <a:ext cx="336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2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625866" y="562622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798175" y="6014794"/>
            <a:ext cx="707346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প্রত্যেকটি ভগ্নাংশের লবগুলো সমান। তুমি কী মনে কর?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781800"/>
            <a:ext cx="109728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ভগ্নাংশের হরগুলো একই থাকে, তবে যে ভগ্নাংশের লব বড়, সে ভগ্নাংশটির মান বড়।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যদি ভগ্নাংশের লবগুলো একই থাকে, তবে যে ভগ্নাংশের হর ছোট, সে ভগ্নাংটি বড়।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57944" y="2308560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&lt;</a:t>
            </a:r>
            <a:endParaRPr lang="en-US" sz="3200" dirty="0"/>
          </a:p>
        </p:txBody>
      </p:sp>
      <p:sp>
        <p:nvSpPr>
          <p:cNvPr id="49" name="Rectangle 48"/>
          <p:cNvSpPr/>
          <p:nvPr/>
        </p:nvSpPr>
        <p:spPr>
          <a:xfrm>
            <a:off x="3022133" y="4576463"/>
            <a:ext cx="471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&gt;</a:t>
            </a:r>
            <a:endParaRPr lang="en-US" sz="3200" dirty="0"/>
          </a:p>
        </p:txBody>
      </p:sp>
      <p:sp>
        <p:nvSpPr>
          <p:cNvPr id="50" name="Rectangle 49"/>
          <p:cNvSpPr/>
          <p:nvPr/>
        </p:nvSpPr>
        <p:spPr>
          <a:xfrm>
            <a:off x="7124700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9117725" y="2338762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115300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05650" y="3047225"/>
            <a:ext cx="990600" cy="5236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295900" y="4699190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818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420100" y="5376683"/>
            <a:ext cx="16383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05650" y="304722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6" grpId="0" animBg="1"/>
      <p:bldP spid="27" grpId="0" animBg="1"/>
      <p:bldP spid="3" grpId="0" animBg="1"/>
      <p:bldP spid="38" grpId="0" animBg="1"/>
      <p:bldP spid="39" grpId="0" animBg="1"/>
      <p:bldP spid="43" grpId="0" animBg="1"/>
      <p:bldP spid="47" grpId="0" animBg="1"/>
      <p:bldP spid="7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69618" y="5512145"/>
            <a:ext cx="1886037" cy="20071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420600" y="1540603"/>
            <a:ext cx="1713801" cy="1936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2483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৮.৪ সমতুল ভগ্নাংশ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1076" y="894272"/>
            <a:ext cx="106408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চল, সমতুল ভগ্নাংশ খুঁজে বের করি 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এর সম্পর্কে ধারণা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7986" y="2500104"/>
            <a:ext cx="2476500" cy="5236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95600" y="279771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51486" y="2500104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324180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9956" y="1630552"/>
            <a:ext cx="4718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রং করি এবং তুলনা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0569" y="3285395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14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420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323286" y="3291605"/>
            <a:ext cx="990600" cy="5236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895600" y="355340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0" y="3100921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2504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90238" y="4121266"/>
            <a:ext cx="990600" cy="52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69287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80838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96179" y="4121139"/>
            <a:ext cx="990600" cy="523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895600" y="4382941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342086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95600" y="3936665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51486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3090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2583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02410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77100" y="4826878"/>
            <a:ext cx="990600" cy="5236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889031" y="5091019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3184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89031" y="4665477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278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259887" y="4826878"/>
            <a:ext cx="990600" cy="52360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3072962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07676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03734" y="5637997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194737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127938" y="5660332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127938" y="608427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89482" y="5625799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048000" y="5623171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6668" y="5838051"/>
            <a:ext cx="582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ও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1486" y="5622608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25611" y="5625799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36021" y="576110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এগুলো সব সমতুল ভগ্নাংশ।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3199086" y="7303713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062574" y="728789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41076" y="6841621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827986" y="7319102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77962" y="6821953"/>
            <a:ext cx="35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4977961" y="7287897"/>
            <a:ext cx="3547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835869" y="6857437"/>
            <a:ext cx="28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৪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99086" y="6858000"/>
            <a:ext cx="559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09038" y="6980548"/>
            <a:ext cx="426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623933" y="6913910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37184" y="6933954"/>
            <a:ext cx="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843543" y="2500104"/>
            <a:ext cx="24765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332685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323286" y="3291605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99638" y="4121266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320689" y="4121139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280838" y="4121139"/>
            <a:ext cx="98569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72771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259887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299638" y="4829217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0248900" y="4826878"/>
            <a:ext cx="990600" cy="5236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37" grpId="0" animBg="1"/>
      <p:bldP spid="42" grpId="0" animBg="1"/>
      <p:bldP spid="45" grpId="0"/>
      <p:bldP spid="47" grpId="0"/>
      <p:bldP spid="49" grpId="0"/>
      <p:bldP spid="50" grpId="0"/>
      <p:bldP spid="51" grpId="0"/>
      <p:bldP spid="52" grpId="0"/>
      <p:bldP spid="54" grpId="0"/>
      <p:bldP spid="55" grpId="0"/>
      <p:bldP spid="58" grpId="0"/>
      <p:bldP spid="60" grpId="0"/>
      <p:bldP spid="62" grpId="0"/>
      <p:bldP spid="63" grpId="0"/>
      <p:bldP spid="64" grpId="0"/>
      <p:bldP spid="65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801600" y="1092142"/>
            <a:ext cx="1439001" cy="1531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206273" y="4060039"/>
            <a:ext cx="1307438" cy="14770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9985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09214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৫. খালিঘর পূরণ কর: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995" y="1981200"/>
            <a:ext cx="711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8262" y="1714500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47889" y="3641979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8033" y="2210710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1960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8055" y="180794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187098" y="2375507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932182" y="1981200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9253" y="18079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419600" y="2413534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327998" y="3318813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86943" y="4242143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1820673" y="2375507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13662" y="3553081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0257" y="3213654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0955" y="3041814"/>
            <a:ext cx="718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১৩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618104" y="3641979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449569" y="3136709"/>
            <a:ext cx="62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‒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60906" y="297952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032318" y="3598374"/>
            <a:ext cx="714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820673" y="456722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1602" y="2946954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2444642" y="4890389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73724" y="4775543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901965" y="4890389"/>
            <a:ext cx="2194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45235" y="4470869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86730" y="4105559"/>
            <a:ext cx="2061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‒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১৫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94159" y="575887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1021" y="5492174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2914230" y="6144681"/>
            <a:ext cx="8620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12294" y="6114365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51712" y="5775725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556969" y="6160446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39433" y="5532914"/>
            <a:ext cx="11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১০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১৫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32197" y="6883806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52411" y="6985703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544531" y="686948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105356" y="7265089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744875" y="6603370"/>
            <a:ext cx="1193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১০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১৫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89935" y="6911147"/>
            <a:ext cx="6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54221" y="6836019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04275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468442" y="2108807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8027360" y="199078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52181" y="1738473"/>
            <a:ext cx="114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১০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১৫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8586868" y="2375506"/>
            <a:ext cx="8327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473433" y="2021563"/>
            <a:ext cx="626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18494" y="1975561"/>
            <a:ext cx="48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10046330" y="2158456"/>
            <a:ext cx="50039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8668897" y="2497812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046330" y="1497736"/>
            <a:ext cx="50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660525" y="2898542"/>
            <a:ext cx="46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8519614" y="3061212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753063" y="3288036"/>
            <a:ext cx="500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8707240" y="1828164"/>
            <a:ext cx="668723" cy="382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632598" y="1190568"/>
            <a:ext cx="6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05599" y="4337344"/>
            <a:ext cx="6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491023" y="4450275"/>
            <a:ext cx="536337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153399" y="4275788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853975" y="4337344"/>
            <a:ext cx="62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5" grpId="0"/>
      <p:bldP spid="36" grpId="0"/>
      <p:bldP spid="37" grpId="0"/>
      <p:bldP spid="39" grpId="0"/>
      <p:bldP spid="40" grpId="0"/>
      <p:bldP spid="42" grpId="0"/>
      <p:bldP spid="43" grpId="0" animBg="1"/>
      <p:bldP spid="45" grpId="0"/>
      <p:bldP spid="48" grpId="0"/>
      <p:bldP spid="49" grpId="0"/>
      <p:bldP spid="50" grpId="0"/>
      <p:bldP spid="51" grpId="0" animBg="1"/>
      <p:bldP spid="53" grpId="0"/>
      <p:bldP spid="54" grpId="0"/>
      <p:bldP spid="58" grpId="0"/>
      <p:bldP spid="59" grpId="0"/>
      <p:bldP spid="60" grpId="0" animBg="1"/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/>
      <p:bldP spid="71" grpId="0"/>
      <p:bldP spid="72" grpId="0"/>
      <p:bldP spid="79" grpId="0"/>
      <p:bldP spid="80" grpId="0"/>
      <p:bldP spid="82" grpId="0"/>
      <p:bldP spid="84" grpId="0"/>
      <p:bldP spid="85" grpId="0"/>
      <p:bldP spid="86" grpId="0" animBg="1"/>
      <p:bldP spid="87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07462" y="2512617"/>
            <a:ext cx="1612939" cy="1822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274786" y="2209342"/>
            <a:ext cx="1898413" cy="202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6456" y="79978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৬. সবুজের বাড়ি বিদ্যালয় থেকে        কিমি পশ্চিমে অবস্থিত। মিতুর বাড়ি বিদ্যালয় থেকে           কিমি পূর্বে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3512" y="526945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8214" y="526945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69572" y="1152260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98214" y="1123401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14245" y="3016189"/>
            <a:ext cx="7171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সবুজের বাড়ি থেকে মিতুর বাড়ির দূরত্ব কত কিমি?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4" y="1822621"/>
            <a:ext cx="5715000" cy="1193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0883" y="4416931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314245" y="5081908"/>
            <a:ext cx="6187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05552" y="3688442"/>
            <a:ext cx="14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814" y="46631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9777" y="4478488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89598" y="5080054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2794" y="4737861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198" y="5140208"/>
            <a:ext cx="2057402" cy="423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05399" y="4509266"/>
            <a:ext cx="1905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+  ১০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5488" y="585274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049849" y="6269253"/>
            <a:ext cx="80289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87950" y="5677211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1321" y="6949882"/>
            <a:ext cx="377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উত্তরঃ               কিমি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4614" y="6647765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584185" y="7247929"/>
            <a:ext cx="9861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57560" y="14228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4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6" grpId="0"/>
      <p:bldP spid="17" grpId="0"/>
      <p:bldP spid="21" grpId="0"/>
      <p:bldP spid="11" grpId="0"/>
      <p:bldP spid="24" grpId="0"/>
      <p:bldP spid="26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07462" y="2512617"/>
            <a:ext cx="1612939" cy="18221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115800" y="2637610"/>
            <a:ext cx="1898413" cy="202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3821" y="834747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৬. সবুজের বাড়ি বিদ্যালয় থেকে        কিমি পশ্চিমে অবস্থিত। মিতুর বাড়ি বিদ্যালয় থেকে           কিমি পূর্বে অবস্থিত।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166" y="515228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98214" y="515228"/>
            <a:ext cx="87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169572" y="1188665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54859" y="1111684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29000" y="2934389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বিদ্যালয় থেকে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বাড়ি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সবুজ ও মিতুর বাড়ি থেকে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2" y="1740821"/>
            <a:ext cx="6541378" cy="1193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62801" y="4755882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262801" y="5417601"/>
            <a:ext cx="6187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29000" y="4011607"/>
            <a:ext cx="147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2855" y="5002104"/>
            <a:ext cx="52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7277" y="4817436"/>
            <a:ext cx="71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987277" y="5413892"/>
            <a:ext cx="533400" cy="37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26469" y="513306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12270" y="5493099"/>
            <a:ext cx="2037696" cy="426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4966" y="4944341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১০  </a:t>
            </a:r>
            <a:r>
              <a:rPr lang="en-US" sz="3600" dirty="0" smtClean="0">
                <a:latin typeface="Calibri"/>
                <a:cs typeface="Calibri"/>
              </a:rPr>
              <a:t>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৯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6984" y="618669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817019" y="6571416"/>
            <a:ext cx="70779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98118" y="5955725"/>
            <a:ext cx="726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7785" y="7086600"/>
            <a:ext cx="822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উত্তরঃ সবুজের বাড়ি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কিমি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9624" y="6748045"/>
            <a:ext cx="726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360159" y="7409765"/>
            <a:ext cx="738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69172" y="6539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৮.৮ অনুশীলনী (২)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2" y="1852425"/>
            <a:ext cx="4457700" cy="1891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855768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একজন কৃষক তার সবজি ক্ষেতের        অংশে বেগুন,       অংশে বাঁধাকপি এবং      অংশে ফুল চাষ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9172" y="6539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5885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34200" y="118866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07062" y="58849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207062" y="1179148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73000" y="57898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573000" y="1179146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3184" y="3851260"/>
            <a:ext cx="896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কৃষক তার ক্ষেতের মোট কত অংশে চাষ করেছেন?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9962" y="2157129"/>
            <a:ext cx="1135223" cy="1282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573000" y="2228136"/>
            <a:ext cx="1407399" cy="1497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7573" y="4579018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4372" y="449759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677510" y="5097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8814" y="466315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2875" y="449759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684689" y="5097755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26286" y="4681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2086" y="457901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914714" y="5153764"/>
            <a:ext cx="304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68365" y="579226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V="1">
            <a:off x="2438400" y="6176983"/>
            <a:ext cx="25920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77510" y="5518728"/>
            <a:ext cx="2732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1947" y="684216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83710" y="7232704"/>
            <a:ext cx="561323" cy="147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43618" y="6708872"/>
            <a:ext cx="600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14714" y="6910562"/>
            <a:ext cx="100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850382" y="7449171"/>
            <a:ext cx="7382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37089" y="7139759"/>
            <a:ext cx="385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উত্তর:           অংশ।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9" grpId="0"/>
      <p:bldP spid="30" grpId="0"/>
      <p:bldP spid="34" grpId="0"/>
      <p:bldP spid="36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6363785"/>
            <a:ext cx="1135223" cy="12824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346229" y="2725099"/>
            <a:ext cx="1407399" cy="1497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9172" y="14228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৮.৮ অনুশীলনী (২)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855768"/>
            <a:ext cx="1234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একজন কৃষক তার সবজি ক্ষেতের        অংশে বেগুন,        অংশে বাঁধাকপি এবং        অংশে ফুল চাষ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62" y="1852425"/>
            <a:ext cx="4457700" cy="1891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3185" y="3851260"/>
            <a:ext cx="766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কৃষকের সবজি ক্ষেতের কত অংশ খালি রয়েছে?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573" y="4579018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579018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কৃষক তার সবজি ক্ষেতের        অংশে চাষ করেছেন।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440" y="4498957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>
            <a:stCxn id="12" idx="1"/>
            <a:endCxn id="12" idx="3"/>
          </p:cNvCxnSpPr>
          <p:nvPr/>
        </p:nvCxnSpPr>
        <p:spPr>
          <a:xfrm>
            <a:off x="5807440" y="4976011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53339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সম্পূর্ণ জমি ১ অংশ।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0643" y="6040620"/>
            <a:ext cx="71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‒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8328" y="594314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69172" y="6420202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79063" y="6035477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>
            <a:stCxn id="24" idx="3"/>
          </p:cNvCxnSpPr>
          <p:nvPr/>
        </p:nvCxnSpPr>
        <p:spPr>
          <a:xfrm flipV="1">
            <a:off x="4349098" y="6415056"/>
            <a:ext cx="1458341" cy="5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8436" y="5948404"/>
            <a:ext cx="1369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 ‒ ১৯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4554" y="6035478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0812" y="5948404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333796" y="6431774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92069" y="7139758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উত্তর:           অংশ  খালি রয়েছে।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3738" y="6936512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98466" y="7413565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934200" y="5885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7062" y="58849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745128" y="57898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790664" y="1188665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207062" y="1179146"/>
            <a:ext cx="4703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581864" y="1179146"/>
            <a:ext cx="600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22" grpId="0"/>
      <p:bldP spid="24" grpId="0"/>
      <p:bldP spid="18" grpId="0"/>
      <p:bldP spid="25" grpId="0"/>
      <p:bldP spid="2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1" y="258358"/>
            <a:ext cx="1423988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344400" y="931104"/>
            <a:ext cx="1905000" cy="20273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239956" y="1395991"/>
            <a:ext cx="1667777" cy="1884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150627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1007062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নিচের সমস্যা দুইটির সমাধান কর: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1783563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ক বোতলে        লিটার এবং খ বোতলে        লিটার পানি রয়েছে। বোতল দুইটিতে মোট কত লিটার পানি 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49663" y="1570815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49663" y="2046217"/>
            <a:ext cx="365237" cy="16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62113" y="1569163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254230" y="2046217"/>
            <a:ext cx="4483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57200" y="4953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তোমার কাছে         লিটার দুধ রয়েছে যা থেকে তুমি         লিটার দুধ পান করেছ। আর কত লিটার দুধ অবশিষ্ট রয়েছে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4200" y="472440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075446" y="5201453"/>
            <a:ext cx="4148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45954" y="5201453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36182" y="472440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96662" y="3139952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1913" y="300052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0492" y="3463117"/>
            <a:ext cx="4838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64231" y="3062083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50031" y="3000529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819323" y="3446803"/>
            <a:ext cx="4483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39446" y="3078396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248400" y="3477582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48400" y="2983892"/>
            <a:ext cx="1265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+ 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13582" y="3078395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70479" y="3000528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>
            <a:stCxn id="62" idx="3"/>
          </p:cNvCxnSpPr>
          <p:nvPr/>
        </p:nvCxnSpPr>
        <p:spPr>
          <a:xfrm>
            <a:off x="8183617" y="3463116"/>
            <a:ext cx="352565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84286" y="4061110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উত্তর:       লিটার পানি রয়েছে।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18955" y="381325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4507131" y="4290303"/>
            <a:ext cx="342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68538" y="6153329"/>
            <a:ext cx="1480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সমাধান: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142464" y="5999440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2117616" y="6476492"/>
            <a:ext cx="41481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655922" y="6153329"/>
            <a:ext cx="46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‒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28473" y="5999438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68704" y="6476491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829209" y="6091773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410896" y="5945750"/>
            <a:ext cx="1265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‒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১২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0" name="Straight Connector 79"/>
          <p:cNvCxnSpPr>
            <a:stCxn id="77" idx="3"/>
          </p:cNvCxnSpPr>
          <p:nvPr/>
        </p:nvCxnSpPr>
        <p:spPr>
          <a:xfrm>
            <a:off x="4499244" y="6476494"/>
            <a:ext cx="951523" cy="39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48933" y="6091770"/>
            <a:ext cx="67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6109481" y="6484359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218968" y="5999436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35243" y="7162800"/>
            <a:ext cx="4599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উত্তর:        লিটার পানি রয়েছে।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28473" y="6978133"/>
            <a:ext cx="600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3211727" y="7455187"/>
            <a:ext cx="51320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4" grpId="0"/>
      <p:bldP spid="55" grpId="0"/>
      <p:bldP spid="57" grpId="0"/>
      <p:bldP spid="60" grpId="0"/>
      <p:bldP spid="62" grpId="0"/>
      <p:bldP spid="63" grpId="0"/>
      <p:bldP spid="66" grpId="0"/>
      <p:bldP spid="67" grpId="0"/>
      <p:bldP spid="70" grpId="0"/>
      <p:bldP spid="71" grpId="0"/>
      <p:bldP spid="73" grpId="0"/>
      <p:bldP spid="74" grpId="0"/>
      <p:bldP spid="77" grpId="0"/>
      <p:bldP spid="78" grpId="0"/>
      <p:bldP spid="82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573000" y="1979903"/>
            <a:ext cx="1447800" cy="16355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81000" y="1953951"/>
            <a:ext cx="1585671" cy="168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224879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8703" y="1732198"/>
            <a:ext cx="990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৮.৮ অনুশীলনী ( ২ )  4 নং সমস্যা থেকে ৭ নং সমস্যাগুলো বাড়িতে সমাধান করে ইমেইল এ আমাকে পাঠাবে।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ইমেইল: bipulendranath@gmail.com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1053" y="344426"/>
            <a:ext cx="2900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47" y="388565"/>
            <a:ext cx="3038727" cy="3256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352" y="4024440"/>
            <a:ext cx="6223761" cy="3631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বিপুলেন্দ্র নাথ চক্রবর্ত্তী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শৈলকুপা সরকারি প্রাথমিক বিদ্যালয়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ICT4E</a:t>
            </a:r>
            <a:r>
              <a:rPr lang="en-US" sz="2400" dirty="0" smtClean="0"/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জেলা অ্যাম্বাসেডর, ঝিনাইদহ।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bipulendranath1971@gmail.com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মোবাইল: ০১৭১৫৩০৯৪৮১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শৈলকুপা, ঝিনাইদহ।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1113" y="4024440"/>
            <a:ext cx="3776284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চতুর্থ শ্রেণি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সময়: ৪৫ মিনিট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তাং –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793" y="349681"/>
            <a:ext cx="2346733" cy="314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1963400" y="788615"/>
            <a:ext cx="1782935" cy="18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8400" y="3352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 ধন্যবাদ ! </a:t>
            </a:r>
          </a:p>
          <a:p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বিদায় বন্ধুরা !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284" y="6096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আবার দেখা হবে।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99681" l="0" r="747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62972"/>
            <a:ext cx="69342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173002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127677"/>
              </p:ext>
            </p:extLst>
          </p:nvPr>
        </p:nvGraphicFramePr>
        <p:xfrm>
          <a:off x="6884436" y="3657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4436" y="3657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21268" y="1600200"/>
            <a:ext cx="795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এসো, একটি মজার ভিডিও দেখি।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663863"/>
            <a:ext cx="92540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/>
              <a:t>https://youtu.be/-39e-5drO1A</a:t>
            </a:r>
          </a:p>
        </p:txBody>
      </p:sp>
    </p:spTree>
    <p:extLst>
      <p:ext uri="{BB962C8B-B14F-4D97-AF65-F5344CB8AC3E}">
        <p14:creationId xmlns:p14="http://schemas.microsoft.com/office/powerpoint/2010/main" val="183414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1131" y="265335"/>
            <a:ext cx="3351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1821" y="1747011"/>
            <a:ext cx="8382000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সাধারণ ভগ্নাংশ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4787462"/>
            <a:ext cx="8534399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অধ্যায় 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৮.১   সমহরবিশিষ্ট সাধারণ ভগ্নাংশ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৮.২   1 এর চেয়ে ছোট, ১ এর 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এবং ১ এর চেয়ে বড় ভগ্নাংশ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৮.৩  ভগ্নাংশের তুলনা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৮.৪   সমতুল ভগ্নাংশ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৮.৮  অনুশীলনী (২),   সমস্যা ৫, ৬ ও 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 flipH="1">
            <a:off x="12097139" y="2286000"/>
            <a:ext cx="1579468" cy="1784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>
            <a:off x="381000" y="2610685"/>
            <a:ext cx="1693018" cy="18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5586" y="265335"/>
            <a:ext cx="209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5509"/>
            <a:ext cx="9548975" cy="4462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এই পাঠ শেষে শিক্ষার্থীরা-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১৯.1.১  অনূর্ধ্ব দুই অঙ্কের হরবিশিষ্ট প্রকৃত ভগ্নাংশ ছবি দেখে চিনতে ও বলতে পারবে।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১৯.১.২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অনূর্ধ্ব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দুই অঙ্কের হরবিশিষ্ট প্রকৃত ভগ্নাংশ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লিখতে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১৯.২.১  ভগ্নাংশের লঘিষ্ঠ আকার চিনতে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১৯.২.২  ভগ্নাংশের লঘিষ্ঠ আকারে প্রকাশ করতে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১৯.৪.১  সমহর বিশিষ্ট ভগ্নাংশের মানের তুলনা করে বড় ও ছোট বলতে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১৯.৪.২  একই লব বিশিষ্ট ভগ্নাংশের মানের তুলনা করে ছোট-বড় নির্ণয় করতে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১৯.৪.৩  গাণিতিক প্রতীক ব্যবহার করে ভগ্নাংশের বড়-ছোট প্রকাশ করতে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২০.১.১  সমহর বিশিষ্ট কতকগুলো ভগ্নাংশের যোগ করতে পারবে।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২০.১.৩  সমহর বিশিষ্ট দুইটি ভগ্নাংশের বড়টি থেকে ছোটটি বিয়োগ করতে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2344400" y="1188665"/>
            <a:ext cx="1976368" cy="1783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255550" y="6019800"/>
            <a:ext cx="1465192" cy="19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1145" y="262707"/>
            <a:ext cx="2900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 ভগ্নাংশ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006868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শিক্ষার্থী বন্ধুরা, বলতো, সাধারণ ভগ্নাংশ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28" y="1782600"/>
            <a:ext cx="10814181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 ভগ্নাংশের সংজ্ঞা: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বস্তুকে নির্দিষ্ট ভাগে বিভক্ত করে তাকে হর দ্বারা এবং নির্দিষ্ট অংশ হতে গৃহীত অংশকে লব দ্বারা চিহ্নিত করে গাণিতিক ভাবে প্রকাশ করলে তাকে সাধারণ ভগ্নাংশ বলে।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585"/>
          <a:stretch/>
        </p:blipFill>
        <p:spPr>
          <a:xfrm flipH="1">
            <a:off x="12123772" y="2138088"/>
            <a:ext cx="1732319" cy="1843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938212" y="5345456"/>
            <a:ext cx="1423988" cy="160869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4058" y="4587705"/>
            <a:ext cx="5646683" cy="3124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06817" y="4800893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ভগ্নাংশের বিভিন্ন অংশের নাম মনে করি।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1959" y="5943795"/>
            <a:ext cx="2667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91959" y="6538168"/>
            <a:ext cx="2667000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5706427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৩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81400" y="6429702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343400" y="6176943"/>
            <a:ext cx="685800" cy="65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294133" y="6805371"/>
            <a:ext cx="7350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8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  <p:bldP spid="3" grpId="0" animBg="1"/>
      <p:bldP spid="4" grpId="0"/>
      <p:bldP spid="5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281101"/>
            <a:ext cx="558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2268200" y="1495125"/>
            <a:ext cx="1723115" cy="15553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685800" y="3455514"/>
            <a:ext cx="1371600" cy="18211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0952" y="1171959"/>
            <a:ext cx="5812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এসো, নিচের ভগ্নাংশগুলো রং করি।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199" y="2149802"/>
            <a:ext cx="1468503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23796" y="2149802"/>
            <a:ext cx="157720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78703" y="2149802"/>
            <a:ext cx="1538123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16826" y="2149802"/>
            <a:ext cx="1556504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959222" y="2149802"/>
            <a:ext cx="1477365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47706" y="1960811"/>
            <a:ext cx="45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>
            <a:off x="3247706" y="2407087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65330" y="3050504"/>
            <a:ext cx="1293429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57952" y="3050504"/>
            <a:ext cx="1271752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29703" y="3050504"/>
            <a:ext cx="1282925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12629" y="3050504"/>
            <a:ext cx="1252701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57952" y="3050504"/>
            <a:ext cx="1155169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32992" y="3050504"/>
            <a:ext cx="1324960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247706" y="2877521"/>
            <a:ext cx="45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295007" y="3323797"/>
            <a:ext cx="228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57650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02268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713032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23796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68414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546886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491504" y="3982585"/>
            <a:ext cx="925570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417074" y="3982585"/>
            <a:ext cx="944618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229299" y="3809602"/>
            <a:ext cx="4756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৮</a:t>
            </a:r>
          </a:p>
        </p:txBody>
      </p:sp>
      <p:cxnSp>
        <p:nvCxnSpPr>
          <p:cNvPr id="40" name="Straight Connector 39"/>
          <p:cNvCxnSpPr>
            <a:stCxn id="38" idx="1"/>
          </p:cNvCxnSpPr>
          <p:nvPr/>
        </p:nvCxnSpPr>
        <p:spPr>
          <a:xfrm>
            <a:off x="3229299" y="4255878"/>
            <a:ext cx="3258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59222" y="2149802"/>
            <a:ext cx="1477365" cy="5465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258758" y="3050504"/>
            <a:ext cx="1177829" cy="5465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13121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636762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935118" y="3050504"/>
            <a:ext cx="1323641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242338" y="3050504"/>
            <a:ext cx="1194249" cy="546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537362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481980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423656" y="3982585"/>
            <a:ext cx="944618" cy="5465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54601" y="5517931"/>
            <a:ext cx="76569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তাহলে,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 ভাগের ১ 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লাল রং, ৬ ভাগের ৫ ভাগ নীল রং ও ৮ ভাগের ৩ ভাগ সবুজ রং করা হয়েছে।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0" y="228600"/>
            <a:ext cx="1423988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2" t="74976" r="9840" b="3328"/>
          <a:stretch/>
        </p:blipFill>
        <p:spPr>
          <a:xfrm>
            <a:off x="11353800" y="1788367"/>
            <a:ext cx="1914347" cy="17279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38952" r="77582" b="35164"/>
          <a:stretch/>
        </p:blipFill>
        <p:spPr>
          <a:xfrm>
            <a:off x="301870" y="2652364"/>
            <a:ext cx="1231887" cy="167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30265" y="197703"/>
            <a:ext cx="5028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9188" y="744296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এসো</a:t>
            </a:r>
            <a:r>
              <a:rPr lang="en-US" sz="2400" dirty="0" smtClean="0"/>
              <a:t>,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&lt;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en-US" sz="6000" dirty="0" smtClean="0"/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অথবা,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&gt;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প্রতীক বসাই,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069" y="2567582"/>
            <a:ext cx="70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4786" y="2349623"/>
            <a:ext cx="45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22744" y="2890748"/>
            <a:ext cx="49924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6733" y="2318845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09089" y="2352139"/>
            <a:ext cx="620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cxnSp>
        <p:nvCxnSpPr>
          <p:cNvPr id="26" name="Straight Connector 25"/>
          <p:cNvCxnSpPr>
            <a:stCxn id="24" idx="1"/>
          </p:cNvCxnSpPr>
          <p:nvPr/>
        </p:nvCxnSpPr>
        <p:spPr>
          <a:xfrm>
            <a:off x="4409089" y="2890748"/>
            <a:ext cx="467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173719" y="2319635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বড় লববিশিষ্ট ভগ্নাংশটি বৃহত্তর।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54419" y="2382915"/>
            <a:ext cx="603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&lt;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2054556" y="4377000"/>
            <a:ext cx="7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64786" y="4173726"/>
            <a:ext cx="667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33" name="Straight Connector 32"/>
          <p:cNvCxnSpPr>
            <a:stCxn id="30" idx="3"/>
          </p:cNvCxnSpPr>
          <p:nvPr/>
        </p:nvCxnSpPr>
        <p:spPr>
          <a:xfrm flipV="1">
            <a:off x="2854210" y="4700165"/>
            <a:ext cx="49398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43162" y="4173726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8220" y="4153824"/>
            <a:ext cx="709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319752" y="4712334"/>
            <a:ext cx="457200" cy="15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73719" y="4147345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ছোট লববিশিষ্ট ভগ্নাংশটি ক্ষুদ্রতর।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484487" y="4235281"/>
            <a:ext cx="5740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&gt;</a:t>
            </a:r>
            <a:endParaRPr lang="en-US" sz="4800" dirty="0"/>
          </a:p>
        </p:txBody>
      </p:sp>
      <p:sp>
        <p:nvSpPr>
          <p:cNvPr id="51" name="TextBox 50"/>
          <p:cNvSpPr txBox="1"/>
          <p:nvPr/>
        </p:nvSpPr>
        <p:spPr>
          <a:xfrm>
            <a:off x="2028063" y="5791200"/>
            <a:ext cx="7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(৪)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4508" y="5514200"/>
            <a:ext cx="63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4" name="Straight Connector 53"/>
          <p:cNvCxnSpPr>
            <a:stCxn id="51" idx="3"/>
          </p:cNvCxnSpPr>
          <p:nvPr/>
        </p:nvCxnSpPr>
        <p:spPr>
          <a:xfrm flipV="1">
            <a:off x="2827717" y="6114365"/>
            <a:ext cx="47077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355199" y="5540750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≥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54063" y="5771582"/>
            <a:ext cx="58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097693" y="7095090"/>
            <a:ext cx="63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44226" y="6864258"/>
            <a:ext cx="63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787422" y="7418254"/>
            <a:ext cx="4409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421986" y="6817507"/>
            <a:ext cx="5780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≥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00550" y="6817569"/>
            <a:ext cx="588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4348654" y="7464422"/>
            <a:ext cx="457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09089" y="7438571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160583" y="6175920"/>
            <a:ext cx="475067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ভগ্নাংশের ছোট লববিশিষ্ট ভগ্নাংশটি ক্ষুদ্রতর।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1887" y="6956006"/>
            <a:ext cx="42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&gt;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6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9" grpId="0"/>
      <p:bldP spid="40" grpId="0"/>
      <p:bldP spid="49" grpId="0" animBg="1"/>
      <p:bldP spid="50" grpId="0"/>
      <p:bldP spid="51" grpId="0"/>
      <p:bldP spid="52" grpId="0"/>
      <p:bldP spid="55" grpId="0"/>
      <p:bldP spid="56" grpId="0"/>
      <p:bldP spid="57" grpId="0"/>
      <p:bldP spid="58" grpId="0"/>
      <p:bldP spid="60" grpId="0"/>
      <p:bldP spid="61" grpId="0"/>
      <p:bldP spid="67" grpId="0"/>
      <p:bldP spid="6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565"/>
            <a:ext cx="1423988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69267" r="27701"/>
          <a:stretch/>
        </p:blipFill>
        <p:spPr>
          <a:xfrm flipH="1">
            <a:off x="11663265" y="1234783"/>
            <a:ext cx="1773984" cy="18928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r="31813" b="67357"/>
          <a:stretch/>
        </p:blipFill>
        <p:spPr>
          <a:xfrm>
            <a:off x="381000" y="2145911"/>
            <a:ext cx="1524000" cy="17216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343401" y="99531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সমহরবিশিষ্ট সাধারণ ভগ্নাংশ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146257"/>
            <a:ext cx="398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৩. এসো, হিসাব করি: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4940" y="2447692"/>
            <a:ext cx="791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(১)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2537" y="2154355"/>
            <a:ext cx="6212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043070" y="2816073"/>
            <a:ext cx="580534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93317" y="2293065"/>
            <a:ext cx="61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67048" y="2154352"/>
            <a:ext cx="60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cxnSp>
        <p:nvCxnSpPr>
          <p:cNvPr id="29" name="Straight Connector 28"/>
          <p:cNvCxnSpPr>
            <a:stCxn id="27" idx="1"/>
            <a:endCxn id="27" idx="3"/>
          </p:cNvCxnSpPr>
          <p:nvPr/>
        </p:nvCxnSpPr>
        <p:spPr>
          <a:xfrm>
            <a:off x="4367048" y="2816072"/>
            <a:ext cx="60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19874" y="3422924"/>
            <a:ext cx="1639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  +  ১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6508" y="3699924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928524" y="4084644"/>
            <a:ext cx="176171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04734" y="4599159"/>
            <a:ext cx="58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>
            <a:stCxn id="35" idx="1"/>
          </p:cNvCxnSpPr>
          <p:nvPr/>
        </p:nvCxnSpPr>
        <p:spPr>
          <a:xfrm flipV="1">
            <a:off x="3104734" y="5260875"/>
            <a:ext cx="518870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6507" y="4876159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4006" y="240443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(২)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38053" y="2066275"/>
            <a:ext cx="702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196012" y="2761204"/>
            <a:ext cx="6619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20000" y="2099484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51" name="Straight Connector 50"/>
          <p:cNvCxnSpPr>
            <a:stCxn id="49" idx="1"/>
            <a:endCxn id="49" idx="3"/>
          </p:cNvCxnSpPr>
          <p:nvPr/>
        </p:nvCxnSpPr>
        <p:spPr>
          <a:xfrm>
            <a:off x="7620000" y="2761204"/>
            <a:ext cx="53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31420" y="2775951"/>
            <a:ext cx="333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253037" y="4077031"/>
            <a:ext cx="176171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1868" y="3699922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89672" y="3429609"/>
            <a:ext cx="1625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      ৫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6861284" y="3741536"/>
            <a:ext cx="3402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471868" y="4876159"/>
            <a:ext cx="547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190139" y="5260879"/>
            <a:ext cx="5095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237599" y="4599160"/>
            <a:ext cx="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2994" y="6781800"/>
            <a:ext cx="356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69089" y="7028021"/>
            <a:ext cx="518870" cy="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640882" y="6366301"/>
            <a:ext cx="580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6648" y="6781800"/>
            <a:ext cx="2643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বিয়োগফল  </a:t>
            </a:r>
            <a:r>
              <a:rPr lang="en-US" sz="3600" dirty="0" smtClean="0"/>
              <a:t>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676552" y="6366305"/>
            <a:ext cx="683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৯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632189" y="7002196"/>
            <a:ext cx="50958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/>
      <p:bldP spid="39" grpId="0"/>
      <p:bldP spid="44" grpId="0"/>
      <p:bldP spid="45" grpId="0"/>
      <p:bldP spid="49" grpId="0"/>
      <p:bldP spid="56" grpId="0"/>
      <p:bldP spid="58" grpId="0"/>
      <p:bldP spid="61" grpId="0"/>
      <p:bldP spid="65" grpId="0"/>
      <p:bldP spid="2" grpId="0"/>
      <p:bldP spid="37" grpId="0"/>
      <p:bldP spid="4" grpId="0"/>
      <p:bldP spid="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2855</TotalTime>
  <Words>1205</Words>
  <Application>Microsoft Office PowerPoint</Application>
  <PresentationFormat>Custom</PresentationFormat>
  <Paragraphs>433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Equity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EXCEL</cp:lastModifiedBy>
  <cp:revision>233</cp:revision>
  <dcterms:created xsi:type="dcterms:W3CDTF">2006-08-16T00:00:00Z</dcterms:created>
  <dcterms:modified xsi:type="dcterms:W3CDTF">2020-08-03T02:23:55Z</dcterms:modified>
</cp:coreProperties>
</file>