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1" r:id="rId3"/>
    <p:sldId id="272" r:id="rId4"/>
    <p:sldId id="286" r:id="rId5"/>
    <p:sldId id="281" r:id="rId6"/>
    <p:sldId id="282" r:id="rId7"/>
    <p:sldId id="287" r:id="rId8"/>
    <p:sldId id="283" r:id="rId9"/>
    <p:sldId id="274" r:id="rId10"/>
    <p:sldId id="275" r:id="rId11"/>
    <p:sldId id="288" r:id="rId12"/>
    <p:sldId id="289" r:id="rId13"/>
    <p:sldId id="291" r:id="rId14"/>
    <p:sldId id="290" r:id="rId15"/>
    <p:sldId id="292" r:id="rId16"/>
    <p:sldId id="293" r:id="rId17"/>
    <p:sldId id="265" r:id="rId18"/>
    <p:sldId id="294" r:id="rId19"/>
    <p:sldId id="285" r:id="rId20"/>
    <p:sldId id="276" r:id="rId21"/>
    <p:sldId id="279" r:id="rId22"/>
    <p:sldId id="284" r:id="rId23"/>
    <p:sldId id="277" r:id="rId24"/>
    <p:sldId id="297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27338-7AC7-477C-9751-7732FC95D3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BB6B69-0ADB-42A1-9631-2000E3D2F175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9831D3-4F36-4DE5-BE6F-0675497E768E}" type="parTrans" cxnId="{B3D46EB6-3AA6-403E-976F-A6905692007B}">
      <dgm:prSet/>
      <dgm:spPr/>
      <dgm:t>
        <a:bodyPr/>
        <a:lstStyle/>
        <a:p>
          <a:endParaRPr lang="en-US"/>
        </a:p>
      </dgm:t>
    </dgm:pt>
    <dgm:pt modelId="{AAF34E7B-9B3E-48C4-B5AD-2615A6411A49}" type="sibTrans" cxnId="{B3D46EB6-3AA6-403E-976F-A6905692007B}">
      <dgm:prSet/>
      <dgm:spPr/>
      <dgm:t>
        <a:bodyPr/>
        <a:lstStyle/>
        <a:p>
          <a:endParaRPr lang="en-US"/>
        </a:p>
      </dgm:t>
    </dgm:pt>
    <dgm:pt modelId="{FD9C51D1-2106-4FC3-905D-F000A3263577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অনু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818FB0-84B6-48CF-8353-61FD4143E6C0}" type="parTrans" cxnId="{091DEB46-B746-4862-AE0E-767D72684851}">
      <dgm:prSet/>
      <dgm:spPr/>
      <dgm:t>
        <a:bodyPr/>
        <a:lstStyle/>
        <a:p>
          <a:endParaRPr lang="en-US"/>
        </a:p>
      </dgm:t>
    </dgm:pt>
    <dgm:pt modelId="{427B9513-ED20-4A18-98CA-BF01CA39CB7C}" type="sibTrans" cxnId="{091DEB46-B746-4862-AE0E-767D72684851}">
      <dgm:prSet/>
      <dgm:spPr/>
      <dgm:t>
        <a:bodyPr/>
        <a:lstStyle/>
        <a:p>
          <a:endParaRPr lang="en-US"/>
        </a:p>
      </dgm:t>
    </dgm:pt>
    <dgm:pt modelId="{55A017B4-7E8A-41D8-94C9-A8B6FEC81D23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পরমানু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39ED32-513D-41BD-9B63-08C3306EB5E0}" type="parTrans" cxnId="{55F595FA-106E-46B6-952E-3077687803EB}">
      <dgm:prSet/>
      <dgm:spPr/>
      <dgm:t>
        <a:bodyPr/>
        <a:lstStyle/>
        <a:p>
          <a:endParaRPr lang="en-US"/>
        </a:p>
      </dgm:t>
    </dgm:pt>
    <dgm:pt modelId="{89B4E779-CD1C-4E23-B873-D605D631D824}" type="sibTrans" cxnId="{55F595FA-106E-46B6-952E-3077687803EB}">
      <dgm:prSet/>
      <dgm:spPr/>
      <dgm:t>
        <a:bodyPr/>
        <a:lstStyle/>
        <a:p>
          <a:endParaRPr lang="en-US"/>
        </a:p>
      </dgm:t>
    </dgm:pt>
    <dgm:pt modelId="{924AA301-3D56-44AD-AF78-4F4B43D76A0E}" type="pres">
      <dgm:prSet presAssocID="{61827338-7AC7-477C-9751-7732FC95D3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7FF739-6C57-4E01-857D-FCEE385D8A41}" type="pres">
      <dgm:prSet presAssocID="{90BB6B69-0ADB-42A1-9631-2000E3D2F175}" presName="hierRoot1" presStyleCnt="0"/>
      <dgm:spPr/>
    </dgm:pt>
    <dgm:pt modelId="{CE6A6572-206A-4923-9C5D-0FB285DFAE6E}" type="pres">
      <dgm:prSet presAssocID="{90BB6B69-0ADB-42A1-9631-2000E3D2F175}" presName="composite" presStyleCnt="0"/>
      <dgm:spPr/>
    </dgm:pt>
    <dgm:pt modelId="{4B4EE285-66CC-4548-862D-0B8286D4AE0C}" type="pres">
      <dgm:prSet presAssocID="{90BB6B69-0ADB-42A1-9631-2000E3D2F175}" presName="background" presStyleLbl="node0" presStyleIdx="0" presStyleCnt="1"/>
      <dgm:spPr/>
    </dgm:pt>
    <dgm:pt modelId="{7FF561C1-C83D-479A-802A-88DBD26085FF}" type="pres">
      <dgm:prSet presAssocID="{90BB6B69-0ADB-42A1-9631-2000E3D2F175}" presName="text" presStyleLbl="fgAcc0" presStyleIdx="0" presStyleCnt="1" custScaleX="96160">
        <dgm:presLayoutVars>
          <dgm:chPref val="3"/>
        </dgm:presLayoutVars>
      </dgm:prSet>
      <dgm:spPr/>
    </dgm:pt>
    <dgm:pt modelId="{789BA4F9-F314-4C96-97A6-09F4A316865F}" type="pres">
      <dgm:prSet presAssocID="{90BB6B69-0ADB-42A1-9631-2000E3D2F175}" presName="hierChild2" presStyleCnt="0"/>
      <dgm:spPr/>
    </dgm:pt>
    <dgm:pt modelId="{B53B1E6B-6C73-417B-88C3-6B8545EBAC08}" type="pres">
      <dgm:prSet presAssocID="{76818FB0-84B6-48CF-8353-61FD4143E6C0}" presName="Name10" presStyleLbl="parChTrans1D2" presStyleIdx="0" presStyleCnt="2"/>
      <dgm:spPr/>
    </dgm:pt>
    <dgm:pt modelId="{2F464718-6844-4C62-9213-312E7B0E09B9}" type="pres">
      <dgm:prSet presAssocID="{FD9C51D1-2106-4FC3-905D-F000A3263577}" presName="hierRoot2" presStyleCnt="0"/>
      <dgm:spPr/>
    </dgm:pt>
    <dgm:pt modelId="{6542B6C1-F38E-4407-B0E4-DB63134A44BA}" type="pres">
      <dgm:prSet presAssocID="{FD9C51D1-2106-4FC3-905D-F000A3263577}" presName="composite2" presStyleCnt="0"/>
      <dgm:spPr/>
    </dgm:pt>
    <dgm:pt modelId="{1176E399-9662-416F-BCFD-865ACDF3C6BD}" type="pres">
      <dgm:prSet presAssocID="{FD9C51D1-2106-4FC3-905D-F000A3263577}" presName="background2" presStyleLbl="node2" presStyleIdx="0" presStyleCnt="2"/>
      <dgm:spPr/>
    </dgm:pt>
    <dgm:pt modelId="{2755E6B8-CB79-41F1-82CD-C86860801EED}" type="pres">
      <dgm:prSet presAssocID="{FD9C51D1-2106-4FC3-905D-F000A3263577}" presName="text2" presStyleLbl="fgAcc2" presStyleIdx="0" presStyleCnt="2">
        <dgm:presLayoutVars>
          <dgm:chPref val="3"/>
        </dgm:presLayoutVars>
      </dgm:prSet>
      <dgm:spPr/>
    </dgm:pt>
    <dgm:pt modelId="{AFEBE440-EB81-4E51-8666-012AA295739F}" type="pres">
      <dgm:prSet presAssocID="{FD9C51D1-2106-4FC3-905D-F000A3263577}" presName="hierChild3" presStyleCnt="0"/>
      <dgm:spPr/>
    </dgm:pt>
    <dgm:pt modelId="{389165C3-92AA-42F6-9DC6-7AA8F55FDA78}" type="pres">
      <dgm:prSet presAssocID="{4839ED32-513D-41BD-9B63-08C3306EB5E0}" presName="Name10" presStyleLbl="parChTrans1D2" presStyleIdx="1" presStyleCnt="2"/>
      <dgm:spPr/>
    </dgm:pt>
    <dgm:pt modelId="{33F6DC66-9A44-443A-B408-8FEDDE4BA615}" type="pres">
      <dgm:prSet presAssocID="{55A017B4-7E8A-41D8-94C9-A8B6FEC81D23}" presName="hierRoot2" presStyleCnt="0"/>
      <dgm:spPr/>
    </dgm:pt>
    <dgm:pt modelId="{A1B243EE-CE4D-4933-8F65-5899837B2911}" type="pres">
      <dgm:prSet presAssocID="{55A017B4-7E8A-41D8-94C9-A8B6FEC81D23}" presName="composite2" presStyleCnt="0"/>
      <dgm:spPr/>
    </dgm:pt>
    <dgm:pt modelId="{F281294F-5155-45D6-84A7-395203D45A03}" type="pres">
      <dgm:prSet presAssocID="{55A017B4-7E8A-41D8-94C9-A8B6FEC81D23}" presName="background2" presStyleLbl="node2" presStyleIdx="1" presStyleCnt="2"/>
      <dgm:spPr/>
    </dgm:pt>
    <dgm:pt modelId="{CE48911B-AB87-4C17-A35F-A85A042EAA25}" type="pres">
      <dgm:prSet presAssocID="{55A017B4-7E8A-41D8-94C9-A8B6FEC81D23}" presName="text2" presStyleLbl="fgAcc2" presStyleIdx="1" presStyleCnt="2">
        <dgm:presLayoutVars>
          <dgm:chPref val="3"/>
        </dgm:presLayoutVars>
      </dgm:prSet>
      <dgm:spPr/>
    </dgm:pt>
    <dgm:pt modelId="{44E0077C-D3CA-49B1-9335-A197FE812590}" type="pres">
      <dgm:prSet presAssocID="{55A017B4-7E8A-41D8-94C9-A8B6FEC81D23}" presName="hierChild3" presStyleCnt="0"/>
      <dgm:spPr/>
    </dgm:pt>
  </dgm:ptLst>
  <dgm:cxnLst>
    <dgm:cxn modelId="{27822C18-3635-481D-AE0E-83BAC3AC88CB}" type="presOf" srcId="{4839ED32-513D-41BD-9B63-08C3306EB5E0}" destId="{389165C3-92AA-42F6-9DC6-7AA8F55FDA78}" srcOrd="0" destOrd="0" presId="urn:microsoft.com/office/officeart/2005/8/layout/hierarchy1"/>
    <dgm:cxn modelId="{01DDA439-4FBD-4CDB-9394-C24379EB7D82}" type="presOf" srcId="{55A017B4-7E8A-41D8-94C9-A8B6FEC81D23}" destId="{CE48911B-AB87-4C17-A35F-A85A042EAA25}" srcOrd="0" destOrd="0" presId="urn:microsoft.com/office/officeart/2005/8/layout/hierarchy1"/>
    <dgm:cxn modelId="{091DEB46-B746-4862-AE0E-767D72684851}" srcId="{90BB6B69-0ADB-42A1-9631-2000E3D2F175}" destId="{FD9C51D1-2106-4FC3-905D-F000A3263577}" srcOrd="0" destOrd="0" parTransId="{76818FB0-84B6-48CF-8353-61FD4143E6C0}" sibTransId="{427B9513-ED20-4A18-98CA-BF01CA39CB7C}"/>
    <dgm:cxn modelId="{7E5B274A-D13A-4AB9-B7A1-3FC16BE849E9}" type="presOf" srcId="{FD9C51D1-2106-4FC3-905D-F000A3263577}" destId="{2755E6B8-CB79-41F1-82CD-C86860801EED}" srcOrd="0" destOrd="0" presId="urn:microsoft.com/office/officeart/2005/8/layout/hierarchy1"/>
    <dgm:cxn modelId="{29EAA675-A356-453B-A228-C8D316502ECE}" type="presOf" srcId="{76818FB0-84B6-48CF-8353-61FD4143E6C0}" destId="{B53B1E6B-6C73-417B-88C3-6B8545EBAC08}" srcOrd="0" destOrd="0" presId="urn:microsoft.com/office/officeart/2005/8/layout/hierarchy1"/>
    <dgm:cxn modelId="{9740569F-A2CC-48BB-9DEC-2D0DAFAD5704}" type="presOf" srcId="{61827338-7AC7-477C-9751-7732FC95D386}" destId="{924AA301-3D56-44AD-AF78-4F4B43D76A0E}" srcOrd="0" destOrd="0" presId="urn:microsoft.com/office/officeart/2005/8/layout/hierarchy1"/>
    <dgm:cxn modelId="{B3D46EB6-3AA6-403E-976F-A6905692007B}" srcId="{61827338-7AC7-477C-9751-7732FC95D386}" destId="{90BB6B69-0ADB-42A1-9631-2000E3D2F175}" srcOrd="0" destOrd="0" parTransId="{859831D3-4F36-4DE5-BE6F-0675497E768E}" sibTransId="{AAF34E7B-9B3E-48C4-B5AD-2615A6411A49}"/>
    <dgm:cxn modelId="{55F595FA-106E-46B6-952E-3077687803EB}" srcId="{90BB6B69-0ADB-42A1-9631-2000E3D2F175}" destId="{55A017B4-7E8A-41D8-94C9-A8B6FEC81D23}" srcOrd="1" destOrd="0" parTransId="{4839ED32-513D-41BD-9B63-08C3306EB5E0}" sibTransId="{89B4E779-CD1C-4E23-B873-D605D631D824}"/>
    <dgm:cxn modelId="{4636ABFC-6948-4BA9-8930-BB70D38A991C}" type="presOf" srcId="{90BB6B69-0ADB-42A1-9631-2000E3D2F175}" destId="{7FF561C1-C83D-479A-802A-88DBD26085FF}" srcOrd="0" destOrd="0" presId="urn:microsoft.com/office/officeart/2005/8/layout/hierarchy1"/>
    <dgm:cxn modelId="{3918706F-2395-4CC4-8792-D7EB0BF75ACC}" type="presParOf" srcId="{924AA301-3D56-44AD-AF78-4F4B43D76A0E}" destId="{137FF739-6C57-4E01-857D-FCEE385D8A41}" srcOrd="0" destOrd="0" presId="urn:microsoft.com/office/officeart/2005/8/layout/hierarchy1"/>
    <dgm:cxn modelId="{3507B469-1A62-4A3C-930A-0ED2EE5B5C75}" type="presParOf" srcId="{137FF739-6C57-4E01-857D-FCEE385D8A41}" destId="{CE6A6572-206A-4923-9C5D-0FB285DFAE6E}" srcOrd="0" destOrd="0" presId="urn:microsoft.com/office/officeart/2005/8/layout/hierarchy1"/>
    <dgm:cxn modelId="{E523F20C-3653-442F-A676-588AF5CBE1E6}" type="presParOf" srcId="{CE6A6572-206A-4923-9C5D-0FB285DFAE6E}" destId="{4B4EE285-66CC-4548-862D-0B8286D4AE0C}" srcOrd="0" destOrd="0" presId="urn:microsoft.com/office/officeart/2005/8/layout/hierarchy1"/>
    <dgm:cxn modelId="{49D839FC-003D-4EB3-9892-0C80A9B1E1D5}" type="presParOf" srcId="{CE6A6572-206A-4923-9C5D-0FB285DFAE6E}" destId="{7FF561C1-C83D-479A-802A-88DBD26085FF}" srcOrd="1" destOrd="0" presId="urn:microsoft.com/office/officeart/2005/8/layout/hierarchy1"/>
    <dgm:cxn modelId="{BE4C6EE7-7021-4416-9F88-9ACA2AF427C3}" type="presParOf" srcId="{137FF739-6C57-4E01-857D-FCEE385D8A41}" destId="{789BA4F9-F314-4C96-97A6-09F4A316865F}" srcOrd="1" destOrd="0" presId="urn:microsoft.com/office/officeart/2005/8/layout/hierarchy1"/>
    <dgm:cxn modelId="{7E550A97-122A-4EAE-A1D1-F5F867EDB9B9}" type="presParOf" srcId="{789BA4F9-F314-4C96-97A6-09F4A316865F}" destId="{B53B1E6B-6C73-417B-88C3-6B8545EBAC08}" srcOrd="0" destOrd="0" presId="urn:microsoft.com/office/officeart/2005/8/layout/hierarchy1"/>
    <dgm:cxn modelId="{92A806F0-1D8A-4974-9A70-D028ED42BCED}" type="presParOf" srcId="{789BA4F9-F314-4C96-97A6-09F4A316865F}" destId="{2F464718-6844-4C62-9213-312E7B0E09B9}" srcOrd="1" destOrd="0" presId="urn:microsoft.com/office/officeart/2005/8/layout/hierarchy1"/>
    <dgm:cxn modelId="{4B373624-6529-4ADF-B14A-165EF9C3FDD8}" type="presParOf" srcId="{2F464718-6844-4C62-9213-312E7B0E09B9}" destId="{6542B6C1-F38E-4407-B0E4-DB63134A44BA}" srcOrd="0" destOrd="0" presId="urn:microsoft.com/office/officeart/2005/8/layout/hierarchy1"/>
    <dgm:cxn modelId="{B18A74CC-A76C-4DEC-AED7-7B8884EDD21B}" type="presParOf" srcId="{6542B6C1-F38E-4407-B0E4-DB63134A44BA}" destId="{1176E399-9662-416F-BCFD-865ACDF3C6BD}" srcOrd="0" destOrd="0" presId="urn:microsoft.com/office/officeart/2005/8/layout/hierarchy1"/>
    <dgm:cxn modelId="{C76020BE-C09A-4AFE-AACB-43D8F98FF6DD}" type="presParOf" srcId="{6542B6C1-F38E-4407-B0E4-DB63134A44BA}" destId="{2755E6B8-CB79-41F1-82CD-C86860801EED}" srcOrd="1" destOrd="0" presId="urn:microsoft.com/office/officeart/2005/8/layout/hierarchy1"/>
    <dgm:cxn modelId="{0CDF026D-A47F-4A9A-A10A-6A45EE19EE0F}" type="presParOf" srcId="{2F464718-6844-4C62-9213-312E7B0E09B9}" destId="{AFEBE440-EB81-4E51-8666-012AA295739F}" srcOrd="1" destOrd="0" presId="urn:microsoft.com/office/officeart/2005/8/layout/hierarchy1"/>
    <dgm:cxn modelId="{8CD0E99C-AC69-42D4-9745-5F81E62EF0B2}" type="presParOf" srcId="{789BA4F9-F314-4C96-97A6-09F4A316865F}" destId="{389165C3-92AA-42F6-9DC6-7AA8F55FDA78}" srcOrd="2" destOrd="0" presId="urn:microsoft.com/office/officeart/2005/8/layout/hierarchy1"/>
    <dgm:cxn modelId="{F2FEF76B-4787-4918-ADCB-3662332F470B}" type="presParOf" srcId="{789BA4F9-F314-4C96-97A6-09F4A316865F}" destId="{33F6DC66-9A44-443A-B408-8FEDDE4BA615}" srcOrd="3" destOrd="0" presId="urn:microsoft.com/office/officeart/2005/8/layout/hierarchy1"/>
    <dgm:cxn modelId="{F2E94A7E-83BD-46F0-A57E-D51A276F2067}" type="presParOf" srcId="{33F6DC66-9A44-443A-B408-8FEDDE4BA615}" destId="{A1B243EE-CE4D-4933-8F65-5899837B2911}" srcOrd="0" destOrd="0" presId="urn:microsoft.com/office/officeart/2005/8/layout/hierarchy1"/>
    <dgm:cxn modelId="{4395D56A-6F0F-4D29-81C2-396F888476BD}" type="presParOf" srcId="{A1B243EE-CE4D-4933-8F65-5899837B2911}" destId="{F281294F-5155-45D6-84A7-395203D45A03}" srcOrd="0" destOrd="0" presId="urn:microsoft.com/office/officeart/2005/8/layout/hierarchy1"/>
    <dgm:cxn modelId="{BFCAA98E-A51D-42F9-8EAD-393D981FC13D}" type="presParOf" srcId="{A1B243EE-CE4D-4933-8F65-5899837B2911}" destId="{CE48911B-AB87-4C17-A35F-A85A042EAA25}" srcOrd="1" destOrd="0" presId="urn:microsoft.com/office/officeart/2005/8/layout/hierarchy1"/>
    <dgm:cxn modelId="{4DB10900-87F5-4E97-92FC-1D7164542C3D}" type="presParOf" srcId="{33F6DC66-9A44-443A-B408-8FEDDE4BA615}" destId="{44E0077C-D3CA-49B1-9335-A197FE8125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165C3-92AA-42F6-9DC6-7AA8F55FDA78}">
      <dsp:nvSpPr>
        <dsp:cNvPr id="0" name=""/>
        <dsp:cNvSpPr/>
      </dsp:nvSpPr>
      <dsp:spPr>
        <a:xfrm>
          <a:off x="3629311" y="1836311"/>
          <a:ext cx="1764785" cy="839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52"/>
              </a:lnTo>
              <a:lnTo>
                <a:pt x="1764785" y="572352"/>
              </a:lnTo>
              <a:lnTo>
                <a:pt x="1764785" y="8398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B1E6B-6C73-417B-88C3-6B8545EBAC08}">
      <dsp:nvSpPr>
        <dsp:cNvPr id="0" name=""/>
        <dsp:cNvSpPr/>
      </dsp:nvSpPr>
      <dsp:spPr>
        <a:xfrm>
          <a:off x="1864525" y="1836311"/>
          <a:ext cx="1764785" cy="839877"/>
        </a:xfrm>
        <a:custGeom>
          <a:avLst/>
          <a:gdLst/>
          <a:ahLst/>
          <a:cxnLst/>
          <a:rect l="0" t="0" r="0" b="0"/>
          <a:pathLst>
            <a:path>
              <a:moveTo>
                <a:pt x="1764785" y="0"/>
              </a:moveTo>
              <a:lnTo>
                <a:pt x="1764785" y="572352"/>
              </a:lnTo>
              <a:lnTo>
                <a:pt x="0" y="572352"/>
              </a:lnTo>
              <a:lnTo>
                <a:pt x="0" y="8398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EE285-66CC-4548-862D-0B8286D4AE0C}">
      <dsp:nvSpPr>
        <dsp:cNvPr id="0" name=""/>
        <dsp:cNvSpPr/>
      </dsp:nvSpPr>
      <dsp:spPr>
        <a:xfrm>
          <a:off x="2240842" y="2538"/>
          <a:ext cx="2776938" cy="1833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561C1-C83D-479A-802A-88DBD26085FF}">
      <dsp:nvSpPr>
        <dsp:cNvPr id="0" name=""/>
        <dsp:cNvSpPr/>
      </dsp:nvSpPr>
      <dsp:spPr>
        <a:xfrm>
          <a:off x="2561712" y="307364"/>
          <a:ext cx="2776938" cy="1833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15421" y="361073"/>
        <a:ext cx="2669520" cy="1726355"/>
      </dsp:txXfrm>
    </dsp:sp>
    <dsp:sp modelId="{1176E399-9662-416F-BCFD-865ACDF3C6BD}">
      <dsp:nvSpPr>
        <dsp:cNvPr id="0" name=""/>
        <dsp:cNvSpPr/>
      </dsp:nvSpPr>
      <dsp:spPr>
        <a:xfrm>
          <a:off x="420610" y="2676189"/>
          <a:ext cx="2887831" cy="1833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5E6B8-CB79-41F1-82CD-C86860801EED}">
      <dsp:nvSpPr>
        <dsp:cNvPr id="0" name=""/>
        <dsp:cNvSpPr/>
      </dsp:nvSpPr>
      <dsp:spPr>
        <a:xfrm>
          <a:off x="741480" y="2981015"/>
          <a:ext cx="2887831" cy="1833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অনু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5189" y="3034724"/>
        <a:ext cx="2780413" cy="1726355"/>
      </dsp:txXfrm>
    </dsp:sp>
    <dsp:sp modelId="{F281294F-5155-45D6-84A7-395203D45A03}">
      <dsp:nvSpPr>
        <dsp:cNvPr id="0" name=""/>
        <dsp:cNvSpPr/>
      </dsp:nvSpPr>
      <dsp:spPr>
        <a:xfrm>
          <a:off x="3950182" y="2676189"/>
          <a:ext cx="2887831" cy="1833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8911B-AB87-4C17-A35F-A85A042EAA25}">
      <dsp:nvSpPr>
        <dsp:cNvPr id="0" name=""/>
        <dsp:cNvSpPr/>
      </dsp:nvSpPr>
      <dsp:spPr>
        <a:xfrm>
          <a:off x="4271052" y="2981015"/>
          <a:ext cx="2887831" cy="1833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পরমানু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4761" y="3034724"/>
        <a:ext cx="2780413" cy="1726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10105-96B1-426E-B4F2-78F1A58C304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5C0B-F3BD-45B2-A44C-03133FCAD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9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396F1-0FC5-4435-B995-38EEBAF14B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2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396F1-0FC5-4435-B995-38EEBAF14B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1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FF3F-0BEF-4C85-8A7F-006F5BACC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4EA1E-6288-4A19-8C67-846819260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A2BDD-FE46-4063-8555-41D9804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BCE8-F338-483D-B993-4AEE561E8BD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99C82-9374-4317-B5B3-C17282DF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0440A-4674-42F1-B468-D15F0DCE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0DA4-FBE5-4834-AE59-32D4F237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4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3852-08BB-41B8-9B28-5B09D3F3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C9E6A-C121-4E85-A570-2BE0E8C5A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D0344-30DD-4A27-84B2-729FED62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BCE8-F338-483D-B993-4AEE561E8BD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16871-7F81-4C26-B6CA-7B83EA1D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2FD93-A88D-46B8-B54D-E98071EF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0DA4-FBE5-4834-AE59-32D4F237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5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67599-BD1E-4DB7-A71D-DC537550E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6171C-FD1D-403A-A1D2-F74D03A99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8CF78-DF85-45F2-A922-5BF284BB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BCE8-F338-483D-B993-4AEE561E8BD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5EA4-B1EE-435D-A4FA-3F950B60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733C2-C401-4418-A561-7C027407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0DA4-FBE5-4834-AE59-32D4F237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C59C-B70C-4691-BC21-40870435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8770B-9BD3-43B4-93AE-A077B3E5A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B844B-AB67-46F3-9B27-7E5E2C7D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BCE8-F338-483D-B993-4AEE561E8BD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7EE04-2C1A-47C6-BCA6-C84DF1F2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AD3DD-16CC-4198-9D6A-83C35DC7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0DA4-FBE5-4834-AE59-32D4F237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3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5F91-E8A5-4BE9-8F0C-6508F89A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A0AE9-FC7E-4800-8AA3-9D58B01EF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3C01-C232-4B21-BB17-2A5B85DE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BCE8-F338-483D-B993-4AEE561E8BD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F2DF-2841-4723-8068-91039B84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5A5B1-0B11-4C78-B64F-1065C113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0DA4-FBE5-4834-AE59-32D4F237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0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B79B-A6C8-41E3-B3D0-71FBFC8A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25DF7-2778-4C8B-A80F-C413DC1EB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81883-5264-46F9-8096-F3786993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A3419-4BEE-47A0-A0AC-480E41B4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BCE8-F338-483D-B993-4AEE561E8BD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82832-6DF8-425C-A25B-CB1237FB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BF05D-6042-4F5B-8FFF-713FF4BE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0DA4-FBE5-4834-AE59-32D4F237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0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318D-6A37-4146-83E0-F064042E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67935-0881-4D1D-A529-BA207E4A4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55324-FC17-4096-A135-14599D024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395EF-31EB-45BE-AE11-5003FBFF0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6873B-DD12-4AE2-88D3-F1514B084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3FA13-A93D-4A6D-924C-3A81A2EA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BCE8-F338-483D-B993-4AEE561E8BD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4D0C7-5F66-4036-ABE5-8DAF88F0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0A6A6-16FC-4B8F-8F37-92E373B7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0DA4-FBE5-4834-AE59-32D4F237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3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C25C-6F7B-4B86-9574-CA55B751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3C44F-9DE5-41A7-A79A-53291FB5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BCE8-F338-483D-B993-4AEE561E8BD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64FF2-1E91-42A6-A0DB-D2EA3BA6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1EC3F-6E9F-4101-B949-A8D92597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0DA4-FBE5-4834-AE59-32D4F237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3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9C5488-934C-42C4-9E93-A4B15529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BCE8-F338-483D-B993-4AEE561E8BD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501DB-FA5B-4744-9971-CB5F3A40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A9779-4AFF-4699-9C3C-450C7D19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0DA4-FBE5-4834-AE59-32D4F237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5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669A3-5B2C-4C21-B0E8-093AF663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92B8C-B59C-45F3-865B-BC82A77DC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B2A2C-F2AB-4F47-B53D-768C2E1FE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559C1-E66C-47E1-961D-FC42B93F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BCE8-F338-483D-B993-4AEE561E8BD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BAE38-1B2C-4DF5-A5A1-395E621B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FFB24-CF1B-4104-ACC6-6D5407C6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0DA4-FBE5-4834-AE59-32D4F237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3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46B6-0921-4473-9B27-677A40C8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7CE1B-90BA-4E5E-8BF1-4E9E4CAE5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A4D19-017F-434C-B687-CF837B23C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9E110-A3F4-4083-A246-A043881B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BCE8-F338-483D-B993-4AEE561E8BD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4C03A-C4E1-4AEE-8AE3-59FE5B11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018F8-EEA5-4553-A232-6371C8CF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0DA4-FBE5-4834-AE59-32D4F237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0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8FE5E-A310-4457-813F-89F49052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0A05B-1D87-43AC-9196-936C27BE2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869D2-6E0F-436B-A926-8DCA32995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BCE8-F338-483D-B993-4AEE561E8BDF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CE35E-6EB3-42BA-A507-34909315A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EC613-B540-4ACC-9256-02571F9C7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40DA4-FBE5-4834-AE59-32D4F237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8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o9_WVsIbV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ED25C-1FDB-468B-A020-8F8F0E553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49" y="0"/>
            <a:ext cx="8917734" cy="6551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98F2B1-2084-4C7E-B985-127CB5EEE289}"/>
              </a:ext>
            </a:extLst>
          </p:cNvPr>
          <p:cNvSpPr txBox="1"/>
          <p:nvPr/>
        </p:nvSpPr>
        <p:spPr>
          <a:xfrm>
            <a:off x="176168" y="553565"/>
            <a:ext cx="7852095" cy="83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9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46" y="1885432"/>
            <a:ext cx="2857500" cy="32789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644146" y="5197631"/>
            <a:ext cx="300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জন ডাল্টন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28531" y="1885432"/>
            <a:ext cx="2601830" cy="1869803"/>
            <a:chOff x="9047771" y="1734287"/>
            <a:chExt cx="2150772" cy="1383612"/>
          </a:xfrm>
        </p:grpSpPr>
        <p:sp>
          <p:nvSpPr>
            <p:cNvPr id="16" name="TextBox 15"/>
            <p:cNvSpPr txBox="1"/>
            <p:nvPr/>
          </p:nvSpPr>
          <p:spPr>
            <a:xfrm>
              <a:off x="9047771" y="2041374"/>
              <a:ext cx="2150772" cy="683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১৮০৩ সাল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9139949" y="1734287"/>
              <a:ext cx="1973445" cy="1383612"/>
            </a:xfrm>
            <a:prstGeom prst="wedgeEllipseCallout">
              <a:avLst>
                <a:gd name="adj1" fmla="val -81609"/>
                <a:gd name="adj2" fmla="val 1932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8712" y="0"/>
            <a:ext cx="4648549" cy="2630802"/>
            <a:chOff x="197112" y="-348674"/>
            <a:chExt cx="3902298" cy="1967328"/>
          </a:xfrm>
        </p:grpSpPr>
        <p:sp>
          <p:nvSpPr>
            <p:cNvPr id="19" name="TextBox 18"/>
            <p:cNvSpPr txBox="1"/>
            <p:nvPr/>
          </p:nvSpPr>
          <p:spPr>
            <a:xfrm>
              <a:off x="197112" y="172226"/>
              <a:ext cx="3902298" cy="1081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পরমাণু হল মৌলিক পদার্থের ক্ষুদ্রতম কণা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Callout 19"/>
            <p:cNvSpPr/>
            <p:nvPr/>
          </p:nvSpPr>
          <p:spPr>
            <a:xfrm>
              <a:off x="402663" y="-348674"/>
              <a:ext cx="3696747" cy="1967328"/>
            </a:xfrm>
            <a:prstGeom prst="wedgeEllipseCallout">
              <a:avLst>
                <a:gd name="adj1" fmla="val 82499"/>
                <a:gd name="adj2" fmla="val 4652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6703" y="3066586"/>
            <a:ext cx="3712452" cy="2191551"/>
            <a:chOff x="123850" y="3214255"/>
            <a:chExt cx="3218084" cy="1878706"/>
          </a:xfrm>
        </p:grpSpPr>
        <p:sp>
          <p:nvSpPr>
            <p:cNvPr id="22" name="TextBox 21"/>
            <p:cNvSpPr txBox="1"/>
            <p:nvPr/>
          </p:nvSpPr>
          <p:spPr>
            <a:xfrm>
              <a:off x="123850" y="3589066"/>
              <a:ext cx="3218084" cy="150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যাকে আর ভাঙ্গা যায় না।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Oval Callout 22"/>
            <p:cNvSpPr/>
            <p:nvPr/>
          </p:nvSpPr>
          <p:spPr>
            <a:xfrm>
              <a:off x="154548" y="3214255"/>
              <a:ext cx="3156688" cy="1826838"/>
            </a:xfrm>
            <a:prstGeom prst="wedgeEllipseCallout">
              <a:avLst>
                <a:gd name="adj1" fmla="val 89501"/>
                <a:gd name="adj2" fmla="val -526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04B5E1B-3FBB-40ED-B880-79AF8A6BF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1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1F672B-D0F5-40B9-890F-787ACFDC6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3" y="541327"/>
            <a:ext cx="4241794" cy="541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691181-C596-40A0-888D-338E0548176E}"/>
              </a:ext>
            </a:extLst>
          </p:cNvPr>
          <p:cNvSpPr txBox="1"/>
          <p:nvPr/>
        </p:nvSpPr>
        <p:spPr>
          <a:xfrm>
            <a:off x="4807805" y="5808841"/>
            <a:ext cx="300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40FD29-54EB-4A02-B692-B979651D7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21275618">
            <a:off x="4419600" y="1905000"/>
            <a:ext cx="533400" cy="3733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7243163">
            <a:off x="4419600" y="1911927"/>
            <a:ext cx="533400" cy="3733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353442">
            <a:off x="4427147" y="1911925"/>
            <a:ext cx="533400" cy="3733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ccccc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37725" y="2216558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38800" y="2672893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06295" y="3804791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35608" y="3722149"/>
            <a:ext cx="152400" cy="228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68032" y="3512126"/>
            <a:ext cx="152400" cy="228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74570" y="3607849"/>
            <a:ext cx="190499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08239" y="3739020"/>
            <a:ext cx="190499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66071" y="3575952"/>
            <a:ext cx="190499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617055" y="3410337"/>
            <a:ext cx="190499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85026" y="2445158"/>
            <a:ext cx="295259" cy="2989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8404" y="1465381"/>
            <a:ext cx="259226" cy="2989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68404" y="1991284"/>
            <a:ext cx="259226" cy="2989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31278" y="1449374"/>
            <a:ext cx="238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নিউটন</a:t>
            </a:r>
            <a:r>
              <a:rPr lang="en-US" sz="2400" dirty="0"/>
              <a:t>=n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3728" y="2471783"/>
            <a:ext cx="284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ইলেক্ট্রন</a:t>
            </a:r>
            <a:r>
              <a:rPr lang="en-US" sz="2800" dirty="0"/>
              <a:t>=e-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9981" y="1888920"/>
            <a:ext cx="238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প্রোটন</a:t>
            </a:r>
            <a:r>
              <a:rPr lang="en-US" sz="3200" dirty="0"/>
              <a:t>=p+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58263" y="5943600"/>
            <a:ext cx="7240772" cy="6096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রাদারফোর্ডের পরমাণু মডেল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মডেল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61208" y="3722149"/>
            <a:ext cx="152400" cy="228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636104" y="3607849"/>
            <a:ext cx="152400" cy="228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05624" y="321736"/>
            <a:ext cx="5048483" cy="5333888"/>
          </a:xfrm>
          <a:prstGeom prst="rect">
            <a:avLst/>
          </a:prstGeom>
          <a:noFill/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পরমাণুর  কেন্দ্রস্থলে  ধনাত্মক  চার্জ বিশিষ্ট ভারি  বস্তু আছে।এই ভারি বস্তুকে পরমাণুর কেন্দ্র বা নিউক্লিয়াস বলে।</a:t>
            </a:r>
          </a:p>
          <a:p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২।ঋনাত্মক  আধান যুক্ত কনা নিউক্লিয়াস কে কেন্দ্র করে ঘোরে।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Block Arc 12"/>
          <p:cNvSpPr/>
          <p:nvPr/>
        </p:nvSpPr>
        <p:spPr>
          <a:xfrm>
            <a:off x="4334299" y="3124200"/>
            <a:ext cx="755018" cy="1143001"/>
          </a:xfrm>
          <a:prstGeom prst="blockArc">
            <a:avLst>
              <a:gd name="adj1" fmla="val 445725"/>
              <a:gd name="adj2" fmla="val 144181"/>
              <a:gd name="adj3" fmla="val 6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22039-F51F-4686-B7BD-5B4EA85EE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24 -0.06059 C -0.00626 -0.06267 0.01579 0.0555 0.02673 0.2056 C 0.03767 0.355 0.03333 0.47849 0.01718 0.48057 C 0.00121 0.48242 -0.02032 0.3624 -0.03126 0.213 C -0.04237 0.06291 -0.03837 -0.05874 -0.0224 -0.06059 Z " pathEditMode="fixed" rAng="-330769" ptsTypes="fffff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27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91 -0.06891 C 0.02986 -0.05666 -0.01892 0.04718 -0.08975 0.16328 C -0.15972 0.28123 -0.22552 0.36564 -0.23576 0.355 C -0.24687 0.34436 -0.19809 0.2396 -0.12743 0.12188 C -0.05746 0.00579 0.00851 -0.08024 0.0191 -0.06891 Z " pathEditMode="fixed" rAng="2327576" ptsTypes="fffff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1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885 0.0555 C 0.05486 0.07632 -0.03542 0.05828 -0.14254 0.01549 C -0.24827 -0.02775 -0.33091 -0.07956 -0.32622 -0.10014 C -0.32118 -0.12049 -0.23195 -0.10176 -0.12518 -0.05874 C -0.01841 -0.0155 0.06406 0.03515 0.05885 0.0555 Z " pathEditMode="fixed" rAng="6412514" ptsTypes="fffff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-77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3" grpId="0" animBg="1"/>
      <p:bldP spid="24" grpId="0" animBg="1"/>
      <p:bldP spid="25" grpId="0" animBg="1"/>
      <p:bldP spid="27" grpId="0"/>
      <p:bldP spid="28" grpId="0"/>
      <p:bldP spid="30" grpId="0"/>
      <p:bldP spid="32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691181-C596-40A0-888D-338E0548176E}"/>
              </a:ext>
            </a:extLst>
          </p:cNvPr>
          <p:cNvSpPr txBox="1"/>
          <p:nvPr/>
        </p:nvSpPr>
        <p:spPr>
          <a:xfrm>
            <a:off x="4807806" y="5808841"/>
            <a:ext cx="160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80C026-BD87-4BBF-972E-5A0264E23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F07227-4BA7-4A91-B98B-2C7BB064B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041" y="1295400"/>
            <a:ext cx="3457575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480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38600" y="319182"/>
            <a:ext cx="5029200" cy="50148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397321" y="776187"/>
            <a:ext cx="4213423" cy="42183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994147" y="1246444"/>
            <a:ext cx="3136086" cy="319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55008" y="1835234"/>
            <a:ext cx="2064992" cy="20509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07361" y="2191524"/>
            <a:ext cx="1215280" cy="1202871"/>
          </a:xfrm>
          <a:prstGeom prst="ellipse">
            <a:avLst/>
          </a:prstGeom>
          <a:pattFill prst="pct5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21406" y="2766869"/>
            <a:ext cx="241229" cy="2159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22948" y="2900219"/>
            <a:ext cx="241229" cy="2159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66540" y="2535141"/>
            <a:ext cx="241229" cy="2159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26787" y="2268441"/>
            <a:ext cx="241229" cy="2159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47342" y="2621861"/>
            <a:ext cx="241229" cy="2159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73377" y="1135429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20407" y="2421409"/>
            <a:ext cx="241229" cy="2159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27021" y="3029872"/>
            <a:ext cx="241229" cy="2159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42126" y="3029872"/>
            <a:ext cx="241229" cy="2159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73533" y="1351329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13780" y="1619333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22774" y="1967447"/>
            <a:ext cx="241229" cy="215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09093" y="5513299"/>
            <a:ext cx="9518314" cy="1318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পরমাণুর কেন্দ্রে রয়েছে নিউক্লিয়াস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নিউক্লিয়াসে আছে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p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n।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60573" y="236707"/>
            <a:ext cx="3098720" cy="910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মডেল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888706-E930-4009-A21F-B8426DE7A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2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4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path" presetSubtype="0" repeatCount="indefinite" accel="50000" decel="50000" fill="hold" grpId="1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5756 -0.13472 C 0.27123 -0.13472 0.36433 0.02847 0.36433 0.23056 C 0.36433 0.43194 0.27123 0.59653 0.15756 0.59653 C 0.04375 0.59653 -0.04817 0.43194 -0.04817 0.23056 C -0.04817 0.02847 0.04375 -0.13472 0.15756 -0.13472 Z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path" presetSubtype="0" repeatCount="indefinite" accel="50000" decel="50000" fill="hold" grpId="1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3007 -0.03495 C 0.19987 -0.03495 0.25716 0.06875 0.25716 0.19792 C 0.25716 0.32662 0.19987 0.43171 0.13007 0.43171 C 0.06028 0.43171 0.00377 0.32662 0.00377 0.19792 C 0.00377 0.06875 0.06028 -0.03495 0.13007 -0.03495 Z " pathEditMode="relative" rAng="0" ptsTypes="AAA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" presetClass="path" presetSubtype="0" repeatCount="indefinite" accel="50000" decel="50000" fill="hold" grpId="1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831 -0.14282 C 0.19401 -0.13727 0.2668 0.00324 0.26081 0.17523 C 0.25378 0.34537 0.17097 0.48148 0.07539 0.47593 C -0.02044 0.47014 -0.09127 0.325 -0.08476 0.15509 C -0.07851 -0.0162 0.00274 -0.14745 0.09831 -0.14282 Z " pathEditMode="relative" rAng="180000" ptsTypes="AAA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" presetClass="path" presetSubtype="0" repeatCount="indefinite" accel="50000" decel="50000" fill="hold" grpId="1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065 -0.03588 C 0.09805 -0.03588 0.1375 0.03032 0.1375 0.11389 C 0.1375 0.19606 0.09805 0.26389 0.05065 0.26389 C 0.0026 0.26389 -0.03581 0.19606 -0.03581 0.11389 C -0.03581 0.03032 0.0026 -0.03588 0.05065 -0.03588 Z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267700" y="1176998"/>
            <a:ext cx="1676400" cy="1854816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৩টি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00600" y="2438400"/>
            <a:ext cx="18288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flipV="1">
            <a:off x="5257800" y="2767084"/>
            <a:ext cx="1143000" cy="11475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Oval 3"/>
          <p:cNvSpPr/>
          <p:nvPr/>
        </p:nvSpPr>
        <p:spPr>
          <a:xfrm>
            <a:off x="3992135" y="1694984"/>
            <a:ext cx="3445727" cy="32227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6019800" y="2438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5715000" y="4038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6019800" y="1600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49120" y="2876266"/>
            <a:ext cx="3048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3186184"/>
            <a:ext cx="3048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41243" y="3376684"/>
            <a:ext cx="3048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43600" y="3090081"/>
            <a:ext cx="304800" cy="381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24500" y="2900718"/>
            <a:ext cx="304800" cy="381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627427" y="3335172"/>
            <a:ext cx="304800" cy="381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2297943" y="1181463"/>
            <a:ext cx="1676400" cy="647336"/>
          </a:xfrm>
          <a:prstGeom prst="wedgeRectCallout">
            <a:avLst>
              <a:gd name="adj1" fmla="val 128998"/>
              <a:gd name="adj2" fmla="val 22578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659" y="276442"/>
            <a:ext cx="7696200" cy="656155"/>
          </a:xfrm>
          <a:prstGeom prst="rect">
            <a:avLst/>
          </a:prstGeom>
          <a:pattFill prst="narVert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নিউক্লিয়াসে কয়টি প্রোটন আছে?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মৌলটির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 কি?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8800" y="5257800"/>
            <a:ext cx="9199756" cy="1262418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মৌলের নিউক্লিয়াসে যে কয়টি প্রোটন থাকে তাকে ঐ মৌলের পারমানবিক সংখ্যা বলে।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67700" y="1176998"/>
            <a:ext cx="1676400" cy="1854816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লিথিয়াম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325806" y="1176999"/>
            <a:ext cx="1648537" cy="651801"/>
          </a:xfrm>
          <a:prstGeom prst="wedgeRectCallout">
            <a:avLst>
              <a:gd name="adj1" fmla="val 175229"/>
              <a:gd name="adj2" fmla="val 1515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ইলেক্ট্রন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2325805" y="1181463"/>
            <a:ext cx="1648537" cy="703998"/>
          </a:xfrm>
          <a:prstGeom prst="wedgeRectCallout">
            <a:avLst>
              <a:gd name="adj1" fmla="val 147703"/>
              <a:gd name="adj2" fmla="val 20870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প্রো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্টন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2355376" y="1113356"/>
            <a:ext cx="1618965" cy="713049"/>
          </a:xfrm>
          <a:prstGeom prst="wedgeRectCallout">
            <a:avLst>
              <a:gd name="adj1" fmla="val 138389"/>
              <a:gd name="adj2" fmla="val 254519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2461" y="1219200"/>
            <a:ext cx="1850195" cy="1854816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মৌলটির পারমানবিক সংখ্যা ৩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FE7AE3-F6E5-4065-95E1-AF8FC1497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1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464 0 C 0.04244 0 0.10639 0.10556 0.10639 0.23588 C 0.10639 0.36597 0.04244 0.47176 -0.03464 0.47176 C -0.11185 0.47176 -0.17279 0.36597 -0.17279 0.23588 C -0.17279 0.10556 -0.11185 0 -0.03464 0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23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2 -0.25 C 0.03151 -0.25 0.06588 -0.19537 0.06588 -0.12778 C 0.06588 -0.06065 0.03151 -0.00579 -0.00912 -0.00579 C -0.05091 -0.00579 -0.08412 -0.06065 -0.08412 -0.12778 C -0.08412 -0.19537 -0.05091 -0.25 -0.00912 -0.25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2 -0.01666 C 0.00546 -0.01666 0.03868 0.04051 0.03868 0.11111 C 0.03868 0.18125 0.00546 0.23889 -0.03412 0.23889 C -0.07435 0.23889 -0.10639 0.18125 -0.10639 0.11111 C -0.10639 0.04051 -0.07435 -0.01666 -0.03412 -0.01666 Z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6" grpId="0" animBg="1"/>
      <p:bldP spid="7" grpId="0" animBg="1"/>
      <p:bldP spid="18" grpId="0" animBg="1"/>
      <p:bldP spid="8" grpId="0" animBg="1"/>
      <p:bldP spid="24" grpId="0" animBg="1"/>
      <p:bldP spid="25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H="1">
            <a:off x="2306471" y="1371600"/>
            <a:ext cx="1676400" cy="15621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১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4195" y="4884131"/>
            <a:ext cx="8842917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মৌলের-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প্রোটন =ইলেক্ট্রন =নিউট্রন (ক্ষেত্রবিশেষ নিউট্রন সংখ্যা ভিন্ন হয়।)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341668" y="1342200"/>
            <a:ext cx="3810000" cy="381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562600" y="2514600"/>
            <a:ext cx="1368137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21928" y="2857500"/>
            <a:ext cx="533400" cy="609600"/>
          </a:xfrm>
          <a:prstGeom prst="ellipse">
            <a:avLst/>
          </a:prstGeom>
          <a:solidFill>
            <a:srgbClr val="00B0F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147956" y="2865093"/>
            <a:ext cx="533400" cy="609600"/>
          </a:xfrm>
          <a:prstGeom prst="ellipse">
            <a:avLst/>
          </a:prstGeom>
          <a:solidFill>
            <a:srgbClr val="00206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97337" y="2085109"/>
            <a:ext cx="533400" cy="609600"/>
          </a:xfrm>
          <a:prstGeom prst="ellipse">
            <a:avLst/>
          </a:prstGeom>
          <a:solidFill>
            <a:srgbClr val="FF0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5776048"/>
            <a:ext cx="1371600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ইলেক্ট্রন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9186" y="5776048"/>
            <a:ext cx="1277815" cy="646331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400" y="5776048"/>
            <a:ext cx="12954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186257"/>
            <a:ext cx="6248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মৌলটির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 flipH="1">
            <a:off x="2285999" y="1371600"/>
            <a:ext cx="1676400" cy="15621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ভর সংখ্যা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8359822" y="1348855"/>
            <a:ext cx="1644556" cy="16075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প্রোট্রন ও নিউট্রন সংখ্যার যোগফল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2966114" y="262457"/>
            <a:ext cx="6259773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মৌলটির ভর সংখ্যা কত?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8331389" y="1354541"/>
            <a:ext cx="1672989" cy="15621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প্রোটন(১)+নিউট্রন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(১)=২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D17D0E-9929-4A83-ACC7-3A1391CE2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463 0.00718 C -0.00364 0.00718 0.02188 0.05185 0.02188 0.10718 C 0.02188 0.16204 -0.00364 0.20718 -0.03463 0.20718 C -0.06536 0.20718 -0.09036 0.16204 -0.09036 0.10718 C -0.09036 0.05185 -0.06536 0.00718 -0.03463 0.00718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5" grpId="0" animBg="1"/>
      <p:bldP spid="6" grpId="0" animBg="1"/>
      <p:bldP spid="10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52663" y="1228722"/>
            <a:ext cx="1219200" cy="120361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406736" y="1108796"/>
            <a:ext cx="1447800" cy="14434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flipH="1">
            <a:off x="8634848" y="953732"/>
            <a:ext cx="1293668" cy="12929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8211634" y="609600"/>
            <a:ext cx="2140093" cy="212840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2632364" y="1709304"/>
            <a:ext cx="381000" cy="379269"/>
          </a:xfrm>
          <a:prstGeom prst="ellipse">
            <a:avLst/>
          </a:prstGeom>
          <a:solidFill>
            <a:srgbClr val="00206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8943974" y="1087796"/>
            <a:ext cx="392691" cy="425383"/>
          </a:xfrm>
          <a:prstGeom prst="ellipse">
            <a:avLst/>
          </a:prstGeom>
          <a:solidFill>
            <a:srgbClr val="00B05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5029200" y="753120"/>
            <a:ext cx="2286000" cy="221379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1801091" y="753121"/>
            <a:ext cx="2240973" cy="2232239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3303278" y="708525"/>
            <a:ext cx="408709" cy="379270"/>
          </a:xfrm>
          <a:prstGeom prst="ellipse">
            <a:avLst/>
          </a:prstGeom>
          <a:solidFill>
            <a:srgbClr val="FF000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7933459" y="1513178"/>
            <a:ext cx="467593" cy="480358"/>
          </a:xfrm>
          <a:prstGeom prst="ellipse">
            <a:avLst/>
          </a:prstGeom>
          <a:solidFill>
            <a:srgbClr val="FF000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8905874" y="1513179"/>
            <a:ext cx="430791" cy="480357"/>
          </a:xfrm>
          <a:prstGeom prst="ellipse">
            <a:avLst/>
          </a:prstGeom>
          <a:solidFill>
            <a:srgbClr val="00B05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6071277" y="1382748"/>
            <a:ext cx="447192" cy="434949"/>
          </a:xfrm>
          <a:prstGeom prst="ellipse">
            <a:avLst/>
          </a:prstGeom>
          <a:solidFill>
            <a:srgbClr val="00B05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7118834" y="1615845"/>
            <a:ext cx="387927" cy="488349"/>
          </a:xfrm>
          <a:prstGeom prst="ellipse">
            <a:avLst/>
          </a:prstGeom>
          <a:solidFill>
            <a:srgbClr val="FF000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815955" y="3124200"/>
            <a:ext cx="2374325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ডিউটেরিয়াম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0766" y="3124201"/>
            <a:ext cx="2368234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ট্রিটিয়াম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92876" y="3124201"/>
            <a:ext cx="2374324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প্রোটিয়াম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2876" y="4069940"/>
            <a:ext cx="2374325" cy="11878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প্রোটন=১</a:t>
            </a:r>
          </a:p>
          <a:p>
            <a:pPr algn="ctr"/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ভর সংখ্যা=১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 flipH="1">
            <a:off x="5783838" y="1713636"/>
            <a:ext cx="388362" cy="450510"/>
          </a:xfrm>
          <a:prstGeom prst="ellipse">
            <a:avLst/>
          </a:prstGeom>
          <a:solidFill>
            <a:srgbClr val="00206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9336665" y="1513178"/>
            <a:ext cx="381000" cy="400916"/>
          </a:xfrm>
          <a:prstGeom prst="ellipse">
            <a:avLst/>
          </a:prstGeom>
          <a:solidFill>
            <a:srgbClr val="00206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64676" y="4069940"/>
            <a:ext cx="2374325" cy="11878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প্রোটন=১</a:t>
            </a:r>
          </a:p>
          <a:p>
            <a:pPr algn="ctr"/>
            <a:r>
              <a:rPr lang="bn-IN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ভর সংখ্যা=২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15955" y="3886200"/>
            <a:ext cx="2374325" cy="12458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প্রোটন=১</a:t>
            </a:r>
          </a:p>
          <a:p>
            <a:pPr algn="ctr"/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ভর সংখ্যা=৩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52278" y="5562600"/>
            <a:ext cx="8238001" cy="9847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পারমানবিক সংখ্যা একই কিন্তু ভর সংখ্যা ভিন্ন হলে তাদেরকে ঐ মৌলের আইসোটোপ বলে।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21576" y="0"/>
            <a:ext cx="5811984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ইহা কোন মৌলের আইসোটোপ?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39161" y="0"/>
            <a:ext cx="5811984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হাইড্রোজেনের ৩টি আইসোটোপ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195DA6-BC76-4B18-B6BD-C1DDF0DD0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10000" decel="1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286 -0.0213 C 0.00026 -0.0213 0.04518 0.0493 0.04518 0.14004 C 0.04518 0.22639 0.00026 0.30162 -0.05286 0.30162 C -0.10664 0.30162 -0.14961 0.22639 -0.14961 0.14004 C -0.14961 0.0493 -0.10664 -0.0213 -0.05286 -0.0213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11" grpId="0" animBg="1"/>
      <p:bldP spid="12" grpId="0" animBg="1"/>
      <p:bldP spid="12" grpId="1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960510"/>
              </p:ext>
            </p:extLst>
          </p:nvPr>
        </p:nvGraphicFramePr>
        <p:xfrm>
          <a:off x="2400300" y="1600200"/>
          <a:ext cx="73914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baseline="0" dirty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†</a:t>
                      </a:r>
                      <a:r>
                        <a:rPr kumimoji="0" lang="en-US" sz="2800" b="1" kern="1200" baseline="0" dirty="0" err="1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gŠ‡ji</a:t>
                      </a:r>
                      <a:r>
                        <a:rPr kumimoji="0" lang="en-US" sz="2800" b="1" kern="1200" baseline="0" dirty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800" b="1" kern="1200" baseline="0" dirty="0" err="1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bvg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baseline="0" dirty="0" err="1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cÖZxK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1" kern="1200" baseline="0" dirty="0" err="1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cvigvYweK</a:t>
                      </a:r>
                      <a:r>
                        <a:rPr kumimoji="0" lang="en-US" sz="2800" b="1" kern="1200" baseline="0" dirty="0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kumimoji="0" lang="en-US" sz="2800" b="1" kern="1200" baseline="0" dirty="0" err="1">
                          <a:solidFill>
                            <a:schemeClr val="lt1"/>
                          </a:solidFill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msL¨v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হাইড্রোজেন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হিলিয়াম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লিথিয়াম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ব্রেলিয়াম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বোরন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bn-IN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নাইট্রোজেন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অক্সিজেন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ফ্লোরিন</a:t>
                      </a:r>
                      <a:endParaRPr lang="en-US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Content Placeholder 4"/>
          <p:cNvSpPr txBox="1">
            <a:spLocks/>
          </p:cNvSpPr>
          <p:nvPr/>
        </p:nvSpPr>
        <p:spPr>
          <a:xfrm>
            <a:off x="1981200" y="1481329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BrahmaputraMJ" pitchFamily="2" charset="0"/>
              <a:cs typeface="BrahmaputraMJ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2730D-D529-4232-80CF-C01B8FE57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56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E8238D-5BEC-4586-AB6C-85A925664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223"/>
            <a:ext cx="1200758" cy="1026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6DB0F3-E677-4558-A34F-79C796B7FDB0}"/>
              </a:ext>
            </a:extLst>
          </p:cNvPr>
          <p:cNvSpPr txBox="1"/>
          <p:nvPr/>
        </p:nvSpPr>
        <p:spPr>
          <a:xfrm>
            <a:off x="3048000" y="3179857"/>
            <a:ext cx="7840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hlinkClick r:id="rId3"/>
              </a:rPr>
              <a:t>https://youtu.be/Co9_WVsIbVk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82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2736" y="31384"/>
            <a:ext cx="4918826" cy="858857"/>
          </a:xfrm>
          <a:prstGeom prst="horizontalScroll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8000" y="66686"/>
            <a:ext cx="4911572" cy="858857"/>
          </a:xfrm>
          <a:prstGeom prst="horizontalScroll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14874" y="280847"/>
            <a:ext cx="230514" cy="5901589"/>
            <a:chOff x="5814874" y="280847"/>
            <a:chExt cx="230514" cy="590158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27678" y="280847"/>
              <a:ext cx="0" cy="5901589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814874" y="919201"/>
              <a:ext cx="230514" cy="4727713"/>
              <a:chOff x="5814874" y="919201"/>
              <a:chExt cx="230514" cy="472771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814874" y="919201"/>
                <a:ext cx="0" cy="4714069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045388" y="954108"/>
                <a:ext cx="0" cy="4692806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6448698" y="3671250"/>
            <a:ext cx="4724824" cy="2588620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  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41856" y="3705321"/>
            <a:ext cx="4298134" cy="2862748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হাসিবুল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ঢাপরকাঠী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ম্যাধমিক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১৩-০৪০০৬৮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66" y="919201"/>
            <a:ext cx="2391405" cy="226754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7202E-C0B8-426A-8C66-25772A459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48" y="960845"/>
            <a:ext cx="2027412" cy="246815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7448E1-30F3-4DE5-ADB7-C4D8A6E5A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05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8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/>
          <a:stretch/>
        </p:blipFill>
        <p:spPr>
          <a:xfrm>
            <a:off x="2419815" y="352721"/>
            <a:ext cx="4734597" cy="42329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398807" y="4753364"/>
            <a:ext cx="4755605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হিলিয়াম পরমাণু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87644" y="1360450"/>
            <a:ext cx="2928297" cy="923809"/>
            <a:chOff x="8551572" y="1893194"/>
            <a:chExt cx="2163651" cy="682580"/>
          </a:xfrm>
        </p:grpSpPr>
        <p:sp>
          <p:nvSpPr>
            <p:cNvPr id="31" name="Oval 30"/>
            <p:cNvSpPr/>
            <p:nvPr/>
          </p:nvSpPr>
          <p:spPr>
            <a:xfrm>
              <a:off x="8551572" y="1893194"/>
              <a:ext cx="708338" cy="6825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259909" y="1990999"/>
              <a:ext cx="1455314" cy="568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প্রোটন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31735" y="2615701"/>
            <a:ext cx="2307683" cy="808029"/>
            <a:chOff x="8551572" y="2673579"/>
            <a:chExt cx="2253803" cy="789162"/>
          </a:xfrm>
        </p:grpSpPr>
        <p:sp>
          <p:nvSpPr>
            <p:cNvPr id="34" name="Oval 33"/>
            <p:cNvSpPr/>
            <p:nvPr/>
          </p:nvSpPr>
          <p:spPr>
            <a:xfrm>
              <a:off x="8551572" y="2673579"/>
              <a:ext cx="708338" cy="68258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50061" y="2771384"/>
              <a:ext cx="1455314" cy="69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নিউট্রন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056486" y="3530469"/>
            <a:ext cx="2911919" cy="923330"/>
            <a:chOff x="8952737" y="3569656"/>
            <a:chExt cx="2254196" cy="894769"/>
          </a:xfrm>
        </p:grpSpPr>
        <p:sp>
          <p:nvSpPr>
            <p:cNvPr id="37" name="Oval 36"/>
            <p:cNvSpPr/>
            <p:nvPr/>
          </p:nvSpPr>
          <p:spPr>
            <a:xfrm>
              <a:off x="8952737" y="3793456"/>
              <a:ext cx="368306" cy="44716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489073" y="3569656"/>
              <a:ext cx="1717860" cy="89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0F5BB2F-8E10-4DF9-8E94-081A4AF9B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129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67" y="648269"/>
            <a:ext cx="8993875" cy="764274"/>
          </a:xfr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58BFB-4102-4182-80A8-4385C7034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5B82EE-D6BF-4F81-AF83-B97009266EEA}"/>
              </a:ext>
            </a:extLst>
          </p:cNvPr>
          <p:cNvSpPr txBox="1"/>
          <p:nvPr/>
        </p:nvSpPr>
        <p:spPr>
          <a:xfrm>
            <a:off x="859626" y="1625380"/>
            <a:ext cx="10788943" cy="1538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3210" algn="l"/>
                <a:tab pos="685800" algn="l"/>
                <a:tab pos="2926080" algn="r"/>
                <a:tab pos="6309360" algn="l"/>
              </a:tabLst>
            </a:pPr>
            <a:r>
              <a:rPr lang="pt-PT" sz="4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১। কোনো একটি মৌলের পারমানবিক সংখ্যা ১৫ ভরসংখ্যা ৩১ হলে নিউট্রন সংখ্যা কত?</a:t>
            </a:r>
            <a:endParaRPr lang="en-US" sz="4000" dirty="0">
              <a:effectLst/>
              <a:latin typeface="SutonnyMJ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3FC7E-FF2B-41C5-944D-A33D00A186B5}"/>
              </a:ext>
            </a:extLst>
          </p:cNvPr>
          <p:cNvSpPr txBox="1"/>
          <p:nvPr/>
        </p:nvSpPr>
        <p:spPr>
          <a:xfrm>
            <a:off x="859626" y="3130874"/>
            <a:ext cx="1392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ক.১৫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1C126A-C3BA-4B6C-B33A-BEE65A9694DB}"/>
              </a:ext>
            </a:extLst>
          </p:cNvPr>
          <p:cNvSpPr txBox="1"/>
          <p:nvPr/>
        </p:nvSpPr>
        <p:spPr>
          <a:xfrm>
            <a:off x="3868477" y="3075752"/>
            <a:ext cx="1392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খ.১৬</a:t>
            </a:r>
            <a:endParaRPr lang="en-US" sz="4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981BBD-9C3B-4FA3-A317-1382ADEB4047}"/>
              </a:ext>
            </a:extLst>
          </p:cNvPr>
          <p:cNvSpPr txBox="1"/>
          <p:nvPr/>
        </p:nvSpPr>
        <p:spPr>
          <a:xfrm>
            <a:off x="6904139" y="3081888"/>
            <a:ext cx="1392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গ. ২০</a:t>
            </a:r>
            <a:endParaRPr lang="en-US" sz="4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ECF7B-5175-4EBD-810A-B5688BE504A7}"/>
              </a:ext>
            </a:extLst>
          </p:cNvPr>
          <p:cNvSpPr txBox="1"/>
          <p:nvPr/>
        </p:nvSpPr>
        <p:spPr>
          <a:xfrm>
            <a:off x="9939801" y="3075752"/>
            <a:ext cx="1392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ঘ.৩০</a:t>
            </a:r>
            <a:endParaRPr lang="en-US" sz="4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007D0F-36CD-493D-8D33-513549367CB5}"/>
              </a:ext>
            </a:extLst>
          </p:cNvPr>
          <p:cNvSpPr txBox="1"/>
          <p:nvPr/>
        </p:nvSpPr>
        <p:spPr>
          <a:xfrm>
            <a:off x="701528" y="3961871"/>
            <a:ext cx="1078894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3210" algn="l"/>
                <a:tab pos="685800" algn="l"/>
                <a:tab pos="2926080" algn="r"/>
                <a:tab pos="6309360" algn="l"/>
              </a:tabLst>
            </a:pPr>
            <a:r>
              <a:rPr lang="pt-PT" sz="4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২। লিথিয়াম পরমানুর ইলেকট্রন বিন্যাস কোনটি?</a:t>
            </a:r>
            <a:endParaRPr lang="en-US" sz="4000" dirty="0">
              <a:effectLst/>
              <a:latin typeface="SutonnyMJ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0DC8FF-2CB1-4BB8-8F1F-A58457C4766F}"/>
              </a:ext>
            </a:extLst>
          </p:cNvPr>
          <p:cNvSpPr txBox="1"/>
          <p:nvPr/>
        </p:nvSpPr>
        <p:spPr>
          <a:xfrm>
            <a:off x="693139" y="5045730"/>
            <a:ext cx="1392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ক.২,৪</a:t>
            </a:r>
            <a:endParaRPr lang="en-US" sz="4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C024B7-EFDC-4F7E-913E-0DA3358A960F}"/>
              </a:ext>
            </a:extLst>
          </p:cNvPr>
          <p:cNvSpPr txBox="1"/>
          <p:nvPr/>
        </p:nvSpPr>
        <p:spPr>
          <a:xfrm>
            <a:off x="3701990" y="4990608"/>
            <a:ext cx="1901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খ.২,৮,১</a:t>
            </a:r>
            <a:endParaRPr lang="en-US" sz="4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7BBBBB-2917-40A7-B097-104CBB24FDBA}"/>
              </a:ext>
            </a:extLst>
          </p:cNvPr>
          <p:cNvSpPr txBox="1"/>
          <p:nvPr/>
        </p:nvSpPr>
        <p:spPr>
          <a:xfrm>
            <a:off x="6737652" y="4996744"/>
            <a:ext cx="17771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গ. ২,১</a:t>
            </a:r>
            <a:endParaRPr lang="en-US" sz="4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DFE905-4B87-4AF0-A47C-9C34DCB8D51E}"/>
              </a:ext>
            </a:extLst>
          </p:cNvPr>
          <p:cNvSpPr txBox="1"/>
          <p:nvPr/>
        </p:nvSpPr>
        <p:spPr>
          <a:xfrm>
            <a:off x="9773314" y="4990608"/>
            <a:ext cx="20132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ঘ.২,৮,২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441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5980" y="3465829"/>
            <a:ext cx="11340791" cy="704230"/>
          </a:xfrm>
          <a:prstGeom prst="roundRect">
            <a:avLst/>
          </a:prstGeom>
          <a:noFill/>
          <a:ln w="5715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ডাল্টন পরমাণু মডেলের সিদ্ধান্তসমূহ লিখ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A70F5-83FC-4B97-8BD2-915B9D42A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4423CA1-F09D-4399-9592-9EAE05A4741B}"/>
              </a:ext>
            </a:extLst>
          </p:cNvPr>
          <p:cNvSpPr txBox="1">
            <a:spLocks/>
          </p:cNvSpPr>
          <p:nvPr/>
        </p:nvSpPr>
        <p:spPr>
          <a:xfrm>
            <a:off x="1371267" y="648269"/>
            <a:ext cx="8993875" cy="76427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bn-BD" sz="5400" b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427033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7874" y="4328740"/>
            <a:ext cx="8123913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পরমাণুর গঠন সম্পর্কে বিজ্ঞানী ডাল্টন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এর মতবাদ এর সীমা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বদ্ধতা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লেখ।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67" y="1652097"/>
            <a:ext cx="3194540" cy="2528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2D1FD3-51E1-46FE-9E67-894293648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37417D9-3105-4287-9281-A91720D9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67" y="648269"/>
            <a:ext cx="8993875" cy="764274"/>
          </a:xfr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22981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140" y="1037231"/>
            <a:ext cx="8993875" cy="764274"/>
          </a:xfr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3790" y="2107933"/>
            <a:ext cx="10010274" cy="440836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1.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পদার্থের ক্ষুদ্রতম কণিকাকে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পদার্থসমূহ নিরবচ্ছিন্ন–এটি কোন বিজ্ঞানীর মতবাদ?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3.রাদারফোর্ড পরমাণু মডেলকে কিসের সাথে তুলনা করা যায়?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.পরমাণুর ভর কোথায় থাকে?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152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553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56597" y="534398"/>
            <a:ext cx="7424382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56597" y="1629363"/>
            <a:ext cx="8342948" cy="149597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 গঠন সম্পর্কে ডেমোক্রিটাস, ডাল্টন-এর মতবাদের সাদৃশ্য ও বৈশাদৃশ্য লেখ।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7" y="3125337"/>
            <a:ext cx="7424382" cy="3507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97" y="3277737"/>
            <a:ext cx="7424382" cy="35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4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51" y="1173707"/>
            <a:ext cx="10515600" cy="1228299"/>
          </a:xfr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8000" b="1" dirty="0" err="1"/>
              <a:t>সবাইকে</a:t>
            </a:r>
            <a:r>
              <a:rPr lang="en-US" sz="8000" b="1" dirty="0"/>
              <a:t> </a:t>
            </a:r>
            <a:r>
              <a:rPr lang="en-US" sz="8000" b="1" dirty="0" err="1"/>
              <a:t>ধন্যবাদ</a:t>
            </a:r>
            <a:endParaRPr lang="en-US" sz="8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EFCCF5-B9D7-44EC-B482-FDA4685F1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07" y="2340051"/>
            <a:ext cx="5788946" cy="425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8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15354" y="522555"/>
            <a:ext cx="10889787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পদার্থ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দ্বারা গঠিত?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4" y="1778928"/>
            <a:ext cx="3368118" cy="345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3536"/>
          <a:stretch/>
        </p:blipFill>
        <p:spPr>
          <a:xfrm>
            <a:off x="4407200" y="1778926"/>
            <a:ext cx="3374462" cy="345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82" y="1824451"/>
            <a:ext cx="3466559" cy="3366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715354" y="5568787"/>
            <a:ext cx="1088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পদার্থ ক্ষুদ্র কণা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AE6EE0-BDCC-47C5-A8BE-1722AAE8D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3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FC768E1-ACB2-44E8-BB44-45E86C4E8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648907"/>
              </p:ext>
            </p:extLst>
          </p:nvPr>
        </p:nvGraphicFramePr>
        <p:xfrm>
          <a:off x="1505415" y="1003609"/>
          <a:ext cx="7579494" cy="4817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1B008AE-D205-41F2-A2E4-C9F5D9C66C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229" y="3081032"/>
            <a:ext cx="7828129" cy="1325563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bn-BD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পরমাণুর ধারণার বিকাশ ও গঠন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229" y="1115753"/>
            <a:ext cx="7828129" cy="94506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784C2-78F6-4EF2-A094-A015D8CB7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444"/>
            <a:ext cx="10515600" cy="955344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572322"/>
            <a:ext cx="11082454" cy="488423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পরমাণুর গঠন সম্পর্কে বিভিন্ন মতবাদ ব্যাখ্যা করতে 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ইলেক্ট্রন, প্রোটন, নিউট্রন সম্পর্কে ব্যাখ্যা করতে 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পরমাণুর গঠন ব্যাখ্যা করতে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F037A-DF7C-46FB-A8AD-00ACA283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F3DFD3-4A57-444F-89A6-2260C394CF74}"/>
              </a:ext>
            </a:extLst>
          </p:cNvPr>
          <p:cNvSpPr txBox="1"/>
          <p:nvPr/>
        </p:nvSpPr>
        <p:spPr>
          <a:xfrm>
            <a:off x="1869687" y="914400"/>
            <a:ext cx="7742663" cy="407373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r>
              <a:rPr lang="en-US" sz="2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endParaRPr lang="en-US" sz="2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EBA2C5-BC68-4582-BA09-9E46BFA73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56" y="1715309"/>
            <a:ext cx="3243866" cy="3187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91298" y="5318329"/>
            <a:ext cx="2609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ডেমোক্রিটাস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438" y="4237463"/>
            <a:ext cx="420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কণা পরমাণু বা এটম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83931" y="633637"/>
            <a:ext cx="4129649" cy="2953752"/>
            <a:chOff x="8695795" y="1323276"/>
            <a:chExt cx="3904290" cy="1505353"/>
          </a:xfrm>
        </p:grpSpPr>
        <p:sp>
          <p:nvSpPr>
            <p:cNvPr id="10" name="TextBox 9"/>
            <p:cNvSpPr txBox="1"/>
            <p:nvPr/>
          </p:nvSpPr>
          <p:spPr>
            <a:xfrm>
              <a:off x="9070210" y="1592746"/>
              <a:ext cx="3529875" cy="1235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খ্রিষ্টপূর্ব ৪০০ অব্দ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8695795" y="1323276"/>
              <a:ext cx="3178254" cy="1383612"/>
            </a:xfrm>
            <a:prstGeom prst="wedgeEllipseCallout">
              <a:avLst>
                <a:gd name="adj1" fmla="val -63827"/>
                <a:gd name="adj2" fmla="val 4013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8420" y="390293"/>
            <a:ext cx="4017379" cy="3187704"/>
            <a:chOff x="-228235" y="0"/>
            <a:chExt cx="3552155" cy="2984578"/>
          </a:xfrm>
        </p:grpSpPr>
        <p:sp>
          <p:nvSpPr>
            <p:cNvPr id="13" name="TextBox 12"/>
            <p:cNvSpPr txBox="1"/>
            <p:nvPr/>
          </p:nvSpPr>
          <p:spPr>
            <a:xfrm>
              <a:off x="-228235" y="522793"/>
              <a:ext cx="3552155" cy="2420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সকল পদার্থই ক্ষুদ্র ক্ষুদ্র অবিভাজ্য কণা দ্বারা গঠিত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Callout 13"/>
            <p:cNvSpPr/>
            <p:nvPr/>
          </p:nvSpPr>
          <p:spPr>
            <a:xfrm>
              <a:off x="-76137" y="0"/>
              <a:ext cx="3247961" cy="2984578"/>
            </a:xfrm>
            <a:prstGeom prst="wedgeEllipseCallout">
              <a:avLst>
                <a:gd name="adj1" fmla="val 73241"/>
                <a:gd name="adj2" fmla="val 466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175DEF6-3C8C-4EA7-AAB7-53AE8CB5D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2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46" y="2222501"/>
            <a:ext cx="2952401" cy="2961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124058" y="5426130"/>
            <a:ext cx="15744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54005" y="2554690"/>
            <a:ext cx="1850289" cy="1689159"/>
            <a:chOff x="353194" y="1714500"/>
            <a:chExt cx="1850289" cy="1689159"/>
          </a:xfrm>
        </p:grpSpPr>
        <p:sp>
          <p:nvSpPr>
            <p:cNvPr id="26" name="TextBox 25"/>
            <p:cNvSpPr txBox="1"/>
            <p:nvPr/>
          </p:nvSpPr>
          <p:spPr>
            <a:xfrm>
              <a:off x="520768" y="2028900"/>
              <a:ext cx="16827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300" dirty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 সমূহ নিরবচ্ছিন্ন</a:t>
              </a:r>
              <a:endParaRPr lang="en-US" sz="13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Oval Callout 26"/>
            <p:cNvSpPr/>
            <p:nvPr/>
          </p:nvSpPr>
          <p:spPr>
            <a:xfrm>
              <a:off x="353194" y="1714500"/>
              <a:ext cx="1850289" cy="1689159"/>
            </a:xfrm>
            <a:prstGeom prst="wedgeEllipseCallout">
              <a:avLst>
                <a:gd name="adj1" fmla="val 91720"/>
                <a:gd name="adj2" fmla="val 1468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729310" y="1004166"/>
            <a:ext cx="2891548" cy="2353541"/>
            <a:chOff x="6446416" y="90381"/>
            <a:chExt cx="2891548" cy="2353541"/>
          </a:xfrm>
        </p:grpSpPr>
        <p:sp>
          <p:nvSpPr>
            <p:cNvPr id="29" name="TextBox 28"/>
            <p:cNvSpPr txBox="1"/>
            <p:nvPr/>
          </p:nvSpPr>
          <p:spPr>
            <a:xfrm>
              <a:off x="6543398" y="606921"/>
              <a:ext cx="27945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একে যতই ক্ষুদ্র করা হোক না কেন, পদার্থের কণাগুলো ক্ষুদ্র হতে ক্ষুদ্রতর হতে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থাকবে।</a:t>
              </a:r>
              <a:endParaRPr lang="en-US" sz="10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Oval Callout 29"/>
            <p:cNvSpPr/>
            <p:nvPr/>
          </p:nvSpPr>
          <p:spPr>
            <a:xfrm>
              <a:off x="6446416" y="90381"/>
              <a:ext cx="2697584" cy="2353541"/>
            </a:xfrm>
            <a:prstGeom prst="wedgeEllipseCallout">
              <a:avLst>
                <a:gd name="adj1" fmla="val -71387"/>
                <a:gd name="adj2" fmla="val 3788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AC4E4E0-6CE0-4FC5-AD0B-1E8424079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1" y="0"/>
            <a:ext cx="1200758" cy="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3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537</Words>
  <Application>Microsoft Office PowerPoint</Application>
  <PresentationFormat>Widescreen</PresentationFormat>
  <Paragraphs>146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BrahmaputraMJ</vt:lpstr>
      <vt:lpstr>Calibri</vt:lpstr>
      <vt:lpstr>Calibri Light</vt:lpstr>
      <vt:lpstr>NikoshBan</vt:lpstr>
      <vt:lpstr>NikoshBan</vt:lpstr>
      <vt:lpstr>SutonnyMJ</vt:lpstr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পরমাণুর ধারণার বিকাশ ও গঠন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মূল্যায়ন</vt:lpstr>
      <vt:lpstr>মূল্যায়ন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Hasibul Mujahid</dc:creator>
  <cp:lastModifiedBy>Hasibul Mujahid</cp:lastModifiedBy>
  <cp:revision>23</cp:revision>
  <dcterms:created xsi:type="dcterms:W3CDTF">2020-08-28T08:07:42Z</dcterms:created>
  <dcterms:modified xsi:type="dcterms:W3CDTF">2020-08-29T19:04:12Z</dcterms:modified>
</cp:coreProperties>
</file>