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81" r:id="rId3"/>
    <p:sldId id="282" r:id="rId4"/>
    <p:sldId id="259" r:id="rId5"/>
    <p:sldId id="260" r:id="rId6"/>
    <p:sldId id="261" r:id="rId7"/>
    <p:sldId id="262" r:id="rId8"/>
    <p:sldId id="290" r:id="rId9"/>
    <p:sldId id="263" r:id="rId10"/>
    <p:sldId id="264" r:id="rId11"/>
    <p:sldId id="265" r:id="rId12"/>
    <p:sldId id="270" r:id="rId13"/>
    <p:sldId id="271" r:id="rId14"/>
    <p:sldId id="288" r:id="rId15"/>
    <p:sldId id="287" r:id="rId16"/>
    <p:sldId id="274" r:id="rId17"/>
    <p:sldId id="276" r:id="rId18"/>
    <p:sldId id="277" r:id="rId19"/>
    <p:sldId id="278"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0C3225-EC65-4A12-B2EB-AFCA22F4528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8DD93425-7D3A-4E0B-80E8-4EC243F4C3A0}">
      <dgm:prSet phldrT="[Text]"/>
      <dgm:spPr/>
      <dgm:t>
        <a:bodyPr/>
        <a:lstStyle/>
        <a:p>
          <a:r>
            <a:rPr lang="en-US" dirty="0">
              <a:latin typeface="NikoshBAN" panose="02000000000000000000" pitchFamily="2" charset="0"/>
              <a:cs typeface="NikoshBAN" panose="02000000000000000000" pitchFamily="2" charset="0"/>
            </a:rPr>
            <a:t>বৃষ্টিপাত</a:t>
          </a:r>
          <a:endParaRPr lang="bn-BD" dirty="0">
            <a:latin typeface="NikoshBAN" panose="02000000000000000000" pitchFamily="2" charset="0"/>
            <a:cs typeface="NikoshBAN" panose="02000000000000000000" pitchFamily="2" charset="0"/>
          </a:endParaRPr>
        </a:p>
        <a:p>
          <a:r>
            <a:rPr lang="bn-BD" dirty="0">
              <a:latin typeface="NikoshBAN" panose="02000000000000000000" pitchFamily="2" charset="0"/>
              <a:cs typeface="NikoshBAN" panose="02000000000000000000" pitchFamily="2" charset="0"/>
            </a:rPr>
            <a:t>Rain Fall</a:t>
          </a:r>
          <a:endParaRPr lang="en-US" dirty="0">
            <a:latin typeface="NikoshBAN" panose="02000000000000000000" pitchFamily="2" charset="0"/>
            <a:cs typeface="NikoshBAN" panose="02000000000000000000" pitchFamily="2" charset="0"/>
          </a:endParaRPr>
        </a:p>
      </dgm:t>
    </dgm:pt>
    <dgm:pt modelId="{A44BE02A-CEDB-4955-92F8-089D269C7293}" type="parTrans" cxnId="{1CDD32C9-A728-470F-AB6C-4B75788E8408}">
      <dgm:prSet/>
      <dgm:spPr/>
      <dgm:t>
        <a:bodyPr/>
        <a:lstStyle/>
        <a:p>
          <a:endParaRPr lang="en-US"/>
        </a:p>
      </dgm:t>
    </dgm:pt>
    <dgm:pt modelId="{58F8A1D8-8B7E-4305-8B90-058CCE988BAC}" type="sibTrans" cxnId="{1CDD32C9-A728-470F-AB6C-4B75788E8408}">
      <dgm:prSet/>
      <dgm:spPr/>
      <dgm:t>
        <a:bodyPr/>
        <a:lstStyle/>
        <a:p>
          <a:endParaRPr lang="en-US"/>
        </a:p>
      </dgm:t>
    </dgm:pt>
    <dgm:pt modelId="{2626BD84-1415-41D2-98C1-8226005FA3FA}">
      <dgm:prSet phldrT="[Text]"/>
      <dgm:spPr/>
      <dgm:t>
        <a:bodyPr/>
        <a:lstStyle/>
        <a:p>
          <a:r>
            <a:rPr lang="en-US" dirty="0">
              <a:latin typeface="NikoshBAN" panose="02000000000000000000" pitchFamily="2" charset="0"/>
              <a:cs typeface="NikoshBAN" panose="02000000000000000000" pitchFamily="2" charset="0"/>
            </a:rPr>
            <a:t>পরিচলন বৃষ্টি</a:t>
          </a:r>
          <a:endParaRPr lang="bn-BD" dirty="0">
            <a:latin typeface="NikoshBAN" panose="02000000000000000000" pitchFamily="2" charset="0"/>
            <a:cs typeface="NikoshBAN" panose="02000000000000000000" pitchFamily="2" charset="0"/>
          </a:endParaRPr>
        </a:p>
        <a:p>
          <a:r>
            <a:rPr lang="bn-BD" dirty="0">
              <a:latin typeface="NikoshBAN" panose="02000000000000000000" pitchFamily="2" charset="0"/>
              <a:cs typeface="NikoshBAN" panose="02000000000000000000" pitchFamily="2" charset="0"/>
            </a:rPr>
            <a:t>Convectional Rain</a:t>
          </a:r>
          <a:endParaRPr lang="en-US" dirty="0">
            <a:latin typeface="NikoshBAN" panose="02000000000000000000" pitchFamily="2" charset="0"/>
            <a:cs typeface="NikoshBAN" panose="02000000000000000000" pitchFamily="2" charset="0"/>
          </a:endParaRPr>
        </a:p>
      </dgm:t>
    </dgm:pt>
    <dgm:pt modelId="{BA8457BB-B507-4486-BCEC-2270A60786A6}" type="parTrans" cxnId="{AE12124C-7239-47BE-A959-D997A98AE85D}">
      <dgm:prSet/>
      <dgm:spPr/>
      <dgm:t>
        <a:bodyPr/>
        <a:lstStyle/>
        <a:p>
          <a:endParaRPr lang="en-US" dirty="0"/>
        </a:p>
      </dgm:t>
    </dgm:pt>
    <dgm:pt modelId="{936D7437-9CBA-47AD-AAA7-4F2C38149EE8}" type="sibTrans" cxnId="{AE12124C-7239-47BE-A959-D997A98AE85D}">
      <dgm:prSet/>
      <dgm:spPr/>
      <dgm:t>
        <a:bodyPr/>
        <a:lstStyle/>
        <a:p>
          <a:endParaRPr lang="en-US"/>
        </a:p>
      </dgm:t>
    </dgm:pt>
    <dgm:pt modelId="{DA4FDEED-DF06-4025-A199-F88B86B554ED}">
      <dgm:prSet phldrT="[Text]"/>
      <dgm:spPr/>
      <dgm:t>
        <a:bodyPr/>
        <a:lstStyle/>
        <a:p>
          <a:r>
            <a:rPr lang="en-US" dirty="0">
              <a:latin typeface="NikoshBAN" panose="02000000000000000000" pitchFamily="2" charset="0"/>
              <a:cs typeface="NikoshBAN" panose="02000000000000000000" pitchFamily="2" charset="0"/>
            </a:rPr>
            <a:t>শৈলোৎক্ষেপ বৃষ্টি</a:t>
          </a:r>
          <a:endParaRPr lang="bn-BD" dirty="0">
            <a:latin typeface="NikoshBAN" panose="02000000000000000000" pitchFamily="2" charset="0"/>
            <a:cs typeface="NikoshBAN" panose="02000000000000000000" pitchFamily="2" charset="0"/>
          </a:endParaRPr>
        </a:p>
        <a:p>
          <a:r>
            <a:rPr lang="bn-BD" dirty="0">
              <a:latin typeface="NikoshBAN" panose="02000000000000000000" pitchFamily="2" charset="0"/>
              <a:cs typeface="NikoshBAN" panose="02000000000000000000" pitchFamily="2" charset="0"/>
            </a:rPr>
            <a:t>Orographic Rain</a:t>
          </a:r>
          <a:endParaRPr lang="en-US" dirty="0">
            <a:latin typeface="NikoshBAN" panose="02000000000000000000" pitchFamily="2" charset="0"/>
            <a:cs typeface="NikoshBAN" panose="02000000000000000000" pitchFamily="2" charset="0"/>
          </a:endParaRPr>
        </a:p>
      </dgm:t>
    </dgm:pt>
    <dgm:pt modelId="{F876832E-4636-42A7-8CAA-6F508C4E4B28}" type="parTrans" cxnId="{C46AF981-BB9A-4E42-A200-8982CD94FACC}">
      <dgm:prSet/>
      <dgm:spPr/>
      <dgm:t>
        <a:bodyPr/>
        <a:lstStyle/>
        <a:p>
          <a:endParaRPr lang="en-US" dirty="0"/>
        </a:p>
      </dgm:t>
    </dgm:pt>
    <dgm:pt modelId="{F9E6A6BE-B538-4D02-97BE-7B57F309A54F}" type="sibTrans" cxnId="{C46AF981-BB9A-4E42-A200-8982CD94FACC}">
      <dgm:prSet/>
      <dgm:spPr/>
      <dgm:t>
        <a:bodyPr/>
        <a:lstStyle/>
        <a:p>
          <a:endParaRPr lang="en-US"/>
        </a:p>
      </dgm:t>
    </dgm:pt>
    <dgm:pt modelId="{3CB7BC30-DEA7-41B1-B979-89AA0B5BBFF2}">
      <dgm:prSet phldrT="[Text]" custT="1"/>
      <dgm:spPr/>
      <dgm:t>
        <a:bodyPr/>
        <a:lstStyle/>
        <a:p>
          <a:r>
            <a:rPr lang="en-US" sz="1800" dirty="0">
              <a:latin typeface="NikoshBAN" panose="02000000000000000000" pitchFamily="2" charset="0"/>
              <a:cs typeface="NikoshBAN" panose="02000000000000000000" pitchFamily="2" charset="0"/>
            </a:rPr>
            <a:t>বায়ুপ্রাচিরজনিত বৃষ্টি</a:t>
          </a:r>
          <a:endParaRPr lang="bn-BD" sz="1800" dirty="0">
            <a:latin typeface="NikoshBAN" panose="02000000000000000000" pitchFamily="2" charset="0"/>
            <a:cs typeface="NikoshBAN" panose="02000000000000000000" pitchFamily="2" charset="0"/>
          </a:endParaRPr>
        </a:p>
        <a:p>
          <a:r>
            <a:rPr lang="bn-BD" sz="1600" dirty="0">
              <a:latin typeface="Times New Roman" panose="02020603050405020304" pitchFamily="18" charset="0"/>
              <a:cs typeface="Times New Roman" panose="02020603050405020304" pitchFamily="18" charset="0"/>
            </a:rPr>
            <a:t>Frontal Rain</a:t>
          </a:r>
          <a:endParaRPr lang="en-US" sz="1600" dirty="0">
            <a:latin typeface="Times New Roman" panose="02020603050405020304" pitchFamily="18" charset="0"/>
            <a:cs typeface="Times New Roman" panose="02020603050405020304" pitchFamily="18" charset="0"/>
          </a:endParaRPr>
        </a:p>
      </dgm:t>
    </dgm:pt>
    <dgm:pt modelId="{09C9A79B-4CA9-43F0-A3D2-F640771310D7}" type="parTrans" cxnId="{4ED85629-083E-4CA5-83C6-E94269827279}">
      <dgm:prSet/>
      <dgm:spPr/>
      <dgm:t>
        <a:bodyPr/>
        <a:lstStyle/>
        <a:p>
          <a:endParaRPr lang="en-US" dirty="0"/>
        </a:p>
      </dgm:t>
    </dgm:pt>
    <dgm:pt modelId="{C3E8EBEA-B85A-400D-B6CA-45FE068AC99E}" type="sibTrans" cxnId="{4ED85629-083E-4CA5-83C6-E94269827279}">
      <dgm:prSet/>
      <dgm:spPr/>
      <dgm:t>
        <a:bodyPr/>
        <a:lstStyle/>
        <a:p>
          <a:endParaRPr lang="en-US"/>
        </a:p>
      </dgm:t>
    </dgm:pt>
    <dgm:pt modelId="{F7886691-6A45-4CD0-BD83-861ABE640011}">
      <dgm:prSet phldrT="[Text]"/>
      <dgm:spPr/>
      <dgm:t>
        <a:bodyPr/>
        <a:lstStyle/>
        <a:p>
          <a:r>
            <a:rPr lang="en-US" dirty="0">
              <a:latin typeface="NikoshBAN" panose="02000000000000000000" pitchFamily="2" charset="0"/>
              <a:cs typeface="NikoshBAN" panose="02000000000000000000" pitchFamily="2" charset="0"/>
            </a:rPr>
            <a:t>ঘূর্ণ বৃষ্টি</a:t>
          </a:r>
          <a:endParaRPr lang="bn-BD" dirty="0">
            <a:latin typeface="NikoshBAN" panose="02000000000000000000" pitchFamily="2" charset="0"/>
            <a:cs typeface="NikoshBAN" panose="02000000000000000000" pitchFamily="2" charset="0"/>
          </a:endParaRPr>
        </a:p>
        <a:p>
          <a:r>
            <a:rPr lang="bn-BD" dirty="0">
              <a:latin typeface="NikoshBAN" panose="02000000000000000000" pitchFamily="2" charset="0"/>
              <a:cs typeface="NikoshBAN" panose="02000000000000000000" pitchFamily="2" charset="0"/>
            </a:rPr>
            <a:t>Cyclonic Rain</a:t>
          </a:r>
          <a:endParaRPr lang="en-US" dirty="0">
            <a:latin typeface="NikoshBAN" panose="02000000000000000000" pitchFamily="2" charset="0"/>
            <a:cs typeface="NikoshBAN" panose="02000000000000000000" pitchFamily="2" charset="0"/>
          </a:endParaRPr>
        </a:p>
      </dgm:t>
    </dgm:pt>
    <dgm:pt modelId="{BFC54517-DEE2-49D9-9B8F-EACD36F607C6}" type="parTrans" cxnId="{42163345-A437-4E0F-92D7-990ECB6F795B}">
      <dgm:prSet/>
      <dgm:spPr/>
      <dgm:t>
        <a:bodyPr/>
        <a:lstStyle/>
        <a:p>
          <a:endParaRPr lang="en-US" dirty="0"/>
        </a:p>
      </dgm:t>
    </dgm:pt>
    <dgm:pt modelId="{8D3A36D9-9DB0-48E0-9D9F-EA6018A1066F}" type="sibTrans" cxnId="{42163345-A437-4E0F-92D7-990ECB6F795B}">
      <dgm:prSet/>
      <dgm:spPr/>
      <dgm:t>
        <a:bodyPr/>
        <a:lstStyle/>
        <a:p>
          <a:endParaRPr lang="en-US"/>
        </a:p>
      </dgm:t>
    </dgm:pt>
    <dgm:pt modelId="{4C4D0AC4-7CA7-4F69-91E0-2797B0C96751}" type="pres">
      <dgm:prSet presAssocID="{370C3225-EC65-4A12-B2EB-AFCA22F45285}" presName="Name0" presStyleCnt="0">
        <dgm:presLayoutVars>
          <dgm:chMax val="1"/>
          <dgm:dir/>
          <dgm:animLvl val="ctr"/>
          <dgm:resizeHandles val="exact"/>
        </dgm:presLayoutVars>
      </dgm:prSet>
      <dgm:spPr/>
    </dgm:pt>
    <dgm:pt modelId="{665E4A0D-8A71-465C-9A27-6C1C284CA5D2}" type="pres">
      <dgm:prSet presAssocID="{8DD93425-7D3A-4E0B-80E8-4EC243F4C3A0}" presName="centerShape" presStyleLbl="node0" presStyleIdx="0" presStyleCnt="1" custScaleX="122845"/>
      <dgm:spPr/>
    </dgm:pt>
    <dgm:pt modelId="{00BF362D-744A-41E6-B07E-FA00FE7DFCF1}" type="pres">
      <dgm:prSet presAssocID="{BA8457BB-B507-4486-BCEC-2270A60786A6}" presName="parTrans" presStyleLbl="sibTrans2D1" presStyleIdx="0" presStyleCnt="4"/>
      <dgm:spPr/>
    </dgm:pt>
    <dgm:pt modelId="{A0D0E5E1-0F4D-40EB-A524-818AFD517258}" type="pres">
      <dgm:prSet presAssocID="{BA8457BB-B507-4486-BCEC-2270A60786A6}" presName="connectorText" presStyleLbl="sibTrans2D1" presStyleIdx="0" presStyleCnt="4"/>
      <dgm:spPr/>
    </dgm:pt>
    <dgm:pt modelId="{43516250-47EB-4C1E-B29A-B6B92628E6F1}" type="pres">
      <dgm:prSet presAssocID="{2626BD84-1415-41D2-98C1-8226005FA3FA}" presName="node" presStyleLbl="node1" presStyleIdx="0" presStyleCnt="4" custScaleX="284147" custRadScaleRad="100004" custRadScaleInc="-1088">
        <dgm:presLayoutVars>
          <dgm:bulletEnabled val="1"/>
        </dgm:presLayoutVars>
      </dgm:prSet>
      <dgm:spPr/>
    </dgm:pt>
    <dgm:pt modelId="{55E4DFA6-1031-41CC-960C-082DF3965A68}" type="pres">
      <dgm:prSet presAssocID="{F876832E-4636-42A7-8CAA-6F508C4E4B28}" presName="parTrans" presStyleLbl="sibTrans2D1" presStyleIdx="1" presStyleCnt="4"/>
      <dgm:spPr/>
    </dgm:pt>
    <dgm:pt modelId="{31503C50-ECAB-4D2E-9191-11F12207F504}" type="pres">
      <dgm:prSet presAssocID="{F876832E-4636-42A7-8CAA-6F508C4E4B28}" presName="connectorText" presStyleLbl="sibTrans2D1" presStyleIdx="1" presStyleCnt="4"/>
      <dgm:spPr/>
    </dgm:pt>
    <dgm:pt modelId="{44A09ED6-815B-4A0D-AA23-C83BFD199767}" type="pres">
      <dgm:prSet presAssocID="{DA4FDEED-DF06-4025-A199-F88B86B554ED}" presName="node" presStyleLbl="node1" presStyleIdx="1" presStyleCnt="4" custScaleX="230482" custRadScaleRad="144790">
        <dgm:presLayoutVars>
          <dgm:bulletEnabled val="1"/>
        </dgm:presLayoutVars>
      </dgm:prSet>
      <dgm:spPr/>
    </dgm:pt>
    <dgm:pt modelId="{C53E97FC-FC9E-450D-B3BE-FAB742EE5BAB}" type="pres">
      <dgm:prSet presAssocID="{09C9A79B-4CA9-43F0-A3D2-F640771310D7}" presName="parTrans" presStyleLbl="sibTrans2D1" presStyleIdx="2" presStyleCnt="4"/>
      <dgm:spPr/>
    </dgm:pt>
    <dgm:pt modelId="{24198ADE-3C72-422B-AC38-C2D75526092C}" type="pres">
      <dgm:prSet presAssocID="{09C9A79B-4CA9-43F0-A3D2-F640771310D7}" presName="connectorText" presStyleLbl="sibTrans2D1" presStyleIdx="2" presStyleCnt="4"/>
      <dgm:spPr/>
    </dgm:pt>
    <dgm:pt modelId="{09B573B5-6163-4EDD-96C2-E942EEA3BEE3}" type="pres">
      <dgm:prSet presAssocID="{3CB7BC30-DEA7-41B1-B979-89AA0B5BBFF2}" presName="node" presStyleLbl="node1" presStyleIdx="2" presStyleCnt="4" custScaleX="234601">
        <dgm:presLayoutVars>
          <dgm:bulletEnabled val="1"/>
        </dgm:presLayoutVars>
      </dgm:prSet>
      <dgm:spPr/>
    </dgm:pt>
    <dgm:pt modelId="{AE71F5C6-7528-4B88-B413-87D5F5F12E26}" type="pres">
      <dgm:prSet presAssocID="{BFC54517-DEE2-49D9-9B8F-EACD36F607C6}" presName="parTrans" presStyleLbl="sibTrans2D1" presStyleIdx="3" presStyleCnt="4"/>
      <dgm:spPr/>
    </dgm:pt>
    <dgm:pt modelId="{40659365-72D7-433F-AEB0-83D9F6574769}" type="pres">
      <dgm:prSet presAssocID="{BFC54517-DEE2-49D9-9B8F-EACD36F607C6}" presName="connectorText" presStyleLbl="sibTrans2D1" presStyleIdx="3" presStyleCnt="4"/>
      <dgm:spPr/>
    </dgm:pt>
    <dgm:pt modelId="{A5435DC8-6F59-4793-8930-BCAE1F62FB80}" type="pres">
      <dgm:prSet presAssocID="{F7886691-6A45-4CD0-BD83-861ABE640011}" presName="node" presStyleLbl="node1" presStyleIdx="3" presStyleCnt="4" custScaleX="219979" custRadScaleRad="154977">
        <dgm:presLayoutVars>
          <dgm:bulletEnabled val="1"/>
        </dgm:presLayoutVars>
      </dgm:prSet>
      <dgm:spPr/>
    </dgm:pt>
  </dgm:ptLst>
  <dgm:cxnLst>
    <dgm:cxn modelId="{4C9B760C-D66E-495E-BD30-0333CF3E5948}" type="presOf" srcId="{F7886691-6A45-4CD0-BD83-861ABE640011}" destId="{A5435DC8-6F59-4793-8930-BCAE1F62FB80}" srcOrd="0" destOrd="0" presId="urn:microsoft.com/office/officeart/2005/8/layout/radial5"/>
    <dgm:cxn modelId="{4ED85629-083E-4CA5-83C6-E94269827279}" srcId="{8DD93425-7D3A-4E0B-80E8-4EC243F4C3A0}" destId="{3CB7BC30-DEA7-41B1-B979-89AA0B5BBFF2}" srcOrd="2" destOrd="0" parTransId="{09C9A79B-4CA9-43F0-A3D2-F640771310D7}" sibTransId="{C3E8EBEA-B85A-400D-B6CA-45FE068AC99E}"/>
    <dgm:cxn modelId="{DD6CAA2B-C49B-4CB1-8214-902A5670B53B}" type="presOf" srcId="{09C9A79B-4CA9-43F0-A3D2-F640771310D7}" destId="{C53E97FC-FC9E-450D-B3BE-FAB742EE5BAB}" srcOrd="0" destOrd="0" presId="urn:microsoft.com/office/officeart/2005/8/layout/radial5"/>
    <dgm:cxn modelId="{93BE1734-A079-4C89-A1FB-4BA49665212E}" type="presOf" srcId="{BFC54517-DEE2-49D9-9B8F-EACD36F607C6}" destId="{AE71F5C6-7528-4B88-B413-87D5F5F12E26}" srcOrd="0" destOrd="0" presId="urn:microsoft.com/office/officeart/2005/8/layout/radial5"/>
    <dgm:cxn modelId="{5CFF9E5F-F6AD-4879-A4DE-1B96B8F60D89}" type="presOf" srcId="{F876832E-4636-42A7-8CAA-6F508C4E4B28}" destId="{55E4DFA6-1031-41CC-960C-082DF3965A68}" srcOrd="0" destOrd="0" presId="urn:microsoft.com/office/officeart/2005/8/layout/radial5"/>
    <dgm:cxn modelId="{42163345-A437-4E0F-92D7-990ECB6F795B}" srcId="{8DD93425-7D3A-4E0B-80E8-4EC243F4C3A0}" destId="{F7886691-6A45-4CD0-BD83-861ABE640011}" srcOrd="3" destOrd="0" parTransId="{BFC54517-DEE2-49D9-9B8F-EACD36F607C6}" sibTransId="{8D3A36D9-9DB0-48E0-9D9F-EA6018A1066F}"/>
    <dgm:cxn modelId="{AE12124C-7239-47BE-A959-D997A98AE85D}" srcId="{8DD93425-7D3A-4E0B-80E8-4EC243F4C3A0}" destId="{2626BD84-1415-41D2-98C1-8226005FA3FA}" srcOrd="0" destOrd="0" parTransId="{BA8457BB-B507-4486-BCEC-2270A60786A6}" sibTransId="{936D7437-9CBA-47AD-AAA7-4F2C38149EE8}"/>
    <dgm:cxn modelId="{E0B1754F-27E1-468F-A88E-ED48EE080C2A}" type="presOf" srcId="{8DD93425-7D3A-4E0B-80E8-4EC243F4C3A0}" destId="{665E4A0D-8A71-465C-9A27-6C1C284CA5D2}" srcOrd="0" destOrd="0" presId="urn:microsoft.com/office/officeart/2005/8/layout/radial5"/>
    <dgm:cxn modelId="{C46AF981-BB9A-4E42-A200-8982CD94FACC}" srcId="{8DD93425-7D3A-4E0B-80E8-4EC243F4C3A0}" destId="{DA4FDEED-DF06-4025-A199-F88B86B554ED}" srcOrd="1" destOrd="0" parTransId="{F876832E-4636-42A7-8CAA-6F508C4E4B28}" sibTransId="{F9E6A6BE-B538-4D02-97BE-7B57F309A54F}"/>
    <dgm:cxn modelId="{85E2178D-5269-4122-A037-9230B768464A}" type="presOf" srcId="{BA8457BB-B507-4486-BCEC-2270A60786A6}" destId="{A0D0E5E1-0F4D-40EB-A524-818AFD517258}" srcOrd="1" destOrd="0" presId="urn:microsoft.com/office/officeart/2005/8/layout/radial5"/>
    <dgm:cxn modelId="{33ED7894-ECC9-4B33-90CA-5EA5B0D3FF2F}" type="presOf" srcId="{09C9A79B-4CA9-43F0-A3D2-F640771310D7}" destId="{24198ADE-3C72-422B-AC38-C2D75526092C}" srcOrd="1" destOrd="0" presId="urn:microsoft.com/office/officeart/2005/8/layout/radial5"/>
    <dgm:cxn modelId="{2FAF589C-D1E3-410C-A0D0-9C46BC409F46}" type="presOf" srcId="{370C3225-EC65-4A12-B2EB-AFCA22F45285}" destId="{4C4D0AC4-7CA7-4F69-91E0-2797B0C96751}" srcOrd="0" destOrd="0" presId="urn:microsoft.com/office/officeart/2005/8/layout/radial5"/>
    <dgm:cxn modelId="{2F9077A9-D878-450E-A164-F4992BE2BCAE}" type="presOf" srcId="{BFC54517-DEE2-49D9-9B8F-EACD36F607C6}" destId="{40659365-72D7-433F-AEB0-83D9F6574769}" srcOrd="1" destOrd="0" presId="urn:microsoft.com/office/officeart/2005/8/layout/radial5"/>
    <dgm:cxn modelId="{1CDD32C9-A728-470F-AB6C-4B75788E8408}" srcId="{370C3225-EC65-4A12-B2EB-AFCA22F45285}" destId="{8DD93425-7D3A-4E0B-80E8-4EC243F4C3A0}" srcOrd="0" destOrd="0" parTransId="{A44BE02A-CEDB-4955-92F8-089D269C7293}" sibTransId="{58F8A1D8-8B7E-4305-8B90-058CCE988BAC}"/>
    <dgm:cxn modelId="{EAB26BCE-A7C7-4CB4-9A80-055774D129C5}" type="presOf" srcId="{BA8457BB-B507-4486-BCEC-2270A60786A6}" destId="{00BF362D-744A-41E6-B07E-FA00FE7DFCF1}" srcOrd="0" destOrd="0" presId="urn:microsoft.com/office/officeart/2005/8/layout/radial5"/>
    <dgm:cxn modelId="{7AC548DC-C067-4474-8252-F4932D9810C5}" type="presOf" srcId="{DA4FDEED-DF06-4025-A199-F88B86B554ED}" destId="{44A09ED6-815B-4A0D-AA23-C83BFD199767}" srcOrd="0" destOrd="0" presId="urn:microsoft.com/office/officeart/2005/8/layout/radial5"/>
    <dgm:cxn modelId="{451AE8EA-A655-4FD2-ACE3-EB8A51EE9D39}" type="presOf" srcId="{2626BD84-1415-41D2-98C1-8226005FA3FA}" destId="{43516250-47EB-4C1E-B29A-B6B92628E6F1}" srcOrd="0" destOrd="0" presId="urn:microsoft.com/office/officeart/2005/8/layout/radial5"/>
    <dgm:cxn modelId="{734406EB-3A2D-411F-A40B-EDB74AA055F1}" type="presOf" srcId="{3CB7BC30-DEA7-41B1-B979-89AA0B5BBFF2}" destId="{09B573B5-6163-4EDD-96C2-E942EEA3BEE3}" srcOrd="0" destOrd="0" presId="urn:microsoft.com/office/officeart/2005/8/layout/radial5"/>
    <dgm:cxn modelId="{987265F9-33F6-4AEE-9CBF-0F7C4CF8B66E}" type="presOf" srcId="{F876832E-4636-42A7-8CAA-6F508C4E4B28}" destId="{31503C50-ECAB-4D2E-9191-11F12207F504}" srcOrd="1" destOrd="0" presId="urn:microsoft.com/office/officeart/2005/8/layout/radial5"/>
    <dgm:cxn modelId="{07212096-119A-46D9-80C7-2A414E169F51}" type="presParOf" srcId="{4C4D0AC4-7CA7-4F69-91E0-2797B0C96751}" destId="{665E4A0D-8A71-465C-9A27-6C1C284CA5D2}" srcOrd="0" destOrd="0" presId="urn:microsoft.com/office/officeart/2005/8/layout/radial5"/>
    <dgm:cxn modelId="{2274F5FB-F44A-4B88-9FCD-74BB4255DDBC}" type="presParOf" srcId="{4C4D0AC4-7CA7-4F69-91E0-2797B0C96751}" destId="{00BF362D-744A-41E6-B07E-FA00FE7DFCF1}" srcOrd="1" destOrd="0" presId="urn:microsoft.com/office/officeart/2005/8/layout/radial5"/>
    <dgm:cxn modelId="{88A31561-0DB0-48B5-8FD1-7649DB91D3B4}" type="presParOf" srcId="{00BF362D-744A-41E6-B07E-FA00FE7DFCF1}" destId="{A0D0E5E1-0F4D-40EB-A524-818AFD517258}" srcOrd="0" destOrd="0" presId="urn:microsoft.com/office/officeart/2005/8/layout/radial5"/>
    <dgm:cxn modelId="{5528B532-E890-4697-9651-F7E483A6B3F5}" type="presParOf" srcId="{4C4D0AC4-7CA7-4F69-91E0-2797B0C96751}" destId="{43516250-47EB-4C1E-B29A-B6B92628E6F1}" srcOrd="2" destOrd="0" presId="urn:microsoft.com/office/officeart/2005/8/layout/radial5"/>
    <dgm:cxn modelId="{1CD0A7CC-F9F2-4310-B369-18F7B19C0AFE}" type="presParOf" srcId="{4C4D0AC4-7CA7-4F69-91E0-2797B0C96751}" destId="{55E4DFA6-1031-41CC-960C-082DF3965A68}" srcOrd="3" destOrd="0" presId="urn:microsoft.com/office/officeart/2005/8/layout/radial5"/>
    <dgm:cxn modelId="{313AFA5C-9327-4090-9E98-DB2E647CC8D5}" type="presParOf" srcId="{55E4DFA6-1031-41CC-960C-082DF3965A68}" destId="{31503C50-ECAB-4D2E-9191-11F12207F504}" srcOrd="0" destOrd="0" presId="urn:microsoft.com/office/officeart/2005/8/layout/radial5"/>
    <dgm:cxn modelId="{BC89BC98-F858-43B9-AC79-67A46257433B}" type="presParOf" srcId="{4C4D0AC4-7CA7-4F69-91E0-2797B0C96751}" destId="{44A09ED6-815B-4A0D-AA23-C83BFD199767}" srcOrd="4" destOrd="0" presId="urn:microsoft.com/office/officeart/2005/8/layout/radial5"/>
    <dgm:cxn modelId="{26D35019-82AE-4E08-88C2-44548E90F677}" type="presParOf" srcId="{4C4D0AC4-7CA7-4F69-91E0-2797B0C96751}" destId="{C53E97FC-FC9E-450D-B3BE-FAB742EE5BAB}" srcOrd="5" destOrd="0" presId="urn:microsoft.com/office/officeart/2005/8/layout/radial5"/>
    <dgm:cxn modelId="{70EFB8F8-8A45-4EB8-85A1-216835A7831E}" type="presParOf" srcId="{C53E97FC-FC9E-450D-B3BE-FAB742EE5BAB}" destId="{24198ADE-3C72-422B-AC38-C2D75526092C}" srcOrd="0" destOrd="0" presId="urn:microsoft.com/office/officeart/2005/8/layout/radial5"/>
    <dgm:cxn modelId="{EAC656A3-ECC6-48D3-A5A6-FACD6D871CA1}" type="presParOf" srcId="{4C4D0AC4-7CA7-4F69-91E0-2797B0C96751}" destId="{09B573B5-6163-4EDD-96C2-E942EEA3BEE3}" srcOrd="6" destOrd="0" presId="urn:microsoft.com/office/officeart/2005/8/layout/radial5"/>
    <dgm:cxn modelId="{91F91274-90A9-48A3-9055-87F56670D432}" type="presParOf" srcId="{4C4D0AC4-7CA7-4F69-91E0-2797B0C96751}" destId="{AE71F5C6-7528-4B88-B413-87D5F5F12E26}" srcOrd="7" destOrd="0" presId="urn:microsoft.com/office/officeart/2005/8/layout/radial5"/>
    <dgm:cxn modelId="{AE39CE81-C4D1-41B7-88E3-550B5F245F2A}" type="presParOf" srcId="{AE71F5C6-7528-4B88-B413-87D5F5F12E26}" destId="{40659365-72D7-433F-AEB0-83D9F6574769}" srcOrd="0" destOrd="0" presId="urn:microsoft.com/office/officeart/2005/8/layout/radial5"/>
    <dgm:cxn modelId="{BD51379C-D37C-4909-BA66-5AEC05A9F882}" type="presParOf" srcId="{4C4D0AC4-7CA7-4F69-91E0-2797B0C96751}" destId="{A5435DC8-6F59-4793-8930-BCAE1F62FB80}"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E4A0D-8A71-465C-9A27-6C1C284CA5D2}">
      <dsp:nvSpPr>
        <dsp:cNvPr id="0" name=""/>
        <dsp:cNvSpPr/>
      </dsp:nvSpPr>
      <dsp:spPr>
        <a:xfrm>
          <a:off x="3347854" y="1816174"/>
          <a:ext cx="1591151" cy="12952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NikoshBAN" panose="02000000000000000000" pitchFamily="2" charset="0"/>
              <a:cs typeface="NikoshBAN" panose="02000000000000000000" pitchFamily="2" charset="0"/>
            </a:rPr>
            <a:t>বৃষ্টিপাত</a:t>
          </a:r>
          <a:endParaRPr lang="bn-BD" sz="2300" kern="1200" dirty="0">
            <a:latin typeface="NikoshBAN" panose="02000000000000000000" pitchFamily="2" charset="0"/>
            <a:cs typeface="NikoshBAN" panose="02000000000000000000" pitchFamily="2" charset="0"/>
          </a:endParaRPr>
        </a:p>
        <a:p>
          <a:pPr marL="0" lvl="0" indent="0" algn="ctr" defTabSz="1022350">
            <a:lnSpc>
              <a:spcPct val="90000"/>
            </a:lnSpc>
            <a:spcBef>
              <a:spcPct val="0"/>
            </a:spcBef>
            <a:spcAft>
              <a:spcPct val="35000"/>
            </a:spcAft>
            <a:buNone/>
          </a:pPr>
          <a:r>
            <a:rPr lang="bn-BD" sz="2300" kern="1200" dirty="0">
              <a:latin typeface="NikoshBAN" panose="02000000000000000000" pitchFamily="2" charset="0"/>
              <a:cs typeface="NikoshBAN" panose="02000000000000000000" pitchFamily="2" charset="0"/>
            </a:rPr>
            <a:t>Rain Fall</a:t>
          </a:r>
          <a:endParaRPr lang="en-US" sz="2300" kern="1200" dirty="0">
            <a:latin typeface="NikoshBAN" panose="02000000000000000000" pitchFamily="2" charset="0"/>
            <a:cs typeface="NikoshBAN" panose="02000000000000000000" pitchFamily="2" charset="0"/>
          </a:endParaRPr>
        </a:p>
      </dsp:txBody>
      <dsp:txXfrm>
        <a:off x="3580873" y="2005859"/>
        <a:ext cx="1125113" cy="915881"/>
      </dsp:txXfrm>
    </dsp:sp>
    <dsp:sp modelId="{00BF362D-744A-41E6-B07E-FA00FE7DFCF1}">
      <dsp:nvSpPr>
        <dsp:cNvPr id="0" name=""/>
        <dsp:cNvSpPr/>
      </dsp:nvSpPr>
      <dsp:spPr>
        <a:xfrm rot="16170624">
          <a:off x="3998457" y="1344736"/>
          <a:ext cx="274583" cy="4403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rot="10800000">
        <a:off x="4039996" y="1473999"/>
        <a:ext cx="192208" cy="264231"/>
      </dsp:txXfrm>
    </dsp:sp>
    <dsp:sp modelId="{43516250-47EB-4C1E-B29A-B6B92628E6F1}">
      <dsp:nvSpPr>
        <dsp:cNvPr id="0" name=""/>
        <dsp:cNvSpPr/>
      </dsp:nvSpPr>
      <dsp:spPr>
        <a:xfrm>
          <a:off x="2287726" y="2878"/>
          <a:ext cx="3680417" cy="12952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NikoshBAN" panose="02000000000000000000" pitchFamily="2" charset="0"/>
              <a:cs typeface="NikoshBAN" panose="02000000000000000000" pitchFamily="2" charset="0"/>
            </a:rPr>
            <a:t>পরিচলন বৃষ্টি</a:t>
          </a:r>
          <a:endParaRPr lang="bn-BD" sz="2100" kern="1200" dirty="0">
            <a:latin typeface="NikoshBAN" panose="02000000000000000000" pitchFamily="2" charset="0"/>
            <a:cs typeface="NikoshBAN" panose="02000000000000000000" pitchFamily="2" charset="0"/>
          </a:endParaRPr>
        </a:p>
        <a:p>
          <a:pPr marL="0" lvl="0" indent="0" algn="ctr" defTabSz="933450">
            <a:lnSpc>
              <a:spcPct val="90000"/>
            </a:lnSpc>
            <a:spcBef>
              <a:spcPct val="0"/>
            </a:spcBef>
            <a:spcAft>
              <a:spcPct val="35000"/>
            </a:spcAft>
            <a:buNone/>
          </a:pPr>
          <a:r>
            <a:rPr lang="bn-BD" sz="2100" kern="1200" dirty="0">
              <a:latin typeface="NikoshBAN" panose="02000000000000000000" pitchFamily="2" charset="0"/>
              <a:cs typeface="NikoshBAN" panose="02000000000000000000" pitchFamily="2" charset="0"/>
            </a:rPr>
            <a:t>Convectional Rain</a:t>
          </a:r>
          <a:endParaRPr lang="en-US" sz="2100" kern="1200" dirty="0">
            <a:latin typeface="NikoshBAN" panose="02000000000000000000" pitchFamily="2" charset="0"/>
            <a:cs typeface="NikoshBAN" panose="02000000000000000000" pitchFamily="2" charset="0"/>
          </a:endParaRPr>
        </a:p>
      </dsp:txBody>
      <dsp:txXfrm>
        <a:off x="2826711" y="192563"/>
        <a:ext cx="2602447" cy="915881"/>
      </dsp:txXfrm>
    </dsp:sp>
    <dsp:sp modelId="{55E4DFA6-1031-41CC-960C-082DF3965A68}">
      <dsp:nvSpPr>
        <dsp:cNvPr id="0" name=""/>
        <dsp:cNvSpPr/>
      </dsp:nvSpPr>
      <dsp:spPr>
        <a:xfrm>
          <a:off x="5013195" y="2243607"/>
          <a:ext cx="178729" cy="4403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5013195" y="2331684"/>
        <a:ext cx="125110" cy="264231"/>
      </dsp:txXfrm>
    </dsp:sp>
    <dsp:sp modelId="{44A09ED6-815B-4A0D-AA23-C83BFD199767}">
      <dsp:nvSpPr>
        <dsp:cNvPr id="0" name=""/>
        <dsp:cNvSpPr/>
      </dsp:nvSpPr>
      <dsp:spPr>
        <a:xfrm>
          <a:off x="5276231" y="1816174"/>
          <a:ext cx="2985321" cy="12952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NikoshBAN" panose="02000000000000000000" pitchFamily="2" charset="0"/>
              <a:cs typeface="NikoshBAN" panose="02000000000000000000" pitchFamily="2" charset="0"/>
            </a:rPr>
            <a:t>শৈলোৎক্ষেপ বৃষ্টি</a:t>
          </a:r>
          <a:endParaRPr lang="bn-BD" sz="2100" kern="1200" dirty="0">
            <a:latin typeface="NikoshBAN" panose="02000000000000000000" pitchFamily="2" charset="0"/>
            <a:cs typeface="NikoshBAN" panose="02000000000000000000" pitchFamily="2" charset="0"/>
          </a:endParaRPr>
        </a:p>
        <a:p>
          <a:pPr marL="0" lvl="0" indent="0" algn="ctr" defTabSz="933450">
            <a:lnSpc>
              <a:spcPct val="90000"/>
            </a:lnSpc>
            <a:spcBef>
              <a:spcPct val="0"/>
            </a:spcBef>
            <a:spcAft>
              <a:spcPct val="35000"/>
            </a:spcAft>
            <a:buNone/>
          </a:pPr>
          <a:r>
            <a:rPr lang="bn-BD" sz="2100" kern="1200" dirty="0">
              <a:latin typeface="NikoshBAN" panose="02000000000000000000" pitchFamily="2" charset="0"/>
              <a:cs typeface="NikoshBAN" panose="02000000000000000000" pitchFamily="2" charset="0"/>
            </a:rPr>
            <a:t>Orographic Rain</a:t>
          </a:r>
          <a:endParaRPr lang="en-US" sz="2100" kern="1200" dirty="0">
            <a:latin typeface="NikoshBAN" panose="02000000000000000000" pitchFamily="2" charset="0"/>
            <a:cs typeface="NikoshBAN" panose="02000000000000000000" pitchFamily="2" charset="0"/>
          </a:endParaRPr>
        </a:p>
      </dsp:txBody>
      <dsp:txXfrm>
        <a:off x="5713421" y="2005859"/>
        <a:ext cx="2110941" cy="915881"/>
      </dsp:txXfrm>
    </dsp:sp>
    <dsp:sp modelId="{C53E97FC-FC9E-450D-B3BE-FAB742EE5BAB}">
      <dsp:nvSpPr>
        <dsp:cNvPr id="0" name=""/>
        <dsp:cNvSpPr/>
      </dsp:nvSpPr>
      <dsp:spPr>
        <a:xfrm rot="5400000">
          <a:off x="4006150" y="3142481"/>
          <a:ext cx="274560" cy="4403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4047334" y="3189374"/>
        <a:ext cx="192192" cy="264231"/>
      </dsp:txXfrm>
    </dsp:sp>
    <dsp:sp modelId="{09B573B5-6163-4EDD-96C2-E942EEA3BEE3}">
      <dsp:nvSpPr>
        <dsp:cNvPr id="0" name=""/>
        <dsp:cNvSpPr/>
      </dsp:nvSpPr>
      <dsp:spPr>
        <a:xfrm>
          <a:off x="2624094" y="3629463"/>
          <a:ext cx="3038672" cy="12952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NikoshBAN" panose="02000000000000000000" pitchFamily="2" charset="0"/>
              <a:cs typeface="NikoshBAN" panose="02000000000000000000" pitchFamily="2" charset="0"/>
            </a:rPr>
            <a:t>বায়ুপ্রাচিরজনিত বৃষ্টি</a:t>
          </a:r>
          <a:endParaRPr lang="bn-BD" sz="1800" kern="1200" dirty="0">
            <a:latin typeface="NikoshBAN" panose="02000000000000000000" pitchFamily="2" charset="0"/>
            <a:cs typeface="NikoshBAN" panose="02000000000000000000" pitchFamily="2" charset="0"/>
          </a:endParaRPr>
        </a:p>
        <a:p>
          <a:pPr marL="0" lvl="0" indent="0" algn="ctr" defTabSz="800100">
            <a:lnSpc>
              <a:spcPct val="90000"/>
            </a:lnSpc>
            <a:spcBef>
              <a:spcPct val="0"/>
            </a:spcBef>
            <a:spcAft>
              <a:spcPct val="35000"/>
            </a:spcAft>
            <a:buNone/>
          </a:pPr>
          <a:r>
            <a:rPr lang="bn-BD" sz="1600" kern="1200" dirty="0">
              <a:latin typeface="Times New Roman" panose="02020603050405020304" pitchFamily="18" charset="0"/>
              <a:cs typeface="Times New Roman" panose="02020603050405020304" pitchFamily="18" charset="0"/>
            </a:rPr>
            <a:t>Frontal Rain</a:t>
          </a:r>
          <a:endParaRPr lang="en-US" sz="1600" kern="1200" dirty="0">
            <a:latin typeface="Times New Roman" panose="02020603050405020304" pitchFamily="18" charset="0"/>
            <a:cs typeface="Times New Roman" panose="02020603050405020304" pitchFamily="18" charset="0"/>
          </a:endParaRPr>
        </a:p>
      </dsp:txBody>
      <dsp:txXfrm>
        <a:off x="3069097" y="3819148"/>
        <a:ext cx="2148666" cy="915881"/>
      </dsp:txXfrm>
    </dsp:sp>
    <dsp:sp modelId="{AE71F5C6-7528-4B88-B413-87D5F5F12E26}">
      <dsp:nvSpPr>
        <dsp:cNvPr id="0" name=""/>
        <dsp:cNvSpPr/>
      </dsp:nvSpPr>
      <dsp:spPr>
        <a:xfrm rot="10800000">
          <a:off x="2973924" y="2243607"/>
          <a:ext cx="264244" cy="4403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rot="10800000">
        <a:off x="3053197" y="2331684"/>
        <a:ext cx="184971" cy="264231"/>
      </dsp:txXfrm>
    </dsp:sp>
    <dsp:sp modelId="{A5435DC8-6F59-4793-8930-BCAE1F62FB80}">
      <dsp:nvSpPr>
        <dsp:cNvPr id="0" name=""/>
        <dsp:cNvSpPr/>
      </dsp:nvSpPr>
      <dsp:spPr>
        <a:xfrm>
          <a:off x="0" y="1816174"/>
          <a:ext cx="2849280" cy="12952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NikoshBAN" panose="02000000000000000000" pitchFamily="2" charset="0"/>
              <a:cs typeface="NikoshBAN" panose="02000000000000000000" pitchFamily="2" charset="0"/>
            </a:rPr>
            <a:t>ঘূর্ণ বৃষ্টি</a:t>
          </a:r>
          <a:endParaRPr lang="bn-BD" sz="2100" kern="1200" dirty="0">
            <a:latin typeface="NikoshBAN" panose="02000000000000000000" pitchFamily="2" charset="0"/>
            <a:cs typeface="NikoshBAN" panose="02000000000000000000" pitchFamily="2" charset="0"/>
          </a:endParaRPr>
        </a:p>
        <a:p>
          <a:pPr marL="0" lvl="0" indent="0" algn="ctr" defTabSz="933450">
            <a:lnSpc>
              <a:spcPct val="90000"/>
            </a:lnSpc>
            <a:spcBef>
              <a:spcPct val="0"/>
            </a:spcBef>
            <a:spcAft>
              <a:spcPct val="35000"/>
            </a:spcAft>
            <a:buNone/>
          </a:pPr>
          <a:r>
            <a:rPr lang="bn-BD" sz="2100" kern="1200" dirty="0">
              <a:latin typeface="NikoshBAN" panose="02000000000000000000" pitchFamily="2" charset="0"/>
              <a:cs typeface="NikoshBAN" panose="02000000000000000000" pitchFamily="2" charset="0"/>
            </a:rPr>
            <a:t>Cyclonic Rain</a:t>
          </a:r>
          <a:endParaRPr lang="en-US" sz="2100" kern="1200" dirty="0">
            <a:latin typeface="NikoshBAN" panose="02000000000000000000" pitchFamily="2" charset="0"/>
            <a:cs typeface="NikoshBAN" panose="02000000000000000000" pitchFamily="2" charset="0"/>
          </a:endParaRPr>
        </a:p>
      </dsp:txBody>
      <dsp:txXfrm>
        <a:off x="417267" y="2005859"/>
        <a:ext cx="2014746" cy="91588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5736-A34A-4A40-87EC-1B53450B02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AD2EA9-C6CA-4C92-B640-1278733AA0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9DAE1F-26A5-416F-9C2E-8254CE06C081}"/>
              </a:ext>
            </a:extLst>
          </p:cNvPr>
          <p:cNvSpPr>
            <a:spLocks noGrp="1"/>
          </p:cNvSpPr>
          <p:nvPr>
            <p:ph type="dt" sz="half" idx="10"/>
          </p:nvPr>
        </p:nvSpPr>
        <p:spPr/>
        <p:txBody>
          <a:bodyPr/>
          <a:lstStyle/>
          <a:p>
            <a:fld id="{BEBA9823-F79B-4588-88B7-2CAAD3F2BC60}" type="datetimeFigureOut">
              <a:rPr lang="en-US" smtClean="0"/>
              <a:t>8/30/2020</a:t>
            </a:fld>
            <a:endParaRPr lang="en-US"/>
          </a:p>
        </p:txBody>
      </p:sp>
      <p:sp>
        <p:nvSpPr>
          <p:cNvPr id="5" name="Footer Placeholder 4">
            <a:extLst>
              <a:ext uri="{FF2B5EF4-FFF2-40B4-BE49-F238E27FC236}">
                <a16:creationId xmlns:a16="http://schemas.microsoft.com/office/drawing/2014/main" id="{6000FCC3-8FF5-4083-B964-63175FF71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67496-D794-4430-8559-E84A84FFF802}"/>
              </a:ext>
            </a:extLst>
          </p:cNvPr>
          <p:cNvSpPr>
            <a:spLocks noGrp="1"/>
          </p:cNvSpPr>
          <p:nvPr>
            <p:ph type="sldNum" sz="quarter" idx="12"/>
          </p:nvPr>
        </p:nvSpPr>
        <p:spPr/>
        <p:txBody>
          <a:bodyPr/>
          <a:lstStyle/>
          <a:p>
            <a:fld id="{0C5564EE-4071-475A-A04E-39FA22C16DE2}" type="slidenum">
              <a:rPr lang="en-US" smtClean="0"/>
              <a:t>‹#›</a:t>
            </a:fld>
            <a:endParaRPr lang="en-US"/>
          </a:p>
        </p:txBody>
      </p:sp>
    </p:spTree>
    <p:extLst>
      <p:ext uri="{BB962C8B-B14F-4D97-AF65-F5344CB8AC3E}">
        <p14:creationId xmlns:p14="http://schemas.microsoft.com/office/powerpoint/2010/main" val="4176625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5A047-2503-40C2-8C13-1C2362B799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801987-6A76-413A-839B-DD00F2EA78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11780F-008B-40AB-9C35-2A268D0DF6EA}"/>
              </a:ext>
            </a:extLst>
          </p:cNvPr>
          <p:cNvSpPr>
            <a:spLocks noGrp="1"/>
          </p:cNvSpPr>
          <p:nvPr>
            <p:ph type="dt" sz="half" idx="10"/>
          </p:nvPr>
        </p:nvSpPr>
        <p:spPr/>
        <p:txBody>
          <a:bodyPr/>
          <a:lstStyle/>
          <a:p>
            <a:fld id="{BEBA9823-F79B-4588-88B7-2CAAD3F2BC60}" type="datetimeFigureOut">
              <a:rPr lang="en-US" smtClean="0"/>
              <a:t>8/30/2020</a:t>
            </a:fld>
            <a:endParaRPr lang="en-US"/>
          </a:p>
        </p:txBody>
      </p:sp>
      <p:sp>
        <p:nvSpPr>
          <p:cNvPr id="5" name="Footer Placeholder 4">
            <a:extLst>
              <a:ext uri="{FF2B5EF4-FFF2-40B4-BE49-F238E27FC236}">
                <a16:creationId xmlns:a16="http://schemas.microsoft.com/office/drawing/2014/main" id="{860D79DF-B8F0-4624-89CE-D95D025B45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95F224-16B8-49E5-879D-A309CE0F34F0}"/>
              </a:ext>
            </a:extLst>
          </p:cNvPr>
          <p:cNvSpPr>
            <a:spLocks noGrp="1"/>
          </p:cNvSpPr>
          <p:nvPr>
            <p:ph type="sldNum" sz="quarter" idx="12"/>
          </p:nvPr>
        </p:nvSpPr>
        <p:spPr/>
        <p:txBody>
          <a:bodyPr/>
          <a:lstStyle/>
          <a:p>
            <a:fld id="{0C5564EE-4071-475A-A04E-39FA22C16DE2}" type="slidenum">
              <a:rPr lang="en-US" smtClean="0"/>
              <a:t>‹#›</a:t>
            </a:fld>
            <a:endParaRPr lang="en-US"/>
          </a:p>
        </p:txBody>
      </p:sp>
    </p:spTree>
    <p:extLst>
      <p:ext uri="{BB962C8B-B14F-4D97-AF65-F5344CB8AC3E}">
        <p14:creationId xmlns:p14="http://schemas.microsoft.com/office/powerpoint/2010/main" val="1300292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5B3FC0-727B-4BDE-9387-880A7140BF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9D9B6D-D2F0-4C82-8F7B-2C0C3050EB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D315F1-0D65-4275-BAAB-328B347605A2}"/>
              </a:ext>
            </a:extLst>
          </p:cNvPr>
          <p:cNvSpPr>
            <a:spLocks noGrp="1"/>
          </p:cNvSpPr>
          <p:nvPr>
            <p:ph type="dt" sz="half" idx="10"/>
          </p:nvPr>
        </p:nvSpPr>
        <p:spPr/>
        <p:txBody>
          <a:bodyPr/>
          <a:lstStyle/>
          <a:p>
            <a:fld id="{BEBA9823-F79B-4588-88B7-2CAAD3F2BC60}" type="datetimeFigureOut">
              <a:rPr lang="en-US" smtClean="0"/>
              <a:t>8/30/2020</a:t>
            </a:fld>
            <a:endParaRPr lang="en-US"/>
          </a:p>
        </p:txBody>
      </p:sp>
      <p:sp>
        <p:nvSpPr>
          <p:cNvPr id="5" name="Footer Placeholder 4">
            <a:extLst>
              <a:ext uri="{FF2B5EF4-FFF2-40B4-BE49-F238E27FC236}">
                <a16:creationId xmlns:a16="http://schemas.microsoft.com/office/drawing/2014/main" id="{25175A44-AC28-4C6E-85F6-550A4FE088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1951AC-7C41-47A9-BBB9-741CE1CADE6B}"/>
              </a:ext>
            </a:extLst>
          </p:cNvPr>
          <p:cNvSpPr>
            <a:spLocks noGrp="1"/>
          </p:cNvSpPr>
          <p:nvPr>
            <p:ph type="sldNum" sz="quarter" idx="12"/>
          </p:nvPr>
        </p:nvSpPr>
        <p:spPr/>
        <p:txBody>
          <a:bodyPr/>
          <a:lstStyle/>
          <a:p>
            <a:fld id="{0C5564EE-4071-475A-A04E-39FA22C16DE2}" type="slidenum">
              <a:rPr lang="en-US" smtClean="0"/>
              <a:t>‹#›</a:t>
            </a:fld>
            <a:endParaRPr lang="en-US"/>
          </a:p>
        </p:txBody>
      </p:sp>
    </p:spTree>
    <p:extLst>
      <p:ext uri="{BB962C8B-B14F-4D97-AF65-F5344CB8AC3E}">
        <p14:creationId xmlns:p14="http://schemas.microsoft.com/office/powerpoint/2010/main" val="1917246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A7253-CFD6-4763-95EA-413E657CAE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4C14B1-4558-4F44-A381-E0649AA3E2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0EE4C-7966-4EBC-93E2-F579F037D647}"/>
              </a:ext>
            </a:extLst>
          </p:cNvPr>
          <p:cNvSpPr>
            <a:spLocks noGrp="1"/>
          </p:cNvSpPr>
          <p:nvPr>
            <p:ph type="dt" sz="half" idx="10"/>
          </p:nvPr>
        </p:nvSpPr>
        <p:spPr/>
        <p:txBody>
          <a:bodyPr/>
          <a:lstStyle/>
          <a:p>
            <a:fld id="{BEBA9823-F79B-4588-88B7-2CAAD3F2BC60}" type="datetimeFigureOut">
              <a:rPr lang="en-US" smtClean="0"/>
              <a:t>8/30/2020</a:t>
            </a:fld>
            <a:endParaRPr lang="en-US"/>
          </a:p>
        </p:txBody>
      </p:sp>
      <p:sp>
        <p:nvSpPr>
          <p:cNvPr id="5" name="Footer Placeholder 4">
            <a:extLst>
              <a:ext uri="{FF2B5EF4-FFF2-40B4-BE49-F238E27FC236}">
                <a16:creationId xmlns:a16="http://schemas.microsoft.com/office/drawing/2014/main" id="{7079D1E4-C6CB-4BC1-9DDB-FC6979FCF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0F348E-A5E6-4AF6-85FF-591BE6A56543}"/>
              </a:ext>
            </a:extLst>
          </p:cNvPr>
          <p:cNvSpPr>
            <a:spLocks noGrp="1"/>
          </p:cNvSpPr>
          <p:nvPr>
            <p:ph type="sldNum" sz="quarter" idx="12"/>
          </p:nvPr>
        </p:nvSpPr>
        <p:spPr/>
        <p:txBody>
          <a:bodyPr/>
          <a:lstStyle/>
          <a:p>
            <a:fld id="{0C5564EE-4071-475A-A04E-39FA22C16DE2}" type="slidenum">
              <a:rPr lang="en-US" smtClean="0"/>
              <a:t>‹#›</a:t>
            </a:fld>
            <a:endParaRPr lang="en-US"/>
          </a:p>
        </p:txBody>
      </p:sp>
    </p:spTree>
    <p:extLst>
      <p:ext uri="{BB962C8B-B14F-4D97-AF65-F5344CB8AC3E}">
        <p14:creationId xmlns:p14="http://schemas.microsoft.com/office/powerpoint/2010/main" val="1993375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1832D-88AC-4A6D-9517-C2A275BC99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8B923E-2E80-4C6E-88D1-2F4CB3B66E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F21BD4-DD32-45F3-8E0A-47115B0EDBFE}"/>
              </a:ext>
            </a:extLst>
          </p:cNvPr>
          <p:cNvSpPr>
            <a:spLocks noGrp="1"/>
          </p:cNvSpPr>
          <p:nvPr>
            <p:ph type="dt" sz="half" idx="10"/>
          </p:nvPr>
        </p:nvSpPr>
        <p:spPr/>
        <p:txBody>
          <a:bodyPr/>
          <a:lstStyle/>
          <a:p>
            <a:fld id="{BEBA9823-F79B-4588-88B7-2CAAD3F2BC60}" type="datetimeFigureOut">
              <a:rPr lang="en-US" smtClean="0"/>
              <a:t>8/30/2020</a:t>
            </a:fld>
            <a:endParaRPr lang="en-US"/>
          </a:p>
        </p:txBody>
      </p:sp>
      <p:sp>
        <p:nvSpPr>
          <p:cNvPr id="5" name="Footer Placeholder 4">
            <a:extLst>
              <a:ext uri="{FF2B5EF4-FFF2-40B4-BE49-F238E27FC236}">
                <a16:creationId xmlns:a16="http://schemas.microsoft.com/office/drawing/2014/main" id="{6A223BE5-1542-4F80-AF9B-162F67CFB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793C84-17A3-448B-8311-8BEC6BC23875}"/>
              </a:ext>
            </a:extLst>
          </p:cNvPr>
          <p:cNvSpPr>
            <a:spLocks noGrp="1"/>
          </p:cNvSpPr>
          <p:nvPr>
            <p:ph type="sldNum" sz="quarter" idx="12"/>
          </p:nvPr>
        </p:nvSpPr>
        <p:spPr/>
        <p:txBody>
          <a:bodyPr/>
          <a:lstStyle/>
          <a:p>
            <a:fld id="{0C5564EE-4071-475A-A04E-39FA22C16DE2}" type="slidenum">
              <a:rPr lang="en-US" smtClean="0"/>
              <a:t>‹#›</a:t>
            </a:fld>
            <a:endParaRPr lang="en-US"/>
          </a:p>
        </p:txBody>
      </p:sp>
    </p:spTree>
    <p:extLst>
      <p:ext uri="{BB962C8B-B14F-4D97-AF65-F5344CB8AC3E}">
        <p14:creationId xmlns:p14="http://schemas.microsoft.com/office/powerpoint/2010/main" val="69421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B39D-8EB8-4A94-B37D-60610B32CA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A75CA0-295F-445F-AEB6-7F327F939A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EB948E-47A1-4E86-942C-FED5D547BB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F600A4-C630-4E63-9E86-105F77A0B37E}"/>
              </a:ext>
            </a:extLst>
          </p:cNvPr>
          <p:cNvSpPr>
            <a:spLocks noGrp="1"/>
          </p:cNvSpPr>
          <p:nvPr>
            <p:ph type="dt" sz="half" idx="10"/>
          </p:nvPr>
        </p:nvSpPr>
        <p:spPr/>
        <p:txBody>
          <a:bodyPr/>
          <a:lstStyle/>
          <a:p>
            <a:fld id="{BEBA9823-F79B-4588-88B7-2CAAD3F2BC60}" type="datetimeFigureOut">
              <a:rPr lang="en-US" smtClean="0"/>
              <a:t>8/30/2020</a:t>
            </a:fld>
            <a:endParaRPr lang="en-US"/>
          </a:p>
        </p:txBody>
      </p:sp>
      <p:sp>
        <p:nvSpPr>
          <p:cNvPr id="6" name="Footer Placeholder 5">
            <a:extLst>
              <a:ext uri="{FF2B5EF4-FFF2-40B4-BE49-F238E27FC236}">
                <a16:creationId xmlns:a16="http://schemas.microsoft.com/office/drawing/2014/main" id="{EED6554C-5641-43AC-9342-FA3AA33559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0DC17C-C327-4AFB-B30D-67CDB0D91797}"/>
              </a:ext>
            </a:extLst>
          </p:cNvPr>
          <p:cNvSpPr>
            <a:spLocks noGrp="1"/>
          </p:cNvSpPr>
          <p:nvPr>
            <p:ph type="sldNum" sz="quarter" idx="12"/>
          </p:nvPr>
        </p:nvSpPr>
        <p:spPr/>
        <p:txBody>
          <a:bodyPr/>
          <a:lstStyle/>
          <a:p>
            <a:fld id="{0C5564EE-4071-475A-A04E-39FA22C16DE2}" type="slidenum">
              <a:rPr lang="en-US" smtClean="0"/>
              <a:t>‹#›</a:t>
            </a:fld>
            <a:endParaRPr lang="en-US"/>
          </a:p>
        </p:txBody>
      </p:sp>
    </p:spTree>
    <p:extLst>
      <p:ext uri="{BB962C8B-B14F-4D97-AF65-F5344CB8AC3E}">
        <p14:creationId xmlns:p14="http://schemas.microsoft.com/office/powerpoint/2010/main" val="419381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9A811-0E59-4398-9BC8-E9E99DE392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01E6E6-75AB-407D-B17A-6128948945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BF968B-C4DD-4AA8-82A9-F016438565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D841AE-E824-4C69-A6A0-05B09B2D1F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B71D97-D60A-44A1-A846-4ADA6433AC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90A3FA-2DF9-4973-A494-938D53CEF241}"/>
              </a:ext>
            </a:extLst>
          </p:cNvPr>
          <p:cNvSpPr>
            <a:spLocks noGrp="1"/>
          </p:cNvSpPr>
          <p:nvPr>
            <p:ph type="dt" sz="half" idx="10"/>
          </p:nvPr>
        </p:nvSpPr>
        <p:spPr/>
        <p:txBody>
          <a:bodyPr/>
          <a:lstStyle/>
          <a:p>
            <a:fld id="{BEBA9823-F79B-4588-88B7-2CAAD3F2BC60}" type="datetimeFigureOut">
              <a:rPr lang="en-US" smtClean="0"/>
              <a:t>8/30/2020</a:t>
            </a:fld>
            <a:endParaRPr lang="en-US"/>
          </a:p>
        </p:txBody>
      </p:sp>
      <p:sp>
        <p:nvSpPr>
          <p:cNvPr id="8" name="Footer Placeholder 7">
            <a:extLst>
              <a:ext uri="{FF2B5EF4-FFF2-40B4-BE49-F238E27FC236}">
                <a16:creationId xmlns:a16="http://schemas.microsoft.com/office/drawing/2014/main" id="{B7D63C23-2EE0-442E-BD96-AAA00F3D30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49C4FF-BD5B-4D20-B2CB-2253DC1162AC}"/>
              </a:ext>
            </a:extLst>
          </p:cNvPr>
          <p:cNvSpPr>
            <a:spLocks noGrp="1"/>
          </p:cNvSpPr>
          <p:nvPr>
            <p:ph type="sldNum" sz="quarter" idx="12"/>
          </p:nvPr>
        </p:nvSpPr>
        <p:spPr/>
        <p:txBody>
          <a:bodyPr/>
          <a:lstStyle/>
          <a:p>
            <a:fld id="{0C5564EE-4071-475A-A04E-39FA22C16DE2}" type="slidenum">
              <a:rPr lang="en-US" smtClean="0"/>
              <a:t>‹#›</a:t>
            </a:fld>
            <a:endParaRPr lang="en-US"/>
          </a:p>
        </p:txBody>
      </p:sp>
    </p:spTree>
    <p:extLst>
      <p:ext uri="{BB962C8B-B14F-4D97-AF65-F5344CB8AC3E}">
        <p14:creationId xmlns:p14="http://schemas.microsoft.com/office/powerpoint/2010/main" val="535204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D36C2-8C86-4236-B53F-8EF53F9FE5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092603-0B87-4033-827F-E20ACC87D6DE}"/>
              </a:ext>
            </a:extLst>
          </p:cNvPr>
          <p:cNvSpPr>
            <a:spLocks noGrp="1"/>
          </p:cNvSpPr>
          <p:nvPr>
            <p:ph type="dt" sz="half" idx="10"/>
          </p:nvPr>
        </p:nvSpPr>
        <p:spPr/>
        <p:txBody>
          <a:bodyPr/>
          <a:lstStyle/>
          <a:p>
            <a:fld id="{BEBA9823-F79B-4588-88B7-2CAAD3F2BC60}" type="datetimeFigureOut">
              <a:rPr lang="en-US" smtClean="0"/>
              <a:t>8/30/2020</a:t>
            </a:fld>
            <a:endParaRPr lang="en-US"/>
          </a:p>
        </p:txBody>
      </p:sp>
      <p:sp>
        <p:nvSpPr>
          <p:cNvPr id="4" name="Footer Placeholder 3">
            <a:extLst>
              <a:ext uri="{FF2B5EF4-FFF2-40B4-BE49-F238E27FC236}">
                <a16:creationId xmlns:a16="http://schemas.microsoft.com/office/drawing/2014/main" id="{5F5FB7F0-36BF-4AEC-80CE-AB8E9D76B3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A4ED8F-C615-4E14-BE05-39C3DC7FF6C7}"/>
              </a:ext>
            </a:extLst>
          </p:cNvPr>
          <p:cNvSpPr>
            <a:spLocks noGrp="1"/>
          </p:cNvSpPr>
          <p:nvPr>
            <p:ph type="sldNum" sz="quarter" idx="12"/>
          </p:nvPr>
        </p:nvSpPr>
        <p:spPr/>
        <p:txBody>
          <a:bodyPr/>
          <a:lstStyle/>
          <a:p>
            <a:fld id="{0C5564EE-4071-475A-A04E-39FA22C16DE2}" type="slidenum">
              <a:rPr lang="en-US" smtClean="0"/>
              <a:t>‹#›</a:t>
            </a:fld>
            <a:endParaRPr lang="en-US"/>
          </a:p>
        </p:txBody>
      </p:sp>
    </p:spTree>
    <p:extLst>
      <p:ext uri="{BB962C8B-B14F-4D97-AF65-F5344CB8AC3E}">
        <p14:creationId xmlns:p14="http://schemas.microsoft.com/office/powerpoint/2010/main" val="1973408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F37BD5-5F16-47D5-BD26-7790E18961BC}"/>
              </a:ext>
            </a:extLst>
          </p:cNvPr>
          <p:cNvSpPr>
            <a:spLocks noGrp="1"/>
          </p:cNvSpPr>
          <p:nvPr>
            <p:ph type="dt" sz="half" idx="10"/>
          </p:nvPr>
        </p:nvSpPr>
        <p:spPr/>
        <p:txBody>
          <a:bodyPr/>
          <a:lstStyle/>
          <a:p>
            <a:fld id="{BEBA9823-F79B-4588-88B7-2CAAD3F2BC60}" type="datetimeFigureOut">
              <a:rPr lang="en-US" smtClean="0"/>
              <a:t>8/30/2020</a:t>
            </a:fld>
            <a:endParaRPr lang="en-US"/>
          </a:p>
        </p:txBody>
      </p:sp>
      <p:sp>
        <p:nvSpPr>
          <p:cNvPr id="3" name="Footer Placeholder 2">
            <a:extLst>
              <a:ext uri="{FF2B5EF4-FFF2-40B4-BE49-F238E27FC236}">
                <a16:creationId xmlns:a16="http://schemas.microsoft.com/office/drawing/2014/main" id="{5BDABD85-BC79-43B5-9805-D1E4CDEE20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11F623-8DDA-4A20-9015-95E2B1F4D2F7}"/>
              </a:ext>
            </a:extLst>
          </p:cNvPr>
          <p:cNvSpPr>
            <a:spLocks noGrp="1"/>
          </p:cNvSpPr>
          <p:nvPr>
            <p:ph type="sldNum" sz="quarter" idx="12"/>
          </p:nvPr>
        </p:nvSpPr>
        <p:spPr/>
        <p:txBody>
          <a:bodyPr/>
          <a:lstStyle/>
          <a:p>
            <a:fld id="{0C5564EE-4071-475A-A04E-39FA22C16DE2}" type="slidenum">
              <a:rPr lang="en-US" smtClean="0"/>
              <a:t>‹#›</a:t>
            </a:fld>
            <a:endParaRPr lang="en-US"/>
          </a:p>
        </p:txBody>
      </p:sp>
    </p:spTree>
    <p:extLst>
      <p:ext uri="{BB962C8B-B14F-4D97-AF65-F5344CB8AC3E}">
        <p14:creationId xmlns:p14="http://schemas.microsoft.com/office/powerpoint/2010/main" val="854925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3DFF0-7852-4106-B595-40C92364A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84C554-99C8-4F94-98D1-22A7DDF035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82CB3-4E4A-47F4-B526-924AA16E8E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4E3011-ECD2-408F-8CCA-2D44457529DA}"/>
              </a:ext>
            </a:extLst>
          </p:cNvPr>
          <p:cNvSpPr>
            <a:spLocks noGrp="1"/>
          </p:cNvSpPr>
          <p:nvPr>
            <p:ph type="dt" sz="half" idx="10"/>
          </p:nvPr>
        </p:nvSpPr>
        <p:spPr/>
        <p:txBody>
          <a:bodyPr/>
          <a:lstStyle/>
          <a:p>
            <a:fld id="{BEBA9823-F79B-4588-88B7-2CAAD3F2BC60}" type="datetimeFigureOut">
              <a:rPr lang="en-US" smtClean="0"/>
              <a:t>8/30/2020</a:t>
            </a:fld>
            <a:endParaRPr lang="en-US"/>
          </a:p>
        </p:txBody>
      </p:sp>
      <p:sp>
        <p:nvSpPr>
          <p:cNvPr id="6" name="Footer Placeholder 5">
            <a:extLst>
              <a:ext uri="{FF2B5EF4-FFF2-40B4-BE49-F238E27FC236}">
                <a16:creationId xmlns:a16="http://schemas.microsoft.com/office/drawing/2014/main" id="{690A958B-9957-47C5-97B6-E1C2299D0A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A49B17-F498-4ED4-98C6-41BCC5EA60E3}"/>
              </a:ext>
            </a:extLst>
          </p:cNvPr>
          <p:cNvSpPr>
            <a:spLocks noGrp="1"/>
          </p:cNvSpPr>
          <p:nvPr>
            <p:ph type="sldNum" sz="quarter" idx="12"/>
          </p:nvPr>
        </p:nvSpPr>
        <p:spPr/>
        <p:txBody>
          <a:bodyPr/>
          <a:lstStyle/>
          <a:p>
            <a:fld id="{0C5564EE-4071-475A-A04E-39FA22C16DE2}" type="slidenum">
              <a:rPr lang="en-US" smtClean="0"/>
              <a:t>‹#›</a:t>
            </a:fld>
            <a:endParaRPr lang="en-US"/>
          </a:p>
        </p:txBody>
      </p:sp>
    </p:spTree>
    <p:extLst>
      <p:ext uri="{BB962C8B-B14F-4D97-AF65-F5344CB8AC3E}">
        <p14:creationId xmlns:p14="http://schemas.microsoft.com/office/powerpoint/2010/main" val="2914416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8D843-7604-4912-AA09-3F6F0EFF3C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1E3A14-D354-4C09-9259-FF7A1A7C01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5094F2-385C-4F42-92B5-34E0F31F8B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40216C-92EC-4BC6-B855-59D212597547}"/>
              </a:ext>
            </a:extLst>
          </p:cNvPr>
          <p:cNvSpPr>
            <a:spLocks noGrp="1"/>
          </p:cNvSpPr>
          <p:nvPr>
            <p:ph type="dt" sz="half" idx="10"/>
          </p:nvPr>
        </p:nvSpPr>
        <p:spPr/>
        <p:txBody>
          <a:bodyPr/>
          <a:lstStyle/>
          <a:p>
            <a:fld id="{BEBA9823-F79B-4588-88B7-2CAAD3F2BC60}" type="datetimeFigureOut">
              <a:rPr lang="en-US" smtClean="0"/>
              <a:t>8/30/2020</a:t>
            </a:fld>
            <a:endParaRPr lang="en-US"/>
          </a:p>
        </p:txBody>
      </p:sp>
      <p:sp>
        <p:nvSpPr>
          <p:cNvPr id="6" name="Footer Placeholder 5">
            <a:extLst>
              <a:ext uri="{FF2B5EF4-FFF2-40B4-BE49-F238E27FC236}">
                <a16:creationId xmlns:a16="http://schemas.microsoft.com/office/drawing/2014/main" id="{A60287E3-4469-4CCE-B9B1-90A7F55EAA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21FC62-3C33-4899-8719-83D4DBEE265B}"/>
              </a:ext>
            </a:extLst>
          </p:cNvPr>
          <p:cNvSpPr>
            <a:spLocks noGrp="1"/>
          </p:cNvSpPr>
          <p:nvPr>
            <p:ph type="sldNum" sz="quarter" idx="12"/>
          </p:nvPr>
        </p:nvSpPr>
        <p:spPr/>
        <p:txBody>
          <a:bodyPr/>
          <a:lstStyle/>
          <a:p>
            <a:fld id="{0C5564EE-4071-475A-A04E-39FA22C16DE2}" type="slidenum">
              <a:rPr lang="en-US" smtClean="0"/>
              <a:t>‹#›</a:t>
            </a:fld>
            <a:endParaRPr lang="en-US"/>
          </a:p>
        </p:txBody>
      </p:sp>
    </p:spTree>
    <p:extLst>
      <p:ext uri="{BB962C8B-B14F-4D97-AF65-F5344CB8AC3E}">
        <p14:creationId xmlns:p14="http://schemas.microsoft.com/office/powerpoint/2010/main" val="398233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1AFF31-34F3-4C8F-AF66-33A497AE29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D6918D-C3A1-477E-B3CE-6F12BB630E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59022-6594-4F02-B2F6-C769588AFB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A9823-F79B-4588-88B7-2CAAD3F2BC60}" type="datetimeFigureOut">
              <a:rPr lang="en-US" smtClean="0"/>
              <a:t>8/30/2020</a:t>
            </a:fld>
            <a:endParaRPr lang="en-US"/>
          </a:p>
        </p:txBody>
      </p:sp>
      <p:sp>
        <p:nvSpPr>
          <p:cNvPr id="5" name="Footer Placeholder 4">
            <a:extLst>
              <a:ext uri="{FF2B5EF4-FFF2-40B4-BE49-F238E27FC236}">
                <a16:creationId xmlns:a16="http://schemas.microsoft.com/office/drawing/2014/main" id="{B06B0ECF-890F-4DCA-9E42-DD13605B98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E0FBC6-DDE5-4FE3-988A-152D9C7706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564EE-4071-475A-A04E-39FA22C16DE2}" type="slidenum">
              <a:rPr lang="en-US" smtClean="0"/>
              <a:t>‹#›</a:t>
            </a:fld>
            <a:endParaRPr lang="en-US"/>
          </a:p>
        </p:txBody>
      </p:sp>
    </p:spTree>
    <p:extLst>
      <p:ext uri="{BB962C8B-B14F-4D97-AF65-F5344CB8AC3E}">
        <p14:creationId xmlns:p14="http://schemas.microsoft.com/office/powerpoint/2010/main" val="4002290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0326"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6825" y="556592"/>
            <a:ext cx="4215780" cy="5804451"/>
          </a:xfrm>
          <a:prstGeom prst="rect">
            <a:avLst/>
          </a:prstGeom>
        </p:spPr>
      </p:pic>
      <p:grpSp>
        <p:nvGrpSpPr>
          <p:cNvPr id="7" name="Group 6"/>
          <p:cNvGrpSpPr/>
          <p:nvPr/>
        </p:nvGrpSpPr>
        <p:grpSpPr>
          <a:xfrm>
            <a:off x="3986825" y="880930"/>
            <a:ext cx="4215779" cy="4432945"/>
            <a:chOff x="3785346" y="1197955"/>
            <a:chExt cx="4215779" cy="4541115"/>
          </a:xfrm>
          <a:scene3d>
            <a:camera prst="perspectiveFront" fov="2700000">
              <a:rot lat="19086000" lon="19067999" rev="3108000"/>
            </a:camera>
            <a:lightRig rig="threePt" dir="t">
              <a:rot lat="0" lon="0" rev="0"/>
            </a:lightRig>
          </a:scene3d>
        </p:grpSpPr>
        <p:sp>
          <p:nvSpPr>
            <p:cNvPr id="5" name="Rectangle 4"/>
            <p:cNvSpPr/>
            <p:nvPr/>
          </p:nvSpPr>
          <p:spPr>
            <a:xfrm>
              <a:off x="3813761" y="1197955"/>
              <a:ext cx="4187364" cy="4445544"/>
            </a:xfrm>
            <a:prstGeom prst="rect">
              <a:avLst/>
            </a:prstGeom>
            <a:noFill/>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p:spPr>
          <p:txBody>
            <a:bodyPr wrap="none" lIns="91440" tIns="45720" rIns="91440" bIns="45720">
              <a:spAutoFit/>
              <a:sp3d extrusionH="57150" prstMaterial="matte">
                <a:bevelT w="63500" h="12700" prst="angle"/>
                <a:contourClr>
                  <a:schemeClr val="bg1">
                    <a:lumMod val="65000"/>
                  </a:schemeClr>
                </a:contourClr>
              </a:sp3d>
            </a:bodyPr>
            <a:lstStyle/>
            <a:p>
              <a:pPr algn="ctr"/>
              <a:r>
                <a:rPr lang="en-US" sz="13800" b="1" dirty="0">
                  <a:ln/>
                  <a:solidFill>
                    <a:srgbClr val="92D050"/>
                  </a:solidFill>
                  <a:latin typeface="SutonnyMJ" pitchFamily="2" charset="0"/>
                  <a:cs typeface="SutonnyMJ" pitchFamily="2" charset="0"/>
                </a:rPr>
                <a:t>ï‡f”Qv</a:t>
              </a:r>
            </a:p>
            <a:p>
              <a:pPr algn="ctr"/>
              <a:r>
                <a:rPr lang="en-US" sz="13800" b="1" dirty="0">
                  <a:ln/>
                  <a:solidFill>
                    <a:srgbClr val="92D050"/>
                  </a:solidFill>
                  <a:latin typeface="SutonnyMJ" pitchFamily="2" charset="0"/>
                  <a:cs typeface="SutonnyMJ" pitchFamily="2" charset="0"/>
                </a:rPr>
                <a:t>¯^vMZg</a:t>
              </a:r>
              <a:endParaRPr lang="en-US" sz="13800" b="1" cap="none" spc="0" dirty="0">
                <a:ln/>
                <a:solidFill>
                  <a:srgbClr val="92D050"/>
                </a:solidFill>
                <a:effectLst/>
                <a:latin typeface="SutonnyMJ" pitchFamily="2" charset="0"/>
                <a:cs typeface="SutonnyMJ" pitchFamily="2" charset="0"/>
              </a:endParaRPr>
            </a:p>
          </p:txBody>
        </p:sp>
        <p:sp>
          <p:nvSpPr>
            <p:cNvPr id="6" name="Rectangle 5"/>
            <p:cNvSpPr/>
            <p:nvPr/>
          </p:nvSpPr>
          <p:spPr>
            <a:xfrm>
              <a:off x="3785346" y="1293526"/>
              <a:ext cx="4187364" cy="4445544"/>
            </a:xfrm>
            <a:prstGeom prst="rect">
              <a:avLst/>
            </a:prstGeom>
            <a:noFill/>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p:spPr>
          <p:txBody>
            <a:bodyPr wrap="none" lIns="91440" tIns="45720" rIns="91440" bIns="45720">
              <a:spAutoFit/>
            </a:bodyPr>
            <a:lstStyle/>
            <a:p>
              <a:pPr algn="ctr"/>
              <a:r>
                <a:rPr lang="en-US" sz="13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utonnyMJ" pitchFamily="2" charset="0"/>
                  <a:cs typeface="SutonnyMJ" pitchFamily="2" charset="0"/>
                </a:rPr>
                <a:t>ï‡f”Qv</a:t>
              </a:r>
            </a:p>
            <a:p>
              <a:pPr algn="ctr"/>
              <a:r>
                <a:rPr lang="en-US" sz="13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utonnyMJ" pitchFamily="2" charset="0"/>
                  <a:cs typeface="SutonnyMJ" pitchFamily="2" charset="0"/>
                </a:rPr>
                <a:t>¯^vMZg</a:t>
              </a:r>
              <a:endParaRPr lang="en-US" sz="13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pSp>
    </p:spTree>
    <p:extLst>
      <p:ext uri="{BB962C8B-B14F-4D97-AF65-F5344CB8AC3E}">
        <p14:creationId xmlns:p14="http://schemas.microsoft.com/office/powerpoint/2010/main" val="3423357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repeatCount="3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33616"/>
          </a:xfrm>
          <a:prstGeom prst="rect">
            <a:avLst/>
          </a:prstGeom>
        </p:spPr>
      </p:pic>
      <p:pic>
        <p:nvPicPr>
          <p:cNvPr id="21" name="Picture 20">
            <a:extLst>
              <a:ext uri="{FF2B5EF4-FFF2-40B4-BE49-F238E27FC236}">
                <a16:creationId xmlns:a16="http://schemas.microsoft.com/office/drawing/2014/main" id="{C74AD980-997C-43B5-938F-FB2469B9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611" y="1928040"/>
            <a:ext cx="3721100" cy="736600"/>
          </a:xfrm>
          <a:prstGeom prst="rect">
            <a:avLst/>
          </a:prstGeom>
        </p:spPr>
      </p:pic>
      <p:pic>
        <p:nvPicPr>
          <p:cNvPr id="15" name="Picture 14">
            <a:extLst>
              <a:ext uri="{FF2B5EF4-FFF2-40B4-BE49-F238E27FC236}">
                <a16:creationId xmlns:a16="http://schemas.microsoft.com/office/drawing/2014/main" id="{ED7F3364-68B9-480E-9230-ED7953CF1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4754" y="1753073"/>
            <a:ext cx="3721100" cy="736600"/>
          </a:xfrm>
          <a:prstGeom prst="rect">
            <a:avLst/>
          </a:prstGeom>
        </p:spPr>
      </p:pic>
      <p:pic>
        <p:nvPicPr>
          <p:cNvPr id="8" name="Picture 7">
            <a:extLst>
              <a:ext uri="{FF2B5EF4-FFF2-40B4-BE49-F238E27FC236}">
                <a16:creationId xmlns:a16="http://schemas.microsoft.com/office/drawing/2014/main" id="{A61D35F3-080E-485B-B3DF-18F40D5DE6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3732" y="1394150"/>
            <a:ext cx="7645400" cy="3060700"/>
          </a:xfrm>
          <a:prstGeom prst="rect">
            <a:avLst/>
          </a:prstGeom>
        </p:spPr>
      </p:pic>
      <p:sp>
        <p:nvSpPr>
          <p:cNvPr id="2" name="Rectangle 1"/>
          <p:cNvSpPr/>
          <p:nvPr/>
        </p:nvSpPr>
        <p:spPr>
          <a:xfrm>
            <a:off x="3487120" y="4672143"/>
            <a:ext cx="7997125" cy="1015663"/>
          </a:xfrm>
          <a:prstGeom prst="rect">
            <a:avLst/>
          </a:prstGeom>
          <a:noFill/>
        </p:spPr>
        <p:txBody>
          <a:bodyPr wrap="square" lIns="91440" tIns="45720" rIns="91440" bIns="45720">
            <a:spAutoFit/>
          </a:bodyPr>
          <a:lstStyle/>
          <a:p>
            <a:pPr algn="just"/>
            <a:r>
              <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নিম্নচাপমন্ডলীয় বায়ু উত্তপ্ত হয়ে উপরে ওঠে</a:t>
            </a:r>
            <a:r>
              <a:rPr lang="bn-BD"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 প্রসারিত</a:t>
            </a:r>
            <a:r>
              <a:rPr lang="bn-BD"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হয়</a:t>
            </a:r>
            <a:r>
              <a:rPr lang="bn-BD"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BD"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ফলে</a:t>
            </a:r>
            <a:r>
              <a:rPr lang="bn-BD"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সহজেই শীতল হয়ে পড়ে। এভাবে বায়ুর তাপ হ্রাস</a:t>
            </a:r>
            <a:r>
              <a:rPr lang="bn-BD"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এর</a:t>
            </a:r>
            <a:r>
              <a:rPr lang="bn-BD"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অতিরিক্ত জলীয়বাস্প</a:t>
            </a:r>
            <a:r>
              <a:rPr lang="bn-BD"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ঘনীভুত</a:t>
            </a:r>
            <a:r>
              <a:rPr lang="bn-BD"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হয়ে যে বৃষ্টিপাত ঘটায় তাকে পরিচলন বৃষ্টি বলে।</a:t>
            </a:r>
            <a:r>
              <a:rPr lang="en-US" sz="1600" dirty="0">
                <a:ln w="0"/>
                <a:effectLst>
                  <a:outerShdw blurRad="38100" dist="19050" dir="2700000" algn="tl" rotWithShape="0">
                    <a:schemeClr val="dk1">
                      <a:alpha val="40000"/>
                    </a:schemeClr>
                  </a:outerShdw>
                </a:effectLst>
              </a:rPr>
              <a:t> </a:t>
            </a:r>
            <a:endParaRPr lang="en-US" sz="1600" b="0" cap="none" spc="0" dirty="0">
              <a:ln w="0"/>
              <a:solidFill>
                <a:schemeClr val="tx1"/>
              </a:solidFill>
              <a:effectLst>
                <a:outerShdw blurRad="38100" dist="19050" dir="2700000" algn="tl" rotWithShape="0">
                  <a:schemeClr val="dk1">
                    <a:alpha val="40000"/>
                  </a:schemeClr>
                </a:outerShdw>
              </a:effectLst>
            </a:endParaRPr>
          </a:p>
        </p:txBody>
      </p:sp>
      <p:grpSp>
        <p:nvGrpSpPr>
          <p:cNvPr id="5" name="Group 4"/>
          <p:cNvGrpSpPr/>
          <p:nvPr/>
        </p:nvGrpSpPr>
        <p:grpSpPr>
          <a:xfrm>
            <a:off x="3332136" y="718474"/>
            <a:ext cx="3037668" cy="583384"/>
            <a:chOff x="4014063" y="470506"/>
            <a:chExt cx="2774192" cy="629878"/>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4063" y="470506"/>
              <a:ext cx="2774192" cy="629878"/>
            </a:xfrm>
            <a:prstGeom prst="rect">
              <a:avLst/>
            </a:prstGeom>
          </p:spPr>
        </p:pic>
        <p:sp>
          <p:nvSpPr>
            <p:cNvPr id="7" name="Rectangle 6"/>
            <p:cNvSpPr/>
            <p:nvPr/>
          </p:nvSpPr>
          <p:spPr>
            <a:xfrm>
              <a:off x="4987209" y="482364"/>
              <a:ext cx="1801046" cy="4319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cap="none" spc="0" dirty="0">
                  <a:ln/>
                  <a:solidFill>
                    <a:srgbClr val="FF0000"/>
                  </a:solidFill>
                  <a:effectLst/>
                  <a:latin typeface="NikoshBAN" panose="02000000000000000000"/>
                  <a:cs typeface="SutonnyMJ" pitchFamily="2" charset="0"/>
                </a:rPr>
                <a:t> </a:t>
              </a:r>
              <a:r>
                <a:rPr lang="bn-BD" sz="2000" b="1" dirty="0">
                  <a:ln/>
                  <a:solidFill>
                    <a:srgbClr val="FF0000"/>
                  </a:solidFill>
                  <a:latin typeface="NikoshBAN" panose="02000000000000000000"/>
                  <a:cs typeface="SutonnyMJ" pitchFamily="2" charset="0"/>
                </a:rPr>
                <a:t>প</a:t>
              </a:r>
              <a:r>
                <a:rPr lang="bn-BD" sz="2000" b="1" cap="none" spc="0" dirty="0">
                  <a:ln/>
                  <a:solidFill>
                    <a:srgbClr val="FF0000"/>
                  </a:solidFill>
                  <a:effectLst/>
                  <a:latin typeface="NikoshBAN" panose="02000000000000000000"/>
                  <a:cs typeface="NikoshBAN" panose="02000000000000000000" pitchFamily="2" charset="0"/>
                </a:rPr>
                <a:t>রিচলন বৃষ্টি</a:t>
              </a:r>
              <a:endParaRPr lang="en-US" sz="2000" b="1" cap="none" spc="0" dirty="0">
                <a:ln/>
                <a:solidFill>
                  <a:srgbClr val="FF0000"/>
                </a:solidFill>
                <a:effectLst/>
                <a:latin typeface="NikoshBAN" panose="02000000000000000000"/>
                <a:cs typeface="SutonnyMJ" pitchFamily="2" charset="0"/>
              </a:endParaRPr>
            </a:p>
          </p:txBody>
        </p:sp>
      </p:grpSp>
      <p:grpSp>
        <p:nvGrpSpPr>
          <p:cNvPr id="76" name="Group 75"/>
          <p:cNvGrpSpPr/>
          <p:nvPr/>
        </p:nvGrpSpPr>
        <p:grpSpPr>
          <a:xfrm>
            <a:off x="4832939" y="2524539"/>
            <a:ext cx="3281107" cy="693827"/>
            <a:chOff x="3564837" y="1460487"/>
            <a:chExt cx="2020955" cy="744086"/>
          </a:xfrm>
        </p:grpSpPr>
        <p:grpSp>
          <p:nvGrpSpPr>
            <p:cNvPr id="67" name="Group 66"/>
            <p:cNvGrpSpPr/>
            <p:nvPr/>
          </p:nvGrpSpPr>
          <p:grpSpPr>
            <a:xfrm>
              <a:off x="3564837" y="1467111"/>
              <a:ext cx="934278" cy="737462"/>
              <a:chOff x="3564837" y="1467111"/>
              <a:chExt cx="934278" cy="737462"/>
            </a:xfrm>
          </p:grpSpPr>
          <p:cxnSp>
            <p:nvCxnSpPr>
              <p:cNvPr id="37" name="Straight Connector 36"/>
              <p:cNvCxnSpPr/>
              <p:nvPr/>
            </p:nvCxnSpPr>
            <p:spPr>
              <a:xfrm flipH="1">
                <a:off x="3564837" y="1480359"/>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3717237" y="1473735"/>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3869637" y="1467111"/>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022037" y="1480365"/>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4174437" y="1473741"/>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4326837" y="1467117"/>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4479237" y="1480371"/>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4651514" y="1460487"/>
              <a:ext cx="934278" cy="737462"/>
              <a:chOff x="3564837" y="1467111"/>
              <a:chExt cx="934278" cy="737462"/>
            </a:xfrm>
          </p:grpSpPr>
          <p:cxnSp>
            <p:nvCxnSpPr>
              <p:cNvPr id="69" name="Straight Connector 68"/>
              <p:cNvCxnSpPr/>
              <p:nvPr/>
            </p:nvCxnSpPr>
            <p:spPr>
              <a:xfrm flipH="1">
                <a:off x="3564837" y="1480359"/>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3717237" y="1473735"/>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3869637" y="1467111"/>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4022037" y="1480365"/>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4174437" y="1473741"/>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4326837" y="1467117"/>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4479237" y="1480371"/>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23" name="Group 22">
            <a:extLst>
              <a:ext uri="{FF2B5EF4-FFF2-40B4-BE49-F238E27FC236}">
                <a16:creationId xmlns:a16="http://schemas.microsoft.com/office/drawing/2014/main" id="{7C17BE58-2223-470E-BB5A-F50C60575EEB}"/>
              </a:ext>
            </a:extLst>
          </p:cNvPr>
          <p:cNvGrpSpPr/>
          <p:nvPr/>
        </p:nvGrpSpPr>
        <p:grpSpPr>
          <a:xfrm>
            <a:off x="7485681" y="1981527"/>
            <a:ext cx="2930529" cy="1431712"/>
            <a:chOff x="7485681" y="1981527"/>
            <a:chExt cx="2930529" cy="1431712"/>
          </a:xfrm>
        </p:grpSpPr>
        <p:cxnSp>
          <p:nvCxnSpPr>
            <p:cNvPr id="12" name="Straight Arrow Connector 11"/>
            <p:cNvCxnSpPr/>
            <p:nvPr/>
          </p:nvCxnSpPr>
          <p:spPr>
            <a:xfrm flipH="1">
              <a:off x="7485681" y="2020332"/>
              <a:ext cx="1162373" cy="1141322"/>
            </a:xfrm>
            <a:prstGeom prst="straightConnector1">
              <a:avLst/>
            </a:prstGeom>
            <a:ln w="34925">
              <a:solidFill>
                <a:srgbClr val="FFFF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725165" y="2107419"/>
              <a:ext cx="1162373" cy="1141322"/>
            </a:xfrm>
            <a:prstGeom prst="straightConnector1">
              <a:avLst/>
            </a:prstGeom>
            <a:ln w="34925">
              <a:solidFill>
                <a:srgbClr val="FFFF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038998" y="2113098"/>
              <a:ext cx="959771" cy="1300141"/>
            </a:xfrm>
            <a:prstGeom prst="straightConnector1">
              <a:avLst/>
            </a:prstGeom>
            <a:ln w="34925">
              <a:solidFill>
                <a:srgbClr val="FFFF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9079697" y="1981527"/>
              <a:ext cx="1336513" cy="1431712"/>
            </a:xfrm>
            <a:prstGeom prst="straightConnector1">
              <a:avLst/>
            </a:prstGeom>
            <a:ln w="34925">
              <a:solidFill>
                <a:srgbClr val="FFFF00"/>
              </a:solidFill>
              <a:prstDash val="dashDot"/>
              <a:tailEnd type="triangle"/>
            </a:ln>
          </p:spPr>
          <p:style>
            <a:lnRef idx="1">
              <a:schemeClr val="accent1"/>
            </a:lnRef>
            <a:fillRef idx="0">
              <a:schemeClr val="accent1"/>
            </a:fillRef>
            <a:effectRef idx="0">
              <a:schemeClr val="accent1"/>
            </a:effectRef>
            <a:fontRef idx="minor">
              <a:schemeClr val="tx1"/>
            </a:fontRef>
          </p:style>
        </p:cxnSp>
      </p:grpSp>
      <p:pic>
        <p:nvPicPr>
          <p:cNvPr id="25" name="Picture 24">
            <a:extLst>
              <a:ext uri="{FF2B5EF4-FFF2-40B4-BE49-F238E27FC236}">
                <a16:creationId xmlns:a16="http://schemas.microsoft.com/office/drawing/2014/main" id="{F439DDD6-88B4-46EA-9BD4-D710D642B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783" y="1828663"/>
            <a:ext cx="3721100" cy="736600"/>
          </a:xfrm>
          <a:prstGeom prst="rect">
            <a:avLst/>
          </a:prstGeom>
        </p:spPr>
      </p:pic>
      <p:grpSp>
        <p:nvGrpSpPr>
          <p:cNvPr id="24" name="Group 23">
            <a:extLst>
              <a:ext uri="{FF2B5EF4-FFF2-40B4-BE49-F238E27FC236}">
                <a16:creationId xmlns:a16="http://schemas.microsoft.com/office/drawing/2014/main" id="{AD497458-75EB-47A8-AB15-F7B9EFFB52F0}"/>
              </a:ext>
            </a:extLst>
          </p:cNvPr>
          <p:cNvGrpSpPr/>
          <p:nvPr/>
        </p:nvGrpSpPr>
        <p:grpSpPr>
          <a:xfrm>
            <a:off x="3894083" y="1799453"/>
            <a:ext cx="7315200" cy="1447505"/>
            <a:chOff x="4661132" y="1799453"/>
            <a:chExt cx="5718052" cy="1447505"/>
          </a:xfrm>
        </p:grpSpPr>
        <p:pic>
          <p:nvPicPr>
            <p:cNvPr id="11" name="Picture 10">
              <a:extLst>
                <a:ext uri="{FF2B5EF4-FFF2-40B4-BE49-F238E27FC236}">
                  <a16:creationId xmlns:a16="http://schemas.microsoft.com/office/drawing/2014/main" id="{BAA13F92-C479-4945-B506-FD47AF5908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1132" y="1799453"/>
              <a:ext cx="3721100" cy="736600"/>
            </a:xfrm>
            <a:prstGeom prst="rect">
              <a:avLst/>
            </a:prstGeom>
          </p:spPr>
        </p:pic>
        <p:sp>
          <p:nvSpPr>
            <p:cNvPr id="18" name="Explosion: 14 Points 17">
              <a:extLst>
                <a:ext uri="{FF2B5EF4-FFF2-40B4-BE49-F238E27FC236}">
                  <a16:creationId xmlns:a16="http://schemas.microsoft.com/office/drawing/2014/main" id="{306BE0BA-DF97-4D95-AC1F-883C4A44AF74}"/>
                </a:ext>
              </a:extLst>
            </p:cNvPr>
            <p:cNvSpPr/>
            <p:nvPr/>
          </p:nvSpPr>
          <p:spPr>
            <a:xfrm rot="13254651">
              <a:off x="7581412" y="2951843"/>
              <a:ext cx="2797772" cy="295115"/>
            </a:xfrm>
            <a:prstGeom prst="irregularSeal2">
              <a:avLst/>
            </a:prstGeom>
            <a:solidFill>
              <a:schemeClr val="bg1"/>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1237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repeatCount="indefinite"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repeatCount="indefinite"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right)">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repeatCount="indefinite" fill="hold"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wipe(up)">
                                      <p:cBhvr>
                                        <p:cTn id="17" dur="1000"/>
                                        <p:tgtEl>
                                          <p:spTgt spid="7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outVertical)">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24" y="0"/>
            <a:ext cx="12178576" cy="6854688"/>
          </a:xfrm>
          <a:prstGeom prst="rect">
            <a:avLst/>
          </a:prstGeom>
          <a:ln w="209550">
            <a:solidFill>
              <a:srgbClr val="00206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0" dirty="0"/>
          </a:p>
        </p:txBody>
      </p:sp>
      <p:sp>
        <p:nvSpPr>
          <p:cNvPr id="5" name="Rectangle 4"/>
          <p:cNvSpPr/>
          <p:nvPr/>
        </p:nvSpPr>
        <p:spPr>
          <a:xfrm>
            <a:off x="6027024" y="215465"/>
            <a:ext cx="5025289" cy="400110"/>
          </a:xfrm>
          <a:prstGeom prst="rect">
            <a:avLst/>
          </a:prstGeom>
          <a:ln/>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en-US" sz="2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পরিচলন বৃষ্টি</a:t>
            </a:r>
            <a:r>
              <a:rPr lang="bn-BD" sz="2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1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(Convectional Rain)</a:t>
            </a:r>
            <a:r>
              <a:rPr lang="en-US" sz="2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sp>
        <p:nvSpPr>
          <p:cNvPr id="6" name="Rectangle 5"/>
          <p:cNvSpPr/>
          <p:nvPr/>
        </p:nvSpPr>
        <p:spPr>
          <a:xfrm>
            <a:off x="356463" y="3752570"/>
            <a:ext cx="5982344" cy="2896204"/>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dirty="0">
                <a:latin typeface="NikoshBAN" panose="02000000000000000000" pitchFamily="2" charset="0"/>
                <a:cs typeface="NikoshBAN" panose="02000000000000000000" pitchFamily="2" charset="0"/>
                <a:sym typeface="Symbol"/>
              </a:rPr>
              <a:t> প্রচন্ড সূর্যকিরণে ভূপৃষ্ঠ দ্রুত উত্তপ্ত হয়ে উঠে।</a:t>
            </a:r>
          </a:p>
          <a:p>
            <a:pPr algn="just"/>
            <a:r>
              <a:rPr lang="en-US" dirty="0">
                <a:latin typeface="NikoshBAN" panose="02000000000000000000" pitchFamily="2" charset="0"/>
                <a:cs typeface="NikoshBAN" panose="02000000000000000000" pitchFamily="2" charset="0"/>
                <a:sym typeface="Symbol"/>
              </a:rPr>
              <a:t> ভূপৃষ্ঠের উপরস্থ বায়ু উষ্ণ এবং হালকা হয়ে উপরের দিকে উঠে পরিচলনের সৃষ্টি করে।</a:t>
            </a:r>
          </a:p>
          <a:p>
            <a:pPr algn="just"/>
            <a:r>
              <a:rPr lang="en-US" dirty="0">
                <a:latin typeface="NikoshBAN" panose="02000000000000000000" pitchFamily="2" charset="0"/>
                <a:cs typeface="NikoshBAN" panose="02000000000000000000" pitchFamily="2" charset="0"/>
                <a:sym typeface="Symbol"/>
              </a:rPr>
              <a:t> উর্ধবমুখী বায়ু শুষ্ক রুদ্ধ তাপ হ্রাস হারে শীতল হতে থাকে এবং বায়ুতে যথেষ্ট পরিমাণ জলীয়বাস্পের উপস্থিতিতে ঘনীভবন হয়।</a:t>
            </a:r>
          </a:p>
          <a:p>
            <a:pPr algn="just"/>
            <a:r>
              <a:rPr lang="en-US" dirty="0">
                <a:latin typeface="NikoshBAN" panose="02000000000000000000" pitchFamily="2" charset="0"/>
                <a:cs typeface="NikoshBAN" panose="02000000000000000000" pitchFamily="2" charset="0"/>
                <a:sym typeface="Symbol"/>
              </a:rPr>
              <a:t> ঘনীভবনের ফলে মেঘ উপরের দিকে বহুদূর পর্যন্ত বিস্তৃত হয়ে ঝড়োপুঞ্জ মেঘের সৃষ্টি করে। এধরনের মেঘ থেকে ঝড়সহ মুষলধারে বৃষ্টি এবং কখনো কখনো 	শিলাবৃষ্টি ও ব্জ্রপাত হয়ে থাকে।</a:t>
            </a:r>
          </a:p>
        </p:txBody>
      </p:sp>
      <p:sp>
        <p:nvSpPr>
          <p:cNvPr id="7" name="Rectangle 6"/>
          <p:cNvSpPr/>
          <p:nvPr/>
        </p:nvSpPr>
        <p:spPr>
          <a:xfrm>
            <a:off x="686316" y="3302546"/>
            <a:ext cx="4929555" cy="338554"/>
          </a:xfrm>
          <a:prstGeom prst="rect">
            <a:avLst/>
          </a:prstGeom>
          <a:ln/>
        </p:spPr>
        <p:style>
          <a:lnRef idx="1">
            <a:schemeClr val="accent5"/>
          </a:lnRef>
          <a:fillRef idx="2">
            <a:schemeClr val="accent5"/>
          </a:fillRef>
          <a:effectRef idx="1">
            <a:schemeClr val="accent5"/>
          </a:effectRef>
          <a:fontRef idx="minor">
            <a:schemeClr val="dk1"/>
          </a:fontRef>
        </p:style>
        <p:txBody>
          <a:bodyPr wrap="none" lIns="91440" tIns="45720" rIns="91440" bIns="45720">
            <a:spAutoFit/>
          </a:bodyPr>
          <a:lstStyle/>
          <a:p>
            <a:pPr algn="ctr"/>
            <a:r>
              <a:rPr lang="en-US" sz="1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পরিচলন বৃষ্টি নিম্নলিখিত পর্যায় অনুসরণ করে ঘটে থাকে</a:t>
            </a:r>
            <a:r>
              <a:rPr lang="en-US" sz="1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sym typeface="Symbol"/>
              </a:rPr>
              <a:t></a:t>
            </a:r>
            <a:endParaRPr lang="en-US" sz="1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 name="Rectangle 9"/>
          <p:cNvSpPr/>
          <p:nvPr/>
        </p:nvSpPr>
        <p:spPr>
          <a:xfrm>
            <a:off x="5613702" y="718864"/>
            <a:ext cx="5438611" cy="1882446"/>
          </a:xfrm>
          <a:prstGeom prst="rect">
            <a:avLst/>
          </a:prstGeom>
          <a:solidFill>
            <a:schemeClr val="tx1">
              <a:lumMod val="95000"/>
              <a:lumOff val="5000"/>
            </a:schemeClr>
          </a:solidFill>
          <a:ln>
            <a:noFill/>
          </a:ln>
          <a:effectLst>
            <a:outerShdw blurRad="184150" dist="241300" dir="11520000" sx="110000" sy="110000" algn="ctr">
              <a:srgbClr val="000000">
                <a:alpha val="18000"/>
              </a:srgbClr>
            </a:outerShdw>
          </a:effectLst>
          <a:scene3d>
            <a:camera prst="perspectiveRelaxedModerately"/>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latin typeface="NikoshBAN" panose="02000000000000000000" pitchFamily="2" charset="0"/>
                <a:cs typeface="NikoshBAN" panose="02000000000000000000" pitchFamily="2" charset="0"/>
              </a:rPr>
              <a:t>নিরক্ষীয় অঞ্চলে সারাবছর প্রতিদিনই বিকেলে অথবা  সন্ধ্যায় এরূপ বৃষ্টিপাত হয়। নাতীশিতোষ্ণমন্ডলে গ্রীষ্মকালের শুরুতে পরিচলন বৃষ্টি হয়ে থাকে।</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52" y="242092"/>
            <a:ext cx="4331776" cy="2844504"/>
          </a:xfrm>
          <a:prstGeom prst="rect">
            <a:avLst/>
          </a:prstGeom>
          <a:scene3d>
            <a:camera prst="perspectiveRight"/>
            <a:lightRig rig="threePt" dir="t"/>
          </a:scene3d>
        </p:spPr>
      </p:pic>
      <p:cxnSp>
        <p:nvCxnSpPr>
          <p:cNvPr id="13" name="Straight Connector 12"/>
          <p:cNvCxnSpPr/>
          <p:nvPr/>
        </p:nvCxnSpPr>
        <p:spPr>
          <a:xfrm>
            <a:off x="1611824" y="1212573"/>
            <a:ext cx="0" cy="655982"/>
          </a:xfrm>
          <a:prstGeom prst="line">
            <a:avLst/>
          </a:prstGeom>
          <a:ln w="444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764224" y="1238849"/>
            <a:ext cx="0" cy="655982"/>
          </a:xfrm>
          <a:prstGeom prst="line">
            <a:avLst/>
          </a:prstGeom>
          <a:ln w="444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916624" y="1233594"/>
            <a:ext cx="0" cy="655982"/>
          </a:xfrm>
          <a:prstGeom prst="line">
            <a:avLst/>
          </a:prstGeom>
          <a:ln w="444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069024" y="1259870"/>
            <a:ext cx="0" cy="655982"/>
          </a:xfrm>
          <a:prstGeom prst="line">
            <a:avLst/>
          </a:prstGeom>
          <a:ln w="444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21424" y="1223084"/>
            <a:ext cx="0" cy="655982"/>
          </a:xfrm>
          <a:prstGeom prst="line">
            <a:avLst/>
          </a:prstGeom>
          <a:ln w="444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73824" y="1249360"/>
            <a:ext cx="0" cy="655982"/>
          </a:xfrm>
          <a:prstGeom prst="line">
            <a:avLst/>
          </a:prstGeom>
          <a:ln w="444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526224" y="1275636"/>
            <a:ext cx="0" cy="655982"/>
          </a:xfrm>
          <a:prstGeom prst="line">
            <a:avLst/>
          </a:prstGeom>
          <a:ln w="444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678624" y="1301912"/>
            <a:ext cx="0" cy="655982"/>
          </a:xfrm>
          <a:prstGeom prst="line">
            <a:avLst/>
          </a:prstGeom>
          <a:ln w="444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831024" y="1296657"/>
            <a:ext cx="0" cy="655982"/>
          </a:xfrm>
          <a:prstGeom prst="line">
            <a:avLst/>
          </a:prstGeom>
          <a:ln w="444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83424" y="1228340"/>
            <a:ext cx="0" cy="655982"/>
          </a:xfrm>
          <a:prstGeom prst="line">
            <a:avLst/>
          </a:prstGeom>
          <a:ln w="444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35824" y="1191554"/>
            <a:ext cx="0" cy="655982"/>
          </a:xfrm>
          <a:prstGeom prst="line">
            <a:avLst/>
          </a:prstGeom>
          <a:ln w="444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88224" y="1154768"/>
            <a:ext cx="0" cy="655982"/>
          </a:xfrm>
          <a:prstGeom prst="line">
            <a:avLst/>
          </a:prstGeom>
          <a:ln w="444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440624" y="1117982"/>
            <a:ext cx="0" cy="655982"/>
          </a:xfrm>
          <a:prstGeom prst="line">
            <a:avLst/>
          </a:prstGeom>
          <a:ln w="444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593024" y="1081196"/>
            <a:ext cx="0" cy="655982"/>
          </a:xfrm>
          <a:prstGeom prst="line">
            <a:avLst/>
          </a:prstGeom>
          <a:ln w="444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745424" y="1044410"/>
            <a:ext cx="0" cy="655982"/>
          </a:xfrm>
          <a:prstGeom prst="line">
            <a:avLst/>
          </a:prstGeom>
          <a:ln w="444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991068" y="1359254"/>
            <a:ext cx="1651414" cy="369332"/>
          </a:xfrm>
          <a:prstGeom prst="rect">
            <a:avLst/>
          </a:prstGeom>
          <a:noFill/>
        </p:spPr>
        <p:txBody>
          <a:bodyPr wrap="none" lIns="91440" tIns="45720" rIns="91440" bIns="45720">
            <a:spAutoFit/>
          </a:bodyPr>
          <a:lstStyle/>
          <a:p>
            <a:pPr algn="ctr"/>
            <a:r>
              <a:rPr lang="bn-BD" b="0" cap="none" spc="0" dirty="0">
                <a:ln w="0"/>
                <a:solidFill>
                  <a:srgbClr val="FF0000"/>
                </a:solidFill>
                <a:effectLst>
                  <a:outerShdw blurRad="38100" dist="19050" dir="2700000" algn="tl" rotWithShape="0">
                    <a:schemeClr val="dk1">
                      <a:alpha val="40000"/>
                    </a:schemeClr>
                  </a:outerShdw>
                </a:effectLst>
              </a:rPr>
              <a:t>নিরক্ষীয় অঞ্চল</a:t>
            </a:r>
            <a:endParaRPr lang="en-US" sz="4800" b="0" cap="none" spc="0" dirty="0">
              <a:ln w="0"/>
              <a:solidFill>
                <a:srgbClr val="FF0000"/>
              </a:solidFill>
              <a:effectLst>
                <a:outerShdw blurRad="38100" dist="19050" dir="2700000" algn="tl" rotWithShape="0">
                  <a:schemeClr val="dk1">
                    <a:alpha val="40000"/>
                  </a:schemeClr>
                </a:outerShdw>
              </a:effectLst>
            </a:endParaRPr>
          </a:p>
        </p:txBody>
      </p:sp>
      <p:grpSp>
        <p:nvGrpSpPr>
          <p:cNvPr id="14" name="Group 13"/>
          <p:cNvGrpSpPr/>
          <p:nvPr/>
        </p:nvGrpSpPr>
        <p:grpSpPr>
          <a:xfrm>
            <a:off x="6455446" y="4010184"/>
            <a:ext cx="5411666" cy="2559078"/>
            <a:chOff x="6455446" y="4010184"/>
            <a:chExt cx="5411666" cy="2559078"/>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6943" y="4010184"/>
              <a:ext cx="2260169" cy="250082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5446" y="4067016"/>
              <a:ext cx="3048000" cy="2502246"/>
            </a:xfrm>
            <a:prstGeom prst="rect">
              <a:avLst/>
            </a:prstGeom>
          </p:spPr>
        </p:pic>
      </p:grpSp>
    </p:spTree>
    <p:extLst>
      <p:ext uri="{BB962C8B-B14F-4D97-AF65-F5344CB8AC3E}">
        <p14:creationId xmlns:p14="http://schemas.microsoft.com/office/powerpoint/2010/main" val="22992858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2000"/>
                                        <p:tgtEl>
                                          <p:spTgt spid="10"/>
                                        </p:tgtEl>
                                      </p:cBhvr>
                                    </p:animEffec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2" presetClass="entr" presetSubtype="1" repeatCount="indefinite" fill="hold" nodeType="clickEffect">
                                  <p:stCondLst>
                                    <p:cond delay="0"/>
                                  </p:stCondLst>
                                  <p:endCondLst>
                                    <p:cond evt="onNext" delay="0">
                                      <p:tgtEl>
                                        <p:sldTgt/>
                                      </p:tgtEl>
                                    </p:cond>
                                  </p:end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1000"/>
                                        <p:tgtEl>
                                          <p:spTgt spid="13"/>
                                        </p:tgtEl>
                                      </p:cBhvr>
                                    </p:animEffect>
                                  </p:childTnLst>
                                </p:cTn>
                              </p:par>
                              <p:par>
                                <p:cTn id="20" presetID="22" presetClass="entr" presetSubtype="1" repeatCount="indefinite" fill="hold" nodeType="withEffect">
                                  <p:stCondLst>
                                    <p:cond delay="0"/>
                                  </p:stCondLst>
                                  <p:endCondLst>
                                    <p:cond evt="onNext" delay="0">
                                      <p:tgtEl>
                                        <p:sldTgt/>
                                      </p:tgtEl>
                                    </p:cond>
                                  </p:end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1000"/>
                                        <p:tgtEl>
                                          <p:spTgt spid="17"/>
                                        </p:tgtEl>
                                      </p:cBhvr>
                                    </p:animEffect>
                                  </p:childTnLst>
                                </p:cTn>
                              </p:par>
                              <p:par>
                                <p:cTn id="23" presetID="22" presetClass="entr" presetSubtype="1" repeatCount="indefinite" fill="hold" nodeType="withEffect">
                                  <p:stCondLst>
                                    <p:cond delay="0"/>
                                  </p:stCondLst>
                                  <p:endCondLst>
                                    <p:cond evt="onNext" delay="0">
                                      <p:tgtEl>
                                        <p:sldTgt/>
                                      </p:tgtEl>
                                    </p:cond>
                                  </p:end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1000"/>
                                        <p:tgtEl>
                                          <p:spTgt spid="18"/>
                                        </p:tgtEl>
                                      </p:cBhvr>
                                    </p:animEffect>
                                  </p:childTnLst>
                                </p:cTn>
                              </p:par>
                              <p:par>
                                <p:cTn id="26" presetID="22" presetClass="entr" presetSubtype="1" repeatCount="indefinite" fill="hold" nodeType="withEffect">
                                  <p:stCondLst>
                                    <p:cond delay="0"/>
                                  </p:stCondLst>
                                  <p:endCondLst>
                                    <p:cond evt="onNext" delay="0">
                                      <p:tgtEl>
                                        <p:sldTgt/>
                                      </p:tgtEl>
                                    </p:cond>
                                  </p:end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1000"/>
                                        <p:tgtEl>
                                          <p:spTgt spid="19"/>
                                        </p:tgtEl>
                                      </p:cBhvr>
                                    </p:animEffect>
                                  </p:childTnLst>
                                </p:cTn>
                              </p:par>
                              <p:par>
                                <p:cTn id="29" presetID="22" presetClass="entr" presetSubtype="1" repeatCount="indefinite" fill="hold" nodeType="withEffect">
                                  <p:stCondLst>
                                    <p:cond delay="0"/>
                                  </p:stCondLst>
                                  <p:endCondLst>
                                    <p:cond evt="onNext" delay="0">
                                      <p:tgtEl>
                                        <p:sldTgt/>
                                      </p:tgtEl>
                                    </p:cond>
                                  </p:end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1000"/>
                                        <p:tgtEl>
                                          <p:spTgt spid="20"/>
                                        </p:tgtEl>
                                      </p:cBhvr>
                                    </p:animEffect>
                                  </p:childTnLst>
                                </p:cTn>
                              </p:par>
                              <p:par>
                                <p:cTn id="32" presetID="22" presetClass="entr" presetSubtype="1" repeatCount="indefinite" fill="hold" nodeType="withEffect">
                                  <p:stCondLst>
                                    <p:cond delay="0"/>
                                  </p:stCondLst>
                                  <p:endCondLst>
                                    <p:cond evt="onNext" delay="0">
                                      <p:tgtEl>
                                        <p:sldTgt/>
                                      </p:tgtEl>
                                    </p:cond>
                                  </p:endCondLst>
                                  <p:childTnLst>
                                    <p:set>
                                      <p:cBhvr>
                                        <p:cTn id="33" dur="1" fill="hold">
                                          <p:stCondLst>
                                            <p:cond delay="0"/>
                                          </p:stCondLst>
                                        </p:cTn>
                                        <p:tgtEl>
                                          <p:spTgt spid="21"/>
                                        </p:tgtEl>
                                        <p:attrNameLst>
                                          <p:attrName>style.visibility</p:attrName>
                                        </p:attrNameLst>
                                      </p:cBhvr>
                                      <p:to>
                                        <p:strVal val="visible"/>
                                      </p:to>
                                    </p:set>
                                    <p:animEffect transition="in" filter="wipe(up)">
                                      <p:cBhvr>
                                        <p:cTn id="34" dur="1000"/>
                                        <p:tgtEl>
                                          <p:spTgt spid="21"/>
                                        </p:tgtEl>
                                      </p:cBhvr>
                                    </p:animEffect>
                                  </p:childTnLst>
                                </p:cTn>
                              </p:par>
                              <p:par>
                                <p:cTn id="35" presetID="22" presetClass="entr" presetSubtype="1" repeatCount="indefinite" fill="hold" nodeType="withEffect">
                                  <p:stCondLst>
                                    <p:cond delay="0"/>
                                  </p:stCondLst>
                                  <p:endCondLst>
                                    <p:cond evt="onNext" delay="0">
                                      <p:tgtEl>
                                        <p:sldTgt/>
                                      </p:tgtEl>
                                    </p:cond>
                                  </p:endCondLst>
                                  <p:childTnLst>
                                    <p:set>
                                      <p:cBhvr>
                                        <p:cTn id="36" dur="1" fill="hold">
                                          <p:stCondLst>
                                            <p:cond delay="0"/>
                                          </p:stCondLst>
                                        </p:cTn>
                                        <p:tgtEl>
                                          <p:spTgt spid="22"/>
                                        </p:tgtEl>
                                        <p:attrNameLst>
                                          <p:attrName>style.visibility</p:attrName>
                                        </p:attrNameLst>
                                      </p:cBhvr>
                                      <p:to>
                                        <p:strVal val="visible"/>
                                      </p:to>
                                    </p:set>
                                    <p:animEffect transition="in" filter="wipe(up)">
                                      <p:cBhvr>
                                        <p:cTn id="37" dur="1000"/>
                                        <p:tgtEl>
                                          <p:spTgt spid="22"/>
                                        </p:tgtEl>
                                      </p:cBhvr>
                                    </p:animEffect>
                                  </p:childTnLst>
                                </p:cTn>
                              </p:par>
                              <p:par>
                                <p:cTn id="38" presetID="22" presetClass="entr" presetSubtype="1" repeatCount="indefinite" fill="hold" nodeType="withEffect">
                                  <p:stCondLst>
                                    <p:cond delay="0"/>
                                  </p:stCondLst>
                                  <p:endCondLst>
                                    <p:cond evt="onNext" delay="0">
                                      <p:tgtEl>
                                        <p:sldTgt/>
                                      </p:tgtEl>
                                    </p:cond>
                                  </p:endCondLst>
                                  <p:childTnLst>
                                    <p:set>
                                      <p:cBhvr>
                                        <p:cTn id="39" dur="1" fill="hold">
                                          <p:stCondLst>
                                            <p:cond delay="0"/>
                                          </p:stCondLst>
                                        </p:cTn>
                                        <p:tgtEl>
                                          <p:spTgt spid="23"/>
                                        </p:tgtEl>
                                        <p:attrNameLst>
                                          <p:attrName>style.visibility</p:attrName>
                                        </p:attrNameLst>
                                      </p:cBhvr>
                                      <p:to>
                                        <p:strVal val="visible"/>
                                      </p:to>
                                    </p:set>
                                    <p:animEffect transition="in" filter="wipe(up)">
                                      <p:cBhvr>
                                        <p:cTn id="40" dur="1000"/>
                                        <p:tgtEl>
                                          <p:spTgt spid="23"/>
                                        </p:tgtEl>
                                      </p:cBhvr>
                                    </p:animEffect>
                                  </p:childTnLst>
                                </p:cTn>
                              </p:par>
                              <p:par>
                                <p:cTn id="41" presetID="22" presetClass="entr" presetSubtype="1" repeatCount="indefinite" fill="hold" nodeType="withEffect">
                                  <p:stCondLst>
                                    <p:cond delay="0"/>
                                  </p:stCondLst>
                                  <p:endCondLst>
                                    <p:cond evt="onNext" delay="0">
                                      <p:tgtEl>
                                        <p:sldTgt/>
                                      </p:tgtEl>
                                    </p:cond>
                                  </p:endCondLst>
                                  <p:childTnLst>
                                    <p:set>
                                      <p:cBhvr>
                                        <p:cTn id="42" dur="1" fill="hold">
                                          <p:stCondLst>
                                            <p:cond delay="0"/>
                                          </p:stCondLst>
                                        </p:cTn>
                                        <p:tgtEl>
                                          <p:spTgt spid="24"/>
                                        </p:tgtEl>
                                        <p:attrNameLst>
                                          <p:attrName>style.visibility</p:attrName>
                                        </p:attrNameLst>
                                      </p:cBhvr>
                                      <p:to>
                                        <p:strVal val="visible"/>
                                      </p:to>
                                    </p:set>
                                    <p:animEffect transition="in" filter="wipe(up)">
                                      <p:cBhvr>
                                        <p:cTn id="43" dur="1000"/>
                                        <p:tgtEl>
                                          <p:spTgt spid="24"/>
                                        </p:tgtEl>
                                      </p:cBhvr>
                                    </p:animEffect>
                                  </p:childTnLst>
                                </p:cTn>
                              </p:par>
                              <p:par>
                                <p:cTn id="44" presetID="22" presetClass="entr" presetSubtype="1" repeatCount="indefinite" fill="hold" nodeType="withEffect">
                                  <p:stCondLst>
                                    <p:cond delay="0"/>
                                  </p:stCondLst>
                                  <p:endCondLst>
                                    <p:cond evt="onNext" delay="0">
                                      <p:tgtEl>
                                        <p:sldTgt/>
                                      </p:tgtEl>
                                    </p:cond>
                                  </p:endCondLst>
                                  <p:childTnLst>
                                    <p:set>
                                      <p:cBhvr>
                                        <p:cTn id="45" dur="1" fill="hold">
                                          <p:stCondLst>
                                            <p:cond delay="0"/>
                                          </p:stCondLst>
                                        </p:cTn>
                                        <p:tgtEl>
                                          <p:spTgt spid="25"/>
                                        </p:tgtEl>
                                        <p:attrNameLst>
                                          <p:attrName>style.visibility</p:attrName>
                                        </p:attrNameLst>
                                      </p:cBhvr>
                                      <p:to>
                                        <p:strVal val="visible"/>
                                      </p:to>
                                    </p:set>
                                    <p:animEffect transition="in" filter="wipe(up)">
                                      <p:cBhvr>
                                        <p:cTn id="46" dur="1000"/>
                                        <p:tgtEl>
                                          <p:spTgt spid="25"/>
                                        </p:tgtEl>
                                      </p:cBhvr>
                                    </p:animEffect>
                                  </p:childTnLst>
                                </p:cTn>
                              </p:par>
                              <p:par>
                                <p:cTn id="47" presetID="22" presetClass="entr" presetSubtype="1" repeatCount="indefinite" fill="hold" nodeType="withEffect">
                                  <p:stCondLst>
                                    <p:cond delay="0"/>
                                  </p:stCondLst>
                                  <p:endCondLst>
                                    <p:cond evt="onNext" delay="0">
                                      <p:tgtEl>
                                        <p:sldTgt/>
                                      </p:tgtEl>
                                    </p:cond>
                                  </p:endCondLst>
                                  <p:childTnLst>
                                    <p:set>
                                      <p:cBhvr>
                                        <p:cTn id="48" dur="1" fill="hold">
                                          <p:stCondLst>
                                            <p:cond delay="0"/>
                                          </p:stCondLst>
                                        </p:cTn>
                                        <p:tgtEl>
                                          <p:spTgt spid="26"/>
                                        </p:tgtEl>
                                        <p:attrNameLst>
                                          <p:attrName>style.visibility</p:attrName>
                                        </p:attrNameLst>
                                      </p:cBhvr>
                                      <p:to>
                                        <p:strVal val="visible"/>
                                      </p:to>
                                    </p:set>
                                    <p:animEffect transition="in" filter="wipe(up)">
                                      <p:cBhvr>
                                        <p:cTn id="49" dur="1000"/>
                                        <p:tgtEl>
                                          <p:spTgt spid="26"/>
                                        </p:tgtEl>
                                      </p:cBhvr>
                                    </p:animEffect>
                                  </p:childTnLst>
                                </p:cTn>
                              </p:par>
                              <p:par>
                                <p:cTn id="50" presetID="22" presetClass="entr" presetSubtype="1" repeatCount="indefinite" fill="hold" nodeType="withEffect">
                                  <p:stCondLst>
                                    <p:cond delay="0"/>
                                  </p:stCondLst>
                                  <p:endCondLst>
                                    <p:cond evt="onNext" delay="0">
                                      <p:tgtEl>
                                        <p:sldTgt/>
                                      </p:tgtEl>
                                    </p:cond>
                                  </p:endCondLst>
                                  <p:childTnLst>
                                    <p:set>
                                      <p:cBhvr>
                                        <p:cTn id="51" dur="1" fill="hold">
                                          <p:stCondLst>
                                            <p:cond delay="0"/>
                                          </p:stCondLst>
                                        </p:cTn>
                                        <p:tgtEl>
                                          <p:spTgt spid="27"/>
                                        </p:tgtEl>
                                        <p:attrNameLst>
                                          <p:attrName>style.visibility</p:attrName>
                                        </p:attrNameLst>
                                      </p:cBhvr>
                                      <p:to>
                                        <p:strVal val="visible"/>
                                      </p:to>
                                    </p:set>
                                    <p:animEffect transition="in" filter="wipe(up)">
                                      <p:cBhvr>
                                        <p:cTn id="52" dur="1000"/>
                                        <p:tgtEl>
                                          <p:spTgt spid="27"/>
                                        </p:tgtEl>
                                      </p:cBhvr>
                                    </p:animEffect>
                                  </p:childTnLst>
                                </p:cTn>
                              </p:par>
                              <p:par>
                                <p:cTn id="53" presetID="22" presetClass="entr" presetSubtype="1" repeatCount="indefinite" fill="hold" nodeType="withEffect">
                                  <p:stCondLst>
                                    <p:cond delay="0"/>
                                  </p:stCondLst>
                                  <p:endCondLst>
                                    <p:cond evt="onNext" delay="0">
                                      <p:tgtEl>
                                        <p:sldTgt/>
                                      </p:tgtEl>
                                    </p:cond>
                                  </p:endCondLst>
                                  <p:childTnLst>
                                    <p:set>
                                      <p:cBhvr>
                                        <p:cTn id="54" dur="1" fill="hold">
                                          <p:stCondLst>
                                            <p:cond delay="0"/>
                                          </p:stCondLst>
                                        </p:cTn>
                                        <p:tgtEl>
                                          <p:spTgt spid="28"/>
                                        </p:tgtEl>
                                        <p:attrNameLst>
                                          <p:attrName>style.visibility</p:attrName>
                                        </p:attrNameLst>
                                      </p:cBhvr>
                                      <p:to>
                                        <p:strVal val="visible"/>
                                      </p:to>
                                    </p:set>
                                    <p:animEffect transition="in" filter="wipe(up)">
                                      <p:cBhvr>
                                        <p:cTn id="55" dur="1000"/>
                                        <p:tgtEl>
                                          <p:spTgt spid="28"/>
                                        </p:tgtEl>
                                      </p:cBhvr>
                                    </p:animEffect>
                                  </p:childTnLst>
                                </p:cTn>
                              </p:par>
                              <p:par>
                                <p:cTn id="56" presetID="22" presetClass="entr" presetSubtype="1" repeatCount="indefinite" fill="hold" nodeType="withEffect">
                                  <p:stCondLst>
                                    <p:cond delay="0"/>
                                  </p:stCondLst>
                                  <p:endCondLst>
                                    <p:cond evt="onNext" delay="0">
                                      <p:tgtEl>
                                        <p:sldTgt/>
                                      </p:tgtEl>
                                    </p:cond>
                                  </p:endCondLst>
                                  <p:childTnLst>
                                    <p:set>
                                      <p:cBhvr>
                                        <p:cTn id="57" dur="1" fill="hold">
                                          <p:stCondLst>
                                            <p:cond delay="0"/>
                                          </p:stCondLst>
                                        </p:cTn>
                                        <p:tgtEl>
                                          <p:spTgt spid="29"/>
                                        </p:tgtEl>
                                        <p:attrNameLst>
                                          <p:attrName>style.visibility</p:attrName>
                                        </p:attrNameLst>
                                      </p:cBhvr>
                                      <p:to>
                                        <p:strVal val="visible"/>
                                      </p:to>
                                    </p:set>
                                    <p:animEffect transition="in" filter="wipe(up)">
                                      <p:cBhvr>
                                        <p:cTn id="58" dur="1000"/>
                                        <p:tgtEl>
                                          <p:spTgt spid="29"/>
                                        </p:tgtEl>
                                      </p:cBhvr>
                                    </p:animEffect>
                                  </p:childTnLst>
                                </p:cTn>
                              </p:par>
                              <p:par>
                                <p:cTn id="59" presetID="22" presetClass="entr" presetSubtype="1" repeatCount="indefinite" fill="hold" nodeType="withEffect">
                                  <p:stCondLst>
                                    <p:cond delay="0"/>
                                  </p:stCondLst>
                                  <p:endCondLst>
                                    <p:cond evt="onNext" delay="0">
                                      <p:tgtEl>
                                        <p:sldTgt/>
                                      </p:tgtEl>
                                    </p:cond>
                                  </p:endCondLst>
                                  <p:childTnLst>
                                    <p:set>
                                      <p:cBhvr>
                                        <p:cTn id="60" dur="1" fill="hold">
                                          <p:stCondLst>
                                            <p:cond delay="0"/>
                                          </p:stCondLst>
                                        </p:cTn>
                                        <p:tgtEl>
                                          <p:spTgt spid="30"/>
                                        </p:tgtEl>
                                        <p:attrNameLst>
                                          <p:attrName>style.visibility</p:attrName>
                                        </p:attrNameLst>
                                      </p:cBhvr>
                                      <p:to>
                                        <p:strVal val="visible"/>
                                      </p:to>
                                    </p:set>
                                    <p:animEffect transition="in" filter="wipe(up)">
                                      <p:cBhvr>
                                        <p:cTn id="61" dur="1000"/>
                                        <p:tgtEl>
                                          <p:spTgt spid="30"/>
                                        </p:tgtEl>
                                      </p:cBhvr>
                                    </p:animEffect>
                                  </p:childTnLst>
                                </p:cTn>
                              </p:par>
                            </p:childTnLst>
                          </p:cTn>
                        </p:par>
                      </p:childTnLst>
                    </p:cTn>
                  </p:par>
                </p:childTnLst>
              </p:cTn>
              <p:nextCondLst>
                <p:cond evt="onClick" delay="0">
                  <p:tgtEl>
                    <p:spTgt spid="10"/>
                  </p:tgtEl>
                </p:cond>
              </p:nextCondLst>
            </p:seq>
            <p:seq concurrent="1" nextAc="seek">
              <p:cTn id="62" restart="whenNotActive" fill="hold" evtFilter="cancelBubble" nodeType="interactiveSeq">
                <p:stCondLst>
                  <p:cond evt="onClick" delay="0">
                    <p:tgtEl>
                      <p:spTgt spid="6"/>
                    </p:tgtEl>
                  </p:cond>
                </p:stCondLst>
                <p:endSync evt="end" delay="0">
                  <p:rtn val="all"/>
                </p:endSync>
                <p:childTnLst>
                  <p:par>
                    <p:cTn id="63" fill="hold">
                      <p:stCondLst>
                        <p:cond delay="0"/>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2000" fill="hold"/>
                                        <p:tgtEl>
                                          <p:spTgt spid="14"/>
                                        </p:tgtEl>
                                        <p:attrNameLst>
                                          <p:attrName>ppt_w</p:attrName>
                                        </p:attrNameLst>
                                      </p:cBhvr>
                                      <p:tavLst>
                                        <p:tav tm="0">
                                          <p:val>
                                            <p:fltVal val="0"/>
                                          </p:val>
                                        </p:tav>
                                        <p:tav tm="100000">
                                          <p:val>
                                            <p:strVal val="#ppt_w"/>
                                          </p:val>
                                        </p:tav>
                                      </p:tavLst>
                                    </p:anim>
                                    <p:anim calcmode="lin" valueType="num">
                                      <p:cBhvr>
                                        <p:cTn id="68" dur="2000" fill="hold"/>
                                        <p:tgtEl>
                                          <p:spTgt spid="14"/>
                                        </p:tgtEl>
                                        <p:attrNameLst>
                                          <p:attrName>ppt_h</p:attrName>
                                        </p:attrNameLst>
                                      </p:cBhvr>
                                      <p:tavLst>
                                        <p:tav tm="0">
                                          <p:val>
                                            <p:fltVal val="0"/>
                                          </p:val>
                                        </p:tav>
                                        <p:tav tm="100000">
                                          <p:val>
                                            <p:strVal val="#ppt_h"/>
                                          </p:val>
                                        </p:tav>
                                      </p:tavLst>
                                    </p:anim>
                                    <p:animEffect transition="in" filter="fade">
                                      <p:cBhvr>
                                        <p:cTn id="69" dur="2000"/>
                                        <p:tgtEl>
                                          <p:spTgt spid="14"/>
                                        </p:tgtEl>
                                      </p:cBhvr>
                                    </p:animEffect>
                                  </p:childTnLst>
                                </p:cTn>
                              </p:par>
                            </p:childTnLst>
                          </p:cTn>
                        </p:par>
                      </p:childTnLst>
                    </p:cTn>
                  </p:par>
                </p:childTnLst>
              </p:cTn>
              <p:nextCondLst>
                <p:cond evt="onClick" delay="0">
                  <p:tgtEl>
                    <p:spTgt spid="6"/>
                  </p:tgtEl>
                </p:cond>
              </p:nextCondLst>
            </p:seq>
          </p:childTnLst>
        </p:cTn>
      </p:par>
    </p:tnLst>
    <p:bldLst>
      <p:bldP spid="6"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9878" y="1"/>
            <a:ext cx="12192000" cy="68436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196166"/>
          </a:xfrm>
          <a:prstGeom prst="rect">
            <a:avLst/>
          </a:prstGeom>
        </p:spPr>
      </p:pic>
      <p:grpSp>
        <p:nvGrpSpPr>
          <p:cNvPr id="8" name="Group 7"/>
          <p:cNvGrpSpPr/>
          <p:nvPr/>
        </p:nvGrpSpPr>
        <p:grpSpPr>
          <a:xfrm>
            <a:off x="7508178" y="1446622"/>
            <a:ext cx="2199291" cy="1463108"/>
            <a:chOff x="7508178" y="1446622"/>
            <a:chExt cx="2199291" cy="1463108"/>
          </a:xfrm>
        </p:grpSpPr>
        <p:cxnSp>
          <p:nvCxnSpPr>
            <p:cNvPr id="10" name="Straight Arrow Connector 9"/>
            <p:cNvCxnSpPr/>
            <p:nvPr/>
          </p:nvCxnSpPr>
          <p:spPr>
            <a:xfrm>
              <a:off x="7508178" y="1555479"/>
              <a:ext cx="1959804" cy="1354251"/>
            </a:xfrm>
            <a:prstGeom prst="straightConnector1">
              <a:avLst/>
            </a:prstGeom>
            <a:ln w="60325">
              <a:solidFill>
                <a:srgbClr val="FFFF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747665" y="1446622"/>
              <a:ext cx="1959804" cy="1354251"/>
            </a:xfrm>
            <a:prstGeom prst="straightConnector1">
              <a:avLst/>
            </a:prstGeom>
            <a:ln w="60325">
              <a:solidFill>
                <a:srgbClr val="FFFF00"/>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38" name="Rectangle 37"/>
          <p:cNvSpPr/>
          <p:nvPr/>
        </p:nvSpPr>
        <p:spPr>
          <a:xfrm>
            <a:off x="139148" y="4433562"/>
            <a:ext cx="11842645" cy="1845373"/>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000" dirty="0">
                <a:latin typeface="NikoshBAN" panose="02000000000000000000" pitchFamily="2" charset="0"/>
                <a:cs typeface="NikoshBAN" panose="02000000000000000000" pitchFamily="2" charset="0"/>
                <a:sym typeface="Symbol"/>
              </a:rPr>
              <a:t>জলীয়বাস্পপূর্ণ বায়ূ স্থলভাগের অপর দিয়ে প্রবাহিত হওয়ার সময় যদি গমনপথে কোনো ঊচু পর্বতশ্রেণিতে বাধা পায় তাহলে ঐ বায়ু উপরের দিকে উঠে যায়। তখন জলোয়বাস্প-পূর্ণ বায়ু ক্রমশ প্রসারিত হয় এবং পর্বতের উচু অংশে শীতল ও ঘনীভূত হয়ে প্রতিবাত ঢালে বৃষ্টিপাত ঘটায়। এরূপে সৃষ্ট বৃষ্টিপাতকে শৈলোৎক্ষেপ বৃষ্টি বলে। </a:t>
            </a:r>
          </a:p>
        </p:txBody>
      </p:sp>
      <p:sp>
        <p:nvSpPr>
          <p:cNvPr id="2" name="Rectangle 1"/>
          <p:cNvSpPr/>
          <p:nvPr/>
        </p:nvSpPr>
        <p:spPr>
          <a:xfrm>
            <a:off x="4598569" y="3666897"/>
            <a:ext cx="3914800" cy="461665"/>
          </a:xfrm>
          <a:prstGeom prst="rect">
            <a:avLst/>
          </a:prstGeom>
          <a:noFill/>
        </p:spPr>
        <p:txBody>
          <a:bodyPr wrap="square" lIns="91440" tIns="45720" rIns="91440" bIns="45720">
            <a:spAutoFit/>
          </a:bodyPr>
          <a:lstStyle/>
          <a:p>
            <a:pPr algn="ctr"/>
            <a:r>
              <a:rPr lang="bn-BD"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শৈলোৎক্ষেপ বৃষ্টি</a:t>
            </a:r>
            <a:endParaRPr lang="en-US"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24-Point Star 2"/>
          <p:cNvSpPr/>
          <p:nvPr/>
        </p:nvSpPr>
        <p:spPr>
          <a:xfrm>
            <a:off x="139148" y="79512"/>
            <a:ext cx="934279" cy="954157"/>
          </a:xfrm>
          <a:prstGeom prst="star24">
            <a:avLst>
              <a:gd name="adj" fmla="val 29303"/>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050" dirty="0">
                <a:solidFill>
                  <a:srgbClr val="FF0000"/>
                </a:solidFill>
              </a:rPr>
              <a:t>Sun</a:t>
            </a:r>
            <a:endParaRPr lang="en-US" sz="1050" dirty="0">
              <a:solidFill>
                <a:srgbClr val="FF0000"/>
              </a:solidFill>
            </a:endParaRPr>
          </a:p>
        </p:txBody>
      </p:sp>
      <p:grpSp>
        <p:nvGrpSpPr>
          <p:cNvPr id="55" name="Group 54"/>
          <p:cNvGrpSpPr/>
          <p:nvPr/>
        </p:nvGrpSpPr>
        <p:grpSpPr>
          <a:xfrm>
            <a:off x="254711" y="987919"/>
            <a:ext cx="2170023" cy="2704000"/>
            <a:chOff x="254711" y="987919"/>
            <a:chExt cx="2170023" cy="2704000"/>
          </a:xfrm>
        </p:grpSpPr>
        <p:cxnSp>
          <p:nvCxnSpPr>
            <p:cNvPr id="41" name="Straight Arrow Connector 40"/>
            <p:cNvCxnSpPr/>
            <p:nvPr/>
          </p:nvCxnSpPr>
          <p:spPr>
            <a:xfrm>
              <a:off x="656290" y="1139683"/>
              <a:ext cx="449260" cy="2486920"/>
            </a:xfrm>
            <a:prstGeom prst="straightConnector1">
              <a:avLst/>
            </a:prstGeom>
            <a:ln w="60325">
              <a:solidFill>
                <a:srgbClr val="FFFF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721034" y="1093933"/>
              <a:ext cx="1155988" cy="2339681"/>
            </a:xfrm>
            <a:prstGeom prst="straightConnector1">
              <a:avLst/>
            </a:prstGeom>
            <a:ln w="60325">
              <a:solidFill>
                <a:srgbClr val="FFFF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913190" y="987919"/>
              <a:ext cx="1511544" cy="2208299"/>
            </a:xfrm>
            <a:prstGeom prst="straightConnector1">
              <a:avLst/>
            </a:prstGeom>
            <a:ln w="60325">
              <a:solidFill>
                <a:srgbClr val="FFFF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254711" y="1113180"/>
              <a:ext cx="365472" cy="2578739"/>
            </a:xfrm>
            <a:prstGeom prst="straightConnector1">
              <a:avLst/>
            </a:prstGeom>
            <a:ln w="60325">
              <a:solidFill>
                <a:srgbClr val="FFFF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987173" y="1692122"/>
            <a:ext cx="2885551" cy="1999797"/>
            <a:chOff x="987173" y="1692122"/>
            <a:chExt cx="2885551" cy="1999797"/>
          </a:xfrm>
        </p:grpSpPr>
        <p:grpSp>
          <p:nvGrpSpPr>
            <p:cNvPr id="6" name="Group 5"/>
            <p:cNvGrpSpPr/>
            <p:nvPr/>
          </p:nvGrpSpPr>
          <p:grpSpPr>
            <a:xfrm>
              <a:off x="987173" y="1937288"/>
              <a:ext cx="1938025" cy="1754631"/>
              <a:chOff x="987173" y="1937288"/>
              <a:chExt cx="1938025" cy="1754631"/>
            </a:xfrm>
          </p:grpSpPr>
          <p:cxnSp>
            <p:nvCxnSpPr>
              <p:cNvPr id="7" name="Straight Arrow Connector 6"/>
              <p:cNvCxnSpPr/>
              <p:nvPr/>
            </p:nvCxnSpPr>
            <p:spPr>
              <a:xfrm flipV="1">
                <a:off x="987173" y="1937288"/>
                <a:ext cx="1720312" cy="1689315"/>
              </a:xfrm>
              <a:prstGeom prst="straightConnector1">
                <a:avLst/>
              </a:prstGeom>
              <a:ln w="6032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204886" y="2002604"/>
                <a:ext cx="1720312" cy="1689315"/>
              </a:xfrm>
              <a:prstGeom prst="straightConnector1">
                <a:avLst/>
              </a:prstGeom>
              <a:ln w="6032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1934699" y="1692122"/>
              <a:ext cx="1938025" cy="1754631"/>
              <a:chOff x="987173" y="1937288"/>
              <a:chExt cx="1938025" cy="1754631"/>
            </a:xfrm>
          </p:grpSpPr>
          <p:cxnSp>
            <p:nvCxnSpPr>
              <p:cNvPr id="57" name="Straight Arrow Connector 56"/>
              <p:cNvCxnSpPr/>
              <p:nvPr/>
            </p:nvCxnSpPr>
            <p:spPr>
              <a:xfrm flipV="1">
                <a:off x="987173" y="1937288"/>
                <a:ext cx="1720312" cy="1689315"/>
              </a:xfrm>
              <a:prstGeom prst="straightConnector1">
                <a:avLst/>
              </a:prstGeom>
              <a:ln w="6032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1204886" y="2002604"/>
                <a:ext cx="1720312" cy="1689315"/>
              </a:xfrm>
              <a:prstGeom prst="straightConnector1">
                <a:avLst/>
              </a:prstGeom>
              <a:ln w="6032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grpSp>
        <p:nvGrpSpPr>
          <p:cNvPr id="63" name="Group 62"/>
          <p:cNvGrpSpPr/>
          <p:nvPr/>
        </p:nvGrpSpPr>
        <p:grpSpPr>
          <a:xfrm>
            <a:off x="2882360" y="1360132"/>
            <a:ext cx="3220266" cy="1942100"/>
            <a:chOff x="2882360" y="1360132"/>
            <a:chExt cx="3220266" cy="1942100"/>
          </a:xfrm>
        </p:grpSpPr>
        <p:grpSp>
          <p:nvGrpSpPr>
            <p:cNvPr id="37" name="Group 36"/>
            <p:cNvGrpSpPr/>
            <p:nvPr/>
          </p:nvGrpSpPr>
          <p:grpSpPr>
            <a:xfrm>
              <a:off x="2882360" y="1426390"/>
              <a:ext cx="1549669" cy="1875842"/>
              <a:chOff x="5137961" y="1664926"/>
              <a:chExt cx="1819632" cy="1652750"/>
            </a:xfrm>
          </p:grpSpPr>
          <p:cxnSp>
            <p:nvCxnSpPr>
              <p:cNvPr id="16" name="Straight Connector 15"/>
              <p:cNvCxnSpPr/>
              <p:nvPr/>
            </p:nvCxnSpPr>
            <p:spPr>
              <a:xfrm>
                <a:off x="6062870" y="1754263"/>
                <a:ext cx="19878" cy="1354251"/>
              </a:xfrm>
              <a:prstGeom prst="line">
                <a:avLst/>
              </a:prstGeom>
              <a:ln w="698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5137961" y="1664926"/>
                <a:ext cx="1819632" cy="1652750"/>
                <a:chOff x="5137961" y="1664926"/>
                <a:chExt cx="1819632" cy="1652750"/>
              </a:xfrm>
            </p:grpSpPr>
            <p:cxnSp>
              <p:nvCxnSpPr>
                <p:cNvPr id="17" name="Straight Connector 16"/>
                <p:cNvCxnSpPr/>
                <p:nvPr/>
              </p:nvCxnSpPr>
              <p:spPr>
                <a:xfrm>
                  <a:off x="6278332" y="1717477"/>
                  <a:ext cx="19878" cy="1354251"/>
                </a:xfrm>
                <a:prstGeom prst="line">
                  <a:avLst/>
                </a:prstGeom>
                <a:ln w="698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616181" y="1749008"/>
                  <a:ext cx="19878" cy="1354251"/>
                </a:xfrm>
                <a:prstGeom prst="line">
                  <a:avLst/>
                </a:prstGeom>
                <a:ln w="698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831643" y="1712222"/>
                  <a:ext cx="19878" cy="1354251"/>
                </a:xfrm>
                <a:prstGeom prst="line">
                  <a:avLst/>
                </a:prstGeom>
                <a:ln w="698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137961" y="1743753"/>
                  <a:ext cx="19878" cy="1354251"/>
                </a:xfrm>
                <a:prstGeom prst="line">
                  <a:avLst/>
                </a:prstGeom>
                <a:ln w="698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353423" y="1706967"/>
                  <a:ext cx="50064" cy="1610709"/>
                </a:xfrm>
                <a:prstGeom prst="line">
                  <a:avLst/>
                </a:prstGeom>
                <a:ln w="698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488540" y="1706967"/>
                  <a:ext cx="4111" cy="1301128"/>
                </a:xfrm>
                <a:prstGeom prst="line">
                  <a:avLst/>
                </a:prstGeom>
                <a:ln w="698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672470" y="1670181"/>
                  <a:ext cx="28763" cy="1379955"/>
                </a:xfrm>
                <a:prstGeom prst="line">
                  <a:avLst/>
                </a:prstGeom>
                <a:ln w="698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919462" y="1664926"/>
                  <a:ext cx="38131" cy="1433078"/>
                </a:xfrm>
                <a:prstGeom prst="line">
                  <a:avLst/>
                </a:prstGeom>
                <a:ln w="698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4" name="Group 23"/>
            <p:cNvGrpSpPr/>
            <p:nvPr/>
          </p:nvGrpSpPr>
          <p:grpSpPr>
            <a:xfrm>
              <a:off x="4581162" y="1360132"/>
              <a:ext cx="1521464" cy="1875842"/>
              <a:chOff x="5137961" y="1664926"/>
              <a:chExt cx="1786513" cy="1652750"/>
            </a:xfrm>
          </p:grpSpPr>
          <p:cxnSp>
            <p:nvCxnSpPr>
              <p:cNvPr id="25" name="Straight Connector 24"/>
              <p:cNvCxnSpPr/>
              <p:nvPr/>
            </p:nvCxnSpPr>
            <p:spPr>
              <a:xfrm>
                <a:off x="6062870" y="1754263"/>
                <a:ext cx="19878" cy="1354251"/>
              </a:xfrm>
              <a:prstGeom prst="line">
                <a:avLst/>
              </a:prstGeom>
              <a:ln w="698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5137961" y="1664926"/>
                <a:ext cx="1786513" cy="1652750"/>
                <a:chOff x="5137961" y="1664926"/>
                <a:chExt cx="1786513" cy="1652750"/>
              </a:xfrm>
            </p:grpSpPr>
            <p:cxnSp>
              <p:nvCxnSpPr>
                <p:cNvPr id="27" name="Straight Connector 26"/>
                <p:cNvCxnSpPr/>
                <p:nvPr/>
              </p:nvCxnSpPr>
              <p:spPr>
                <a:xfrm>
                  <a:off x="6278332" y="1717477"/>
                  <a:ext cx="19878" cy="1354251"/>
                </a:xfrm>
                <a:prstGeom prst="line">
                  <a:avLst/>
                </a:prstGeom>
                <a:ln w="698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16181" y="1749008"/>
                  <a:ext cx="19878" cy="1354251"/>
                </a:xfrm>
                <a:prstGeom prst="line">
                  <a:avLst/>
                </a:prstGeom>
                <a:ln w="698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831643" y="1712222"/>
                  <a:ext cx="19878" cy="1354251"/>
                </a:xfrm>
                <a:prstGeom prst="line">
                  <a:avLst/>
                </a:prstGeom>
                <a:ln w="698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137961" y="1743753"/>
                  <a:ext cx="19878" cy="1354251"/>
                </a:xfrm>
                <a:prstGeom prst="line">
                  <a:avLst/>
                </a:prstGeom>
                <a:ln w="698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353423" y="1706967"/>
                  <a:ext cx="50064" cy="1610709"/>
                </a:xfrm>
                <a:prstGeom prst="line">
                  <a:avLst/>
                </a:prstGeom>
                <a:ln w="698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6461325" y="1706967"/>
                  <a:ext cx="27214" cy="1074978"/>
                </a:xfrm>
                <a:prstGeom prst="line">
                  <a:avLst/>
                </a:prstGeom>
                <a:ln w="698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672470" y="1670181"/>
                  <a:ext cx="5011" cy="761207"/>
                </a:xfrm>
                <a:prstGeom prst="line">
                  <a:avLst/>
                </a:prstGeom>
                <a:ln w="698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919463" y="1664926"/>
                  <a:ext cx="5011" cy="761207"/>
                </a:xfrm>
                <a:prstGeom prst="line">
                  <a:avLst/>
                </a:prstGeom>
                <a:ln w="698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grpSp>
        <p:nvGrpSpPr>
          <p:cNvPr id="66" name="Group 65"/>
          <p:cNvGrpSpPr/>
          <p:nvPr/>
        </p:nvGrpSpPr>
        <p:grpSpPr>
          <a:xfrm>
            <a:off x="5584757" y="2328995"/>
            <a:ext cx="3035220" cy="449409"/>
            <a:chOff x="5584757" y="2328995"/>
            <a:chExt cx="3035220" cy="449409"/>
          </a:xfrm>
        </p:grpSpPr>
        <p:sp>
          <p:nvSpPr>
            <p:cNvPr id="64" name="Rectangle 63"/>
            <p:cNvSpPr/>
            <p:nvPr/>
          </p:nvSpPr>
          <p:spPr>
            <a:xfrm rot="19188848">
              <a:off x="5584757" y="2409072"/>
              <a:ext cx="1146468" cy="36933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BD" b="1" dirty="0">
                  <a:ln/>
                  <a:solidFill>
                    <a:srgbClr val="FF0000"/>
                  </a:solidFill>
                  <a:latin typeface="NikoshBAN" panose="02000000000000000000" pitchFamily="2" charset="0"/>
                  <a:cs typeface="NikoshBAN" panose="02000000000000000000" pitchFamily="2" charset="0"/>
                </a:rPr>
                <a:t>প্রতিবাত ঢাল </a:t>
              </a:r>
              <a:endParaRPr lang="en-US" sz="4400" b="1" cap="none" spc="0" dirty="0">
                <a:ln/>
                <a:solidFill>
                  <a:srgbClr val="FF0000"/>
                </a:solidFill>
                <a:effectLst/>
                <a:latin typeface="NikoshBAN" panose="02000000000000000000" pitchFamily="2" charset="0"/>
                <a:cs typeface="NikoshBAN" panose="02000000000000000000" pitchFamily="2" charset="0"/>
              </a:endParaRPr>
            </a:p>
          </p:txBody>
        </p:sp>
        <p:sp>
          <p:nvSpPr>
            <p:cNvPr id="65" name="Rectangle 64"/>
            <p:cNvSpPr/>
            <p:nvPr/>
          </p:nvSpPr>
          <p:spPr>
            <a:xfrm rot="1590980">
              <a:off x="7534423" y="2328995"/>
              <a:ext cx="1085554" cy="36933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BD" b="1" dirty="0">
                  <a:ln/>
                  <a:solidFill>
                    <a:srgbClr val="FF0000"/>
                  </a:solidFill>
                  <a:latin typeface="NikoshBAN" panose="02000000000000000000" pitchFamily="2" charset="0"/>
                  <a:cs typeface="NikoshBAN" panose="02000000000000000000" pitchFamily="2" charset="0"/>
                </a:rPr>
                <a:t>অনুবাত ঢাল </a:t>
              </a:r>
              <a:endParaRPr lang="en-US" sz="4400" b="1" cap="none" spc="0" dirty="0">
                <a:ln/>
                <a:solidFill>
                  <a:srgbClr val="FF0000"/>
                </a:solidFill>
                <a:effectLst/>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395725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repeatCount="indefinite"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up)">
                                      <p:cBhvr>
                                        <p:cTn id="7" dur="10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repeatCount="indefinite"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down)">
                                      <p:cBhvr>
                                        <p:cTn id="12" dur="10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repeatCount="indefinite"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ipe(up)">
                                      <p:cBhvr>
                                        <p:cTn id="17" dur="10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repeatCount="indefinite"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2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32" fill="hold" nodeType="clickEffect">
                                  <p:stCondLst>
                                    <p:cond delay="0"/>
                                  </p:stCondLst>
                                  <p:childTnLst>
                                    <p:set>
                                      <p:cBhvr>
                                        <p:cTn id="31" dur="1" fill="hold">
                                          <p:stCondLst>
                                            <p:cond delay="0"/>
                                          </p:stCondLst>
                                        </p:cTn>
                                        <p:tgtEl>
                                          <p:spTgt spid="66"/>
                                        </p:tgtEl>
                                        <p:attrNameLst>
                                          <p:attrName>style.visibility</p:attrName>
                                        </p:attrNameLst>
                                      </p:cBhvr>
                                      <p:to>
                                        <p:strVal val="visible"/>
                                      </p:to>
                                    </p:set>
                                    <p:anim calcmode="lin" valueType="num">
                                      <p:cBhvr>
                                        <p:cTn id="32" dur="2000" fill="hold"/>
                                        <p:tgtEl>
                                          <p:spTgt spid="66"/>
                                        </p:tgtEl>
                                        <p:attrNameLst>
                                          <p:attrName>ppt_w</p:attrName>
                                        </p:attrNameLst>
                                      </p:cBhvr>
                                      <p:tavLst>
                                        <p:tav tm="0">
                                          <p:val>
                                            <p:strVal val="4*#ppt_w"/>
                                          </p:val>
                                        </p:tav>
                                        <p:tav tm="100000">
                                          <p:val>
                                            <p:strVal val="#ppt_w"/>
                                          </p:val>
                                        </p:tav>
                                      </p:tavLst>
                                    </p:anim>
                                    <p:anim calcmode="lin" valueType="num">
                                      <p:cBhvr>
                                        <p:cTn id="33" dur="2000" fill="hold"/>
                                        <p:tgtEl>
                                          <p:spTgt spid="66"/>
                                        </p:tgtEl>
                                        <p:attrNameLst>
                                          <p:attrName>ppt_h</p:attrName>
                                        </p:attrNameLst>
                                      </p:cBhvr>
                                      <p:tavLst>
                                        <p:tav tm="0">
                                          <p:val>
                                            <p:strVal val="4*#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barn(outVertical)">
                                      <p:cBhvr>
                                        <p:cTn id="38"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Rectangle 4"/>
          <p:cNvSpPr/>
          <p:nvPr/>
        </p:nvSpPr>
        <p:spPr>
          <a:xfrm>
            <a:off x="4430477" y="202096"/>
            <a:ext cx="4183646" cy="461665"/>
          </a:xfrm>
          <a:prstGeom prst="rect">
            <a:avLst/>
          </a:prstGeom>
          <a:solidFill>
            <a:schemeClr val="bg2">
              <a:lumMod val="90000"/>
            </a:schemeClr>
          </a:solidFill>
          <a:ln>
            <a:solidFill>
              <a:schemeClr val="accent1"/>
            </a:solidFill>
          </a:ln>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বৃষ্টি</a:t>
            </a:r>
            <a:r>
              <a:rPr lang="bn-BD" sz="2400" b="1" spc="50" dirty="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চ্ছায় অঞ্চল</a:t>
            </a:r>
            <a:endParaRPr lang="en-US" sz="2400" b="1" spc="50" dirty="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6" name="Rectangle 5"/>
          <p:cNvSpPr/>
          <p:nvPr/>
        </p:nvSpPr>
        <p:spPr>
          <a:xfrm>
            <a:off x="451987" y="3717235"/>
            <a:ext cx="6863213" cy="266419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n-US" sz="2400" dirty="0">
                <a:latin typeface="NikoshBAN" panose="02000000000000000000" pitchFamily="2" charset="0"/>
                <a:cs typeface="NikoshBAN" panose="02000000000000000000" pitchFamily="2" charset="0"/>
                <a:sym typeface="Symbol"/>
              </a:rPr>
              <a:t>জলীয়বাস্পপূর্ণ দক্ষিণ-পশ্চিম মৌসুমি বায়ু হিমালয় পর্বতে বাধা পেয়ে আসামে প্রচুর শৌলোৎক্ষেপ বৃষ্টিপাত ঘটায়। কিন্তু তার উত্তর দিকে অবস্থিত তিব্বতের মালভূমিকে বৃষ্টিচ্ছায় অঞ্চল বলে। সেখানে বৃষ্টিপাতের পরিমান বেশ কম।</a:t>
            </a:r>
          </a:p>
        </p:txBody>
      </p:sp>
      <p:sp>
        <p:nvSpPr>
          <p:cNvPr id="7" name="Rectangle 6"/>
          <p:cNvSpPr/>
          <p:nvPr/>
        </p:nvSpPr>
        <p:spPr>
          <a:xfrm>
            <a:off x="258416" y="1202638"/>
            <a:ext cx="9419602" cy="1918249"/>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400" dirty="0">
                <a:latin typeface="NikoshBAN" panose="02000000000000000000" pitchFamily="2" charset="0"/>
                <a:cs typeface="NikoshBAN" panose="02000000000000000000" pitchFamily="2" charset="0"/>
                <a:sym typeface="Symbol"/>
              </a:rPr>
              <a:t>পর্বত অতিক্রম করে ঐ বায়ূ  যখন পর্বতের অপর পার্শ্বে অর্থাৎ অনুবাত ঢালে এসে পৌছায় তখন জলীয়বাস্প কমে যায়। এছাড়া নিচে নামার ফলে ঐ বায়ূ উষ্ণ ও আরোও শুষ্ক হয়। এ দুটো কারণে এখানে বৃষ্টি বিশেষ হয় না। এরূপ প্রায় বৃষ্টিহীন স্থানকে বৃষ্টিচ্ছায় Rain-shadow region অঞ্চল বলে।</a:t>
            </a:r>
            <a:endParaRPr lang="en-US" sz="14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701" y="3677011"/>
            <a:ext cx="4305993" cy="2766415"/>
          </a:xfrm>
          <a:prstGeom prst="rect">
            <a:avLst/>
          </a:prstGeom>
        </p:spPr>
      </p:pic>
      <p:sp>
        <p:nvSpPr>
          <p:cNvPr id="3" name="Rectangle 2"/>
          <p:cNvSpPr/>
          <p:nvPr/>
        </p:nvSpPr>
        <p:spPr>
          <a:xfrm>
            <a:off x="9256807" y="4207201"/>
            <a:ext cx="2062834" cy="369332"/>
          </a:xfrm>
          <a:prstGeom prst="rect">
            <a:avLst/>
          </a:prstGeom>
          <a:noFill/>
        </p:spPr>
        <p:txBody>
          <a:bodyPr wrap="square" lIns="91440" tIns="45720" rIns="91440" bIns="45720">
            <a:spAutoFit/>
          </a:bodyPr>
          <a:lstStyle/>
          <a:p>
            <a:pPr algn="ctr"/>
            <a:r>
              <a:rPr lang="bn-BD" b="0" cap="none" spc="0"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তিব্বত মালভূমি</a:t>
            </a:r>
            <a:endParaRPr lang="en-US" sz="4800" b="0" cap="none" spc="0"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cxnSp>
        <p:nvCxnSpPr>
          <p:cNvPr id="9" name="Straight Arrow Connector 8"/>
          <p:cNvCxnSpPr/>
          <p:nvPr/>
        </p:nvCxnSpPr>
        <p:spPr>
          <a:xfrm flipV="1">
            <a:off x="7780149" y="4607311"/>
            <a:ext cx="1084882" cy="677611"/>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9906001" y="4898573"/>
            <a:ext cx="544285" cy="1001484"/>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8186057" y="4898573"/>
            <a:ext cx="1070750" cy="1001484"/>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9470571" y="4898573"/>
            <a:ext cx="435431" cy="1284514"/>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rot="1813912">
            <a:off x="8747404" y="4484643"/>
            <a:ext cx="1331765" cy="400110"/>
          </a:xfrm>
          <a:prstGeom prst="rect">
            <a:avLst/>
          </a:prstGeom>
          <a:noFill/>
        </p:spPr>
        <p:txBody>
          <a:bodyPr wrap="square" lIns="91440" tIns="45720" rIns="91440" bIns="45720">
            <a:spAutoFit/>
          </a:bodyPr>
          <a:lstStyle/>
          <a:p>
            <a:pPr algn="ctr"/>
            <a:r>
              <a:rPr lang="bn-BD" sz="2000"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হিমালয়</a:t>
            </a:r>
            <a:endParaRPr lang="en-US" sz="5400" b="0" cap="none" spc="0"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nvGrpSpPr>
          <p:cNvPr id="29" name="Group 28"/>
          <p:cNvGrpSpPr/>
          <p:nvPr/>
        </p:nvGrpSpPr>
        <p:grpSpPr>
          <a:xfrm rot="804677">
            <a:off x="8300964" y="4634305"/>
            <a:ext cx="1645326" cy="519495"/>
            <a:chOff x="5137961" y="1664926"/>
            <a:chExt cx="1819632" cy="1652750"/>
          </a:xfrm>
        </p:grpSpPr>
        <p:cxnSp>
          <p:nvCxnSpPr>
            <p:cNvPr id="41" name="Straight Connector 40"/>
            <p:cNvCxnSpPr/>
            <p:nvPr/>
          </p:nvCxnSpPr>
          <p:spPr>
            <a:xfrm>
              <a:off x="6062870" y="1754263"/>
              <a:ext cx="19878" cy="1354251"/>
            </a:xfrm>
            <a:prstGeom prst="line">
              <a:avLst/>
            </a:prstGeom>
            <a:ln w="69850">
              <a:solidFill>
                <a:srgbClr val="FFFF00"/>
              </a:solidFill>
              <a:prstDash val="sysDash"/>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5137961" y="1664926"/>
              <a:ext cx="1819632" cy="1652750"/>
              <a:chOff x="5137961" y="1664926"/>
              <a:chExt cx="1819632" cy="1652750"/>
            </a:xfrm>
          </p:grpSpPr>
          <p:cxnSp>
            <p:nvCxnSpPr>
              <p:cNvPr id="43" name="Straight Connector 42"/>
              <p:cNvCxnSpPr/>
              <p:nvPr/>
            </p:nvCxnSpPr>
            <p:spPr>
              <a:xfrm>
                <a:off x="6278332" y="1717477"/>
                <a:ext cx="19878" cy="1354251"/>
              </a:xfrm>
              <a:prstGeom prst="line">
                <a:avLst/>
              </a:prstGeom>
              <a:ln w="6985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616181" y="1749008"/>
                <a:ext cx="19878" cy="1354251"/>
              </a:xfrm>
              <a:prstGeom prst="line">
                <a:avLst/>
              </a:prstGeom>
              <a:ln w="6985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831643" y="1712222"/>
                <a:ext cx="19878" cy="1354251"/>
              </a:xfrm>
              <a:prstGeom prst="line">
                <a:avLst/>
              </a:prstGeom>
              <a:ln w="6985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137961" y="1743753"/>
                <a:ext cx="19878" cy="1354251"/>
              </a:xfrm>
              <a:prstGeom prst="line">
                <a:avLst/>
              </a:prstGeom>
              <a:ln w="6985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353423" y="1706967"/>
                <a:ext cx="50064" cy="1610709"/>
              </a:xfrm>
              <a:prstGeom prst="line">
                <a:avLst/>
              </a:prstGeom>
              <a:ln w="6985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488540" y="1706967"/>
                <a:ext cx="4111" cy="1301128"/>
              </a:xfrm>
              <a:prstGeom prst="line">
                <a:avLst/>
              </a:prstGeom>
              <a:ln w="6985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672470" y="1670181"/>
                <a:ext cx="28763" cy="1379955"/>
              </a:xfrm>
              <a:prstGeom prst="line">
                <a:avLst/>
              </a:prstGeom>
              <a:ln w="6985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919462" y="1664926"/>
                <a:ext cx="38131" cy="1433078"/>
              </a:xfrm>
              <a:prstGeom prst="line">
                <a:avLst/>
              </a:prstGeom>
              <a:ln w="69850">
                <a:solidFill>
                  <a:srgbClr val="FFFF00"/>
                </a:solidFill>
                <a:prstDash val="sys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0230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repeatCount="indefinite"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1000"/>
                                        <p:tgtEl>
                                          <p:spTgt spid="18"/>
                                        </p:tgtEl>
                                      </p:cBhvr>
                                    </p:animEffect>
                                  </p:childTnLst>
                                </p:cTn>
                              </p:par>
                              <p:par>
                                <p:cTn id="8" presetID="22" presetClass="entr" presetSubtype="4" repeatCount="indefinite"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1000"/>
                                        <p:tgtEl>
                                          <p:spTgt spid="9"/>
                                        </p:tgtEl>
                                      </p:cBhvr>
                                    </p:animEffect>
                                  </p:childTnLst>
                                </p:cTn>
                              </p:par>
                              <p:par>
                                <p:cTn id="11" presetID="22" presetClass="entr" presetSubtype="4" repeatCount="indefinite"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1000"/>
                                        <p:tgtEl>
                                          <p:spTgt spid="14"/>
                                        </p:tgtEl>
                                      </p:cBhvr>
                                    </p:animEffect>
                                  </p:childTnLst>
                                </p:cTn>
                              </p:par>
                              <p:par>
                                <p:cTn id="14" presetID="22" presetClass="entr" presetSubtype="4" repeatCount="indefinite"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repeatCount="indefinite"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up)">
                                      <p:cBhvr>
                                        <p:cTn id="21"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2000"/>
                                        <p:tgtEl>
                                          <p:spTgt spid="6"/>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2000"/>
                                        <p:tgtEl>
                                          <p:spTgt spid="7"/>
                                        </p:tgtEl>
                                      </p:cBhvr>
                                    </p:animEffect>
                                  </p:childTnLst>
                                </p:cTn>
                              </p:par>
                            </p:childTnLst>
                          </p:cTn>
                        </p:par>
                      </p:childTnLst>
                    </p:cTn>
                  </p:par>
                </p:childTnLst>
              </p:cTn>
              <p:nextCondLst>
                <p:cond evt="onClick" delay="0">
                  <p:tgtEl>
                    <p:spTgt spid="5"/>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7363" y="139484"/>
            <a:ext cx="5649932" cy="334763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903" y="184216"/>
            <a:ext cx="5286891" cy="3347635"/>
          </a:xfrm>
          <a:prstGeom prst="rect">
            <a:avLst/>
          </a:prstGeom>
        </p:spPr>
      </p:pic>
      <p:grpSp>
        <p:nvGrpSpPr>
          <p:cNvPr id="8" name="Group 7"/>
          <p:cNvGrpSpPr/>
          <p:nvPr/>
        </p:nvGrpSpPr>
        <p:grpSpPr>
          <a:xfrm>
            <a:off x="2808843" y="875380"/>
            <a:ext cx="1522817" cy="2038301"/>
            <a:chOff x="5137961" y="1664926"/>
            <a:chExt cx="1788102" cy="1795888"/>
          </a:xfrm>
        </p:grpSpPr>
        <p:cxnSp>
          <p:nvCxnSpPr>
            <p:cNvPr id="20" name="Straight Connector 19"/>
            <p:cNvCxnSpPr/>
            <p:nvPr/>
          </p:nvCxnSpPr>
          <p:spPr>
            <a:xfrm>
              <a:off x="6062870" y="1754263"/>
              <a:ext cx="35643" cy="1563413"/>
            </a:xfrm>
            <a:prstGeom prst="line">
              <a:avLst/>
            </a:prstGeom>
            <a:ln w="698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5137961" y="1664926"/>
              <a:ext cx="1788102" cy="1795888"/>
              <a:chOff x="5137961" y="1664926"/>
              <a:chExt cx="1788102" cy="1795888"/>
            </a:xfrm>
          </p:grpSpPr>
          <p:cxnSp>
            <p:nvCxnSpPr>
              <p:cNvPr id="22" name="Straight Connector 21"/>
              <p:cNvCxnSpPr/>
              <p:nvPr/>
            </p:nvCxnSpPr>
            <p:spPr>
              <a:xfrm>
                <a:off x="6278332" y="1717477"/>
                <a:ext cx="22647" cy="1743337"/>
              </a:xfrm>
              <a:prstGeom prst="line">
                <a:avLst/>
              </a:prstGeom>
              <a:ln w="698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616181" y="1749008"/>
                <a:ext cx="40899" cy="1568668"/>
              </a:xfrm>
              <a:prstGeom prst="line">
                <a:avLst/>
              </a:prstGeom>
              <a:ln w="698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832786" y="1754263"/>
                <a:ext cx="11855" cy="1563413"/>
              </a:xfrm>
              <a:prstGeom prst="line">
                <a:avLst/>
              </a:prstGeom>
              <a:ln w="698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137961" y="1743753"/>
                <a:ext cx="69879" cy="1573923"/>
              </a:xfrm>
              <a:prstGeom prst="line">
                <a:avLst/>
              </a:prstGeom>
              <a:ln w="698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53423" y="1706967"/>
                <a:ext cx="50064" cy="1610709"/>
              </a:xfrm>
              <a:prstGeom prst="line">
                <a:avLst/>
              </a:prstGeom>
              <a:ln w="698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488540" y="1706967"/>
                <a:ext cx="30615" cy="1753847"/>
              </a:xfrm>
              <a:prstGeom prst="line">
                <a:avLst/>
              </a:prstGeom>
              <a:ln w="698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672470" y="1670181"/>
                <a:ext cx="47016" cy="1647495"/>
              </a:xfrm>
              <a:prstGeom prst="line">
                <a:avLst/>
              </a:prstGeom>
              <a:ln w="698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919462" y="1664926"/>
                <a:ext cx="6601" cy="1795888"/>
              </a:xfrm>
              <a:prstGeom prst="line">
                <a:avLst/>
              </a:prstGeom>
              <a:ln w="698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70" name="Group 69"/>
          <p:cNvGrpSpPr/>
          <p:nvPr/>
        </p:nvGrpSpPr>
        <p:grpSpPr>
          <a:xfrm>
            <a:off x="6511066" y="1151827"/>
            <a:ext cx="752435" cy="1369463"/>
            <a:chOff x="6511066" y="1151827"/>
            <a:chExt cx="752435" cy="1369463"/>
          </a:xfrm>
        </p:grpSpPr>
        <p:cxnSp>
          <p:nvCxnSpPr>
            <p:cNvPr id="47" name="Straight Connector 46"/>
            <p:cNvCxnSpPr/>
            <p:nvPr/>
          </p:nvCxnSpPr>
          <p:spPr>
            <a:xfrm flipH="1">
              <a:off x="6633150" y="1906507"/>
              <a:ext cx="22584" cy="614783"/>
            </a:xfrm>
            <a:prstGeom prst="line">
              <a:avLst/>
            </a:prstGeom>
            <a:ln w="698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7240324" y="1151827"/>
              <a:ext cx="23177" cy="1220081"/>
            </a:xfrm>
            <a:prstGeom prst="line">
              <a:avLst/>
            </a:prstGeom>
            <a:ln w="698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784709" y="1745514"/>
              <a:ext cx="6333" cy="703011"/>
            </a:xfrm>
            <a:prstGeom prst="line">
              <a:avLst/>
            </a:prstGeom>
            <a:ln w="698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072553" y="1584569"/>
              <a:ext cx="4268" cy="863956"/>
            </a:xfrm>
            <a:prstGeom prst="line">
              <a:avLst/>
            </a:prstGeom>
            <a:ln w="698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6511066" y="1919423"/>
              <a:ext cx="18097" cy="529102"/>
            </a:xfrm>
            <a:prstGeom prst="line">
              <a:avLst/>
            </a:prstGeom>
            <a:ln w="698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921611" y="1727436"/>
              <a:ext cx="20373" cy="721089"/>
            </a:xfrm>
            <a:prstGeom prst="line">
              <a:avLst/>
            </a:prstGeom>
            <a:ln w="698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grpSp>
      <p:cxnSp>
        <p:nvCxnSpPr>
          <p:cNvPr id="71" name="Straight Connector 70"/>
          <p:cNvCxnSpPr/>
          <p:nvPr/>
        </p:nvCxnSpPr>
        <p:spPr>
          <a:xfrm>
            <a:off x="6784709" y="1745514"/>
            <a:ext cx="13493" cy="626394"/>
          </a:xfrm>
          <a:prstGeom prst="line">
            <a:avLst/>
          </a:prstGeom>
          <a:ln w="698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819806" y="3581395"/>
            <a:ext cx="10657489" cy="311757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bn-BD" sz="2400" dirty="0">
                <a:latin typeface="NikoshBAN" panose="02000000000000000000" pitchFamily="2" charset="0"/>
                <a:cs typeface="NikoshBAN" panose="02000000000000000000" pitchFamily="2" charset="0"/>
                <a:sym typeface="Symbol"/>
              </a:rPr>
              <a:t>১। </a:t>
            </a:r>
            <a:r>
              <a:rPr lang="en-US" sz="2400" dirty="0">
                <a:latin typeface="NikoshBAN" panose="02000000000000000000" pitchFamily="2" charset="0"/>
                <a:cs typeface="NikoshBAN" panose="02000000000000000000" pitchFamily="2" charset="0"/>
                <a:sym typeface="Symbol"/>
              </a:rPr>
              <a:t>শীতল ও উষ্ণ বায়ু মুখোমুখি উপস্থিত হ</a:t>
            </a:r>
            <a:r>
              <a:rPr lang="bn-BD" sz="2400" dirty="0">
                <a:latin typeface="NikoshBAN" panose="02000000000000000000" pitchFamily="2" charset="0"/>
                <a:cs typeface="NikoshBAN" panose="02000000000000000000" pitchFamily="2" charset="0"/>
                <a:sym typeface="Symbol"/>
              </a:rPr>
              <a:t>য়।</a:t>
            </a:r>
          </a:p>
          <a:p>
            <a:pPr algn="just"/>
            <a:r>
              <a:rPr lang="bn-BD" sz="2400" dirty="0">
                <a:latin typeface="NikoshBAN" panose="02000000000000000000" pitchFamily="2" charset="0"/>
                <a:cs typeface="NikoshBAN" panose="02000000000000000000" pitchFamily="2" charset="0"/>
                <a:sym typeface="Symbol"/>
              </a:rPr>
              <a:t>২। </a:t>
            </a:r>
            <a:r>
              <a:rPr lang="en-US" sz="2400" dirty="0">
                <a:latin typeface="NikoshBAN" panose="02000000000000000000" pitchFamily="2" charset="0"/>
                <a:cs typeface="NikoshBAN" panose="02000000000000000000" pitchFamily="2" charset="0"/>
                <a:sym typeface="Symbol"/>
              </a:rPr>
              <a:t>উষ্ণ বায়ূ এবং শীতল বায়ু একে অপরের সঙ্গে মিশে না গিয়ে তাদের মধ্যবর্তী এলাকায় অদৃশ্য বায়ুপ্রাচীরের সৃষ্টি করে।</a:t>
            </a:r>
            <a:endParaRPr lang="bn-BD" sz="2400" dirty="0">
              <a:latin typeface="NikoshBAN" panose="02000000000000000000" pitchFamily="2" charset="0"/>
              <a:cs typeface="NikoshBAN" panose="02000000000000000000" pitchFamily="2" charset="0"/>
              <a:sym typeface="Symbol"/>
            </a:endParaRPr>
          </a:p>
          <a:p>
            <a:pPr algn="just"/>
            <a:r>
              <a:rPr lang="bn-BD" sz="2400" dirty="0">
                <a:latin typeface="NikoshBAN" panose="02000000000000000000" pitchFamily="2" charset="0"/>
                <a:cs typeface="NikoshBAN" panose="02000000000000000000" pitchFamily="2" charset="0"/>
                <a:sym typeface="Symbol"/>
              </a:rPr>
              <a:t>৩। </a:t>
            </a:r>
            <a:r>
              <a:rPr lang="en-US" sz="2400" dirty="0">
                <a:latin typeface="NikoshBAN" panose="02000000000000000000" pitchFamily="2" charset="0"/>
                <a:cs typeface="NikoshBAN" panose="02000000000000000000" pitchFamily="2" charset="0"/>
                <a:sym typeface="Symbol"/>
              </a:rPr>
              <a:t>বায়ুপ্রাচীর সংলগ্ন এলাকায় শীতল বায়ুর সংস্পর্শে উষ্ণ বায়ুর তাপমাত্রা হ্রাস পায় ফলে শিশিরাঙ্কের সৃষ্টি হয়</a:t>
            </a:r>
            <a:r>
              <a:rPr lang="bn-BD" sz="2400" dirty="0">
                <a:latin typeface="NikoshBAN" panose="02000000000000000000" pitchFamily="2" charset="0"/>
                <a:cs typeface="NikoshBAN" panose="02000000000000000000" pitchFamily="2" charset="0"/>
                <a:sym typeface="Symbol"/>
              </a:rPr>
              <a:t>।</a:t>
            </a:r>
          </a:p>
          <a:p>
            <a:pPr algn="just"/>
            <a:r>
              <a:rPr lang="bn-BD" sz="2400" dirty="0">
                <a:latin typeface="NikoshBAN" panose="02000000000000000000" pitchFamily="2" charset="0"/>
                <a:cs typeface="NikoshBAN" panose="02000000000000000000" pitchFamily="2" charset="0"/>
                <a:sym typeface="Symbol"/>
              </a:rPr>
              <a:t>৪। এরপর</a:t>
            </a:r>
            <a:r>
              <a:rPr lang="en-US" sz="2400" dirty="0">
                <a:latin typeface="NikoshBAN" panose="02000000000000000000" pitchFamily="2" charset="0"/>
                <a:cs typeface="NikoshBAN" panose="02000000000000000000" pitchFamily="2" charset="0"/>
                <a:sym typeface="Symbol"/>
              </a:rPr>
              <a:t> উভয় বায়ুর সংযোগস্থলে বৃষ্টিপাত ঘটে</a:t>
            </a:r>
            <a:r>
              <a:rPr lang="bn-BD" sz="2400" dirty="0">
                <a:latin typeface="NikoshBAN" panose="02000000000000000000" pitchFamily="2" charset="0"/>
                <a:cs typeface="NikoshBAN" panose="02000000000000000000" pitchFamily="2" charset="0"/>
                <a:sym typeface="Symbol"/>
              </a:rPr>
              <a:t>।</a:t>
            </a:r>
            <a:endParaRPr lang="en-US" sz="1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9368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repeatCount="indefinite"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repeatCount="indefinite"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up)">
                                      <p:cBhvr>
                                        <p:cTn id="12" dur="10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barn(outVertical)">
                                      <p:cBhvr>
                                        <p:cTn id="17" dur="2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 name="Rectangle 3"/>
          <p:cNvSpPr/>
          <p:nvPr/>
        </p:nvSpPr>
        <p:spPr>
          <a:xfrm>
            <a:off x="433092" y="1731356"/>
            <a:ext cx="5781261" cy="391270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000" dirty="0">
                <a:latin typeface="NikoshBAN" panose="02000000000000000000" pitchFamily="2" charset="0"/>
                <a:cs typeface="NikoshBAN" panose="02000000000000000000" pitchFamily="2" charset="0"/>
                <a:sym typeface="Symbol"/>
              </a:rPr>
              <a:t>শীতল ও উষ্ণ বায়ু মুখোমুখি উপস্থিত হলে উষ্ণ বায়ূ এবং শীতল বায়ু একে অপরের সঙ্গে মিশে না গিয়ে তাদের মধ্যবর্তী এলাকায় অদৃশ্য বায়ুপ্রাচীরের সৃষ্টি করে। বায়ুপ্রাচীর সংলগ্ন এলাকায় শীতল বায়ুর সংস্পর্শে উষ্ণ বায়ুর তাপমাত্রা হ্রাস পায় ফলে শিশিরাঙ্কের সৃষ্টি হয়। ফলে উভয় বায়ুর সংযোগস্থলে বৃষ্টিপাত ঘটে, একে বায়ুপ্রাচীরজনিত বৃষ্টি বলে।</a:t>
            </a:r>
          </a:p>
          <a:p>
            <a:pPr algn="just"/>
            <a:r>
              <a:rPr lang="en-US" sz="2000" dirty="0">
                <a:latin typeface="NikoshBAN" panose="02000000000000000000" pitchFamily="2" charset="0"/>
                <a:cs typeface="NikoshBAN" panose="02000000000000000000" pitchFamily="2" charset="0"/>
                <a:sym typeface="Symbol"/>
              </a:rPr>
              <a:t>এ প্রকার বৃষ্টিপাত সাধারণত নাতীশিতোষ্ণ অঞ্চলে দেখা যায়।</a:t>
            </a:r>
            <a:endParaRPr lang="en-US" sz="1200" dirty="0">
              <a:latin typeface="NikoshBAN" panose="02000000000000000000" pitchFamily="2" charset="0"/>
              <a:cs typeface="NikoshBAN" panose="02000000000000000000" pitchFamily="2" charset="0"/>
            </a:endParaRPr>
          </a:p>
        </p:txBody>
      </p:sp>
      <p:sp>
        <p:nvSpPr>
          <p:cNvPr id="5" name="Rectangle 4"/>
          <p:cNvSpPr/>
          <p:nvPr/>
        </p:nvSpPr>
        <p:spPr>
          <a:xfrm>
            <a:off x="4031472" y="162340"/>
            <a:ext cx="4660271" cy="400110"/>
          </a:xfrm>
          <a:prstGeom prst="rect">
            <a:avLst/>
          </a:prstGeom>
          <a:ln/>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spc="50" dirty="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বায়ুপ্রাচীরজনিত বৃষ্টি</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0435" y="1695724"/>
            <a:ext cx="5555145" cy="4089400"/>
          </a:xfrm>
          <a:prstGeom prst="rect">
            <a:avLst/>
          </a:prstGeom>
        </p:spPr>
      </p:pic>
      <p:grpSp>
        <p:nvGrpSpPr>
          <p:cNvPr id="10" name="Group 9"/>
          <p:cNvGrpSpPr/>
          <p:nvPr/>
        </p:nvGrpSpPr>
        <p:grpSpPr>
          <a:xfrm>
            <a:off x="7198458" y="2345638"/>
            <a:ext cx="3859764" cy="596346"/>
            <a:chOff x="3564837" y="1460487"/>
            <a:chExt cx="2020955" cy="744088"/>
          </a:xfrm>
        </p:grpSpPr>
        <p:grpSp>
          <p:nvGrpSpPr>
            <p:cNvPr id="11" name="Group 10"/>
            <p:cNvGrpSpPr/>
            <p:nvPr/>
          </p:nvGrpSpPr>
          <p:grpSpPr>
            <a:xfrm>
              <a:off x="3564837" y="1467111"/>
              <a:ext cx="934278" cy="737464"/>
              <a:chOff x="3564837" y="1467111"/>
              <a:chExt cx="934278" cy="737464"/>
            </a:xfrm>
          </p:grpSpPr>
          <p:cxnSp>
            <p:nvCxnSpPr>
              <p:cNvPr id="20" name="Straight Connector 19"/>
              <p:cNvCxnSpPr/>
              <p:nvPr/>
            </p:nvCxnSpPr>
            <p:spPr>
              <a:xfrm flipH="1">
                <a:off x="3564837" y="1480359"/>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717237" y="1473735"/>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869637" y="1467111"/>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022037" y="1480365"/>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174437" y="1473741"/>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326837" y="1467117"/>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479237" y="1480373"/>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4651514" y="1460487"/>
              <a:ext cx="934278" cy="737462"/>
              <a:chOff x="3564837" y="1467111"/>
              <a:chExt cx="934278" cy="737462"/>
            </a:xfrm>
          </p:grpSpPr>
          <p:cxnSp>
            <p:nvCxnSpPr>
              <p:cNvPr id="13" name="Straight Connector 12"/>
              <p:cNvCxnSpPr/>
              <p:nvPr/>
            </p:nvCxnSpPr>
            <p:spPr>
              <a:xfrm flipH="1">
                <a:off x="3564837" y="1480359"/>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717237" y="1473735"/>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869637" y="1467111"/>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022037" y="1480365"/>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174437" y="1473741"/>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326837" y="1467117"/>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479237" y="1480371"/>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27" name="Group 26"/>
          <p:cNvGrpSpPr/>
          <p:nvPr/>
        </p:nvGrpSpPr>
        <p:grpSpPr>
          <a:xfrm>
            <a:off x="7768299" y="4108178"/>
            <a:ext cx="3661702" cy="596346"/>
            <a:chOff x="3564837" y="1460487"/>
            <a:chExt cx="2020955" cy="744088"/>
          </a:xfrm>
        </p:grpSpPr>
        <p:grpSp>
          <p:nvGrpSpPr>
            <p:cNvPr id="28" name="Group 27"/>
            <p:cNvGrpSpPr/>
            <p:nvPr/>
          </p:nvGrpSpPr>
          <p:grpSpPr>
            <a:xfrm>
              <a:off x="3564837" y="1467111"/>
              <a:ext cx="934278" cy="737464"/>
              <a:chOff x="3564837" y="1467111"/>
              <a:chExt cx="934278" cy="737464"/>
            </a:xfrm>
          </p:grpSpPr>
          <p:cxnSp>
            <p:nvCxnSpPr>
              <p:cNvPr id="37" name="Straight Connector 36"/>
              <p:cNvCxnSpPr/>
              <p:nvPr/>
            </p:nvCxnSpPr>
            <p:spPr>
              <a:xfrm flipH="1">
                <a:off x="3564837" y="1480359"/>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717237" y="1473735"/>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869637" y="1467111"/>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022037" y="1480365"/>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4174437" y="1473741"/>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4326837" y="1467117"/>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4479237" y="1480373"/>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4651514" y="1460487"/>
              <a:ext cx="934278" cy="737462"/>
              <a:chOff x="3564837" y="1467111"/>
              <a:chExt cx="934278" cy="737462"/>
            </a:xfrm>
          </p:grpSpPr>
          <p:cxnSp>
            <p:nvCxnSpPr>
              <p:cNvPr id="30" name="Straight Connector 29"/>
              <p:cNvCxnSpPr/>
              <p:nvPr/>
            </p:nvCxnSpPr>
            <p:spPr>
              <a:xfrm flipH="1">
                <a:off x="3564837" y="1480359"/>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717237" y="1473735"/>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869637" y="1467111"/>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4022037" y="1480365"/>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174437" y="1473741"/>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4326837" y="1467117"/>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479237" y="1480371"/>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10050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repeatCount="indefinite"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par>
                                <p:cTn id="8" presetID="22" presetClass="entr" presetSubtype="1" repeatCount="indefinite"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up)">
                                      <p:cBhvr>
                                        <p:cTn id="1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
                    </p:tgtEl>
                  </p:cond>
                </p:stCondLst>
                <p:endSync evt="end" delay="0">
                  <p:rtn val="all"/>
                </p:endSync>
                <p:childTnLst>
                  <p:par>
                    <p:cTn id="12" fill="hold">
                      <p:stCondLst>
                        <p:cond delay="0"/>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2000"/>
                                        <p:tgtEl>
                                          <p:spTgt spid="4"/>
                                        </p:tgtEl>
                                      </p:cBhvr>
                                    </p:animEffect>
                                  </p:child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2000" fill="hold"/>
                                        <p:tgtEl>
                                          <p:spTgt spid="3"/>
                                        </p:tgtEl>
                                        <p:attrNameLst>
                                          <p:attrName>ppt_w</p:attrName>
                                        </p:attrNameLst>
                                      </p:cBhvr>
                                      <p:tavLst>
                                        <p:tav tm="0">
                                          <p:val>
                                            <p:fltVal val="0"/>
                                          </p:val>
                                        </p:tav>
                                        <p:tav tm="100000">
                                          <p:val>
                                            <p:strVal val="#ppt_w"/>
                                          </p:val>
                                        </p:tav>
                                      </p:tavLst>
                                    </p:anim>
                                    <p:anim calcmode="lin" valueType="num">
                                      <p:cBhvr>
                                        <p:cTn id="23" dur="2000" fill="hold"/>
                                        <p:tgtEl>
                                          <p:spTgt spid="3"/>
                                        </p:tgtEl>
                                        <p:attrNameLst>
                                          <p:attrName>ppt_h</p:attrName>
                                        </p:attrNameLst>
                                      </p:cBhvr>
                                      <p:tavLst>
                                        <p:tav tm="0">
                                          <p:val>
                                            <p:fltVal val="0"/>
                                          </p:val>
                                        </p:tav>
                                        <p:tav tm="100000">
                                          <p:val>
                                            <p:strVal val="#ppt_h"/>
                                          </p:val>
                                        </p:tav>
                                      </p:tavLst>
                                    </p:anim>
                                    <p:animEffect transition="in" filter="fade">
                                      <p:cBhvr>
                                        <p:cTn id="24" dur="2000"/>
                                        <p:tgtEl>
                                          <p:spTgt spid="3"/>
                                        </p:tgtEl>
                                      </p:cBhvr>
                                    </p:animEffect>
                                  </p:childTnLst>
                                </p:cTn>
                              </p:par>
                            </p:childTnLst>
                          </p:cTn>
                        </p:par>
                      </p:childTnLst>
                    </p:cTn>
                  </p:par>
                </p:childTnLst>
              </p:cTn>
              <p:nextCondLst>
                <p:cond evt="onClick" delay="0">
                  <p:tgtEl>
                    <p:spTgt spid="4"/>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5668" y="274575"/>
            <a:ext cx="4619297" cy="387832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just"/>
            <a:r>
              <a:rPr lang="en-US" dirty="0">
                <a:latin typeface="NikoshBAN" panose="02000000000000000000" pitchFamily="2" charset="0"/>
                <a:cs typeface="NikoshBAN" panose="02000000000000000000" pitchFamily="2" charset="0"/>
                <a:sym typeface="Symbol"/>
              </a:rPr>
              <a:t>কোনো অঞ্চলে বায়ুমন্ডলে নিম্নচাপ কেন্দ্রের সৃষ্টি হলে জলভাগের উপর থেকে জলীয়বাস্পপূর্ণ উষ্ণ এবং স্থলভাগের উপর থেকে শুষ্ক শীতল বায়ু ঐ একই নিম্নচাপ কেন্দ্রের দিকে অনুভূমিকভাবে ছুটে আছে। শীতল বায়ু ভারী বলে উষ্ণ বায়ু শীতল বায়ুর উপর ধীরেধীরে উঠতে থাকে। জলভাগের উপর থেকে আসা উষ্ণবায়ুতে প্রচুরজলীয়বাস্প থাকে। ঐ বায়ূ শীতল বায়ুর উপরে উঠলে তার ভিতরে জলীয়বাস্প ঘনীভূত হয়ে বৃষ্টিপাত ঘটায়। এরূপ বৃষ্টিপাতকে ঘূর্ণি বৃষ্টি বলে।</a:t>
            </a:r>
          </a:p>
        </p:txBody>
      </p:sp>
      <p:sp>
        <p:nvSpPr>
          <p:cNvPr id="5" name="Rectangle 4"/>
          <p:cNvSpPr/>
          <p:nvPr/>
        </p:nvSpPr>
        <p:spPr>
          <a:xfrm>
            <a:off x="817940" y="4635059"/>
            <a:ext cx="4118540" cy="1677718"/>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just"/>
            <a:r>
              <a:rPr lang="en-US" dirty="0">
                <a:latin typeface="NikoshBAN" panose="02000000000000000000" pitchFamily="2" charset="0"/>
                <a:cs typeface="NikoshBAN" panose="02000000000000000000" pitchFamily="2" charset="0"/>
                <a:sym typeface="Symbol"/>
              </a:rPr>
              <a:t>এই বৃষ্টি সাধারণত দীর্ঘস্থায়ী হয়ে থাকে। মধ্য ইউরোপের বিভিন্ন দেশে শীতকালে এরূপ বৃষ্টিপাত হতে দেখা যায়।</a:t>
            </a:r>
          </a:p>
        </p:txBody>
      </p:sp>
      <p:pic>
        <p:nvPicPr>
          <p:cNvPr id="3" name="Picture 2">
            <a:extLst>
              <a:ext uri="{FF2B5EF4-FFF2-40B4-BE49-F238E27FC236}">
                <a16:creationId xmlns:a16="http://schemas.microsoft.com/office/drawing/2014/main" id="{CE216F5D-2C0A-4F79-9424-3F54585407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9102" y="3736428"/>
            <a:ext cx="6463862" cy="28522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a:extLst>
              <a:ext uri="{FF2B5EF4-FFF2-40B4-BE49-F238E27FC236}">
                <a16:creationId xmlns:a16="http://schemas.microsoft.com/office/drawing/2014/main" id="{659924DE-7A83-4177-B428-36DEC74A5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9102" y="269321"/>
            <a:ext cx="6185336" cy="315967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10" name="Group 9">
            <a:extLst>
              <a:ext uri="{FF2B5EF4-FFF2-40B4-BE49-F238E27FC236}">
                <a16:creationId xmlns:a16="http://schemas.microsoft.com/office/drawing/2014/main" id="{986B254C-25EE-43B6-AE59-AF7BD49BDFD5}"/>
              </a:ext>
            </a:extLst>
          </p:cNvPr>
          <p:cNvGrpSpPr/>
          <p:nvPr/>
        </p:nvGrpSpPr>
        <p:grpSpPr>
          <a:xfrm>
            <a:off x="8734092" y="5290589"/>
            <a:ext cx="1292774" cy="596346"/>
            <a:chOff x="3564837" y="1460487"/>
            <a:chExt cx="2020955" cy="744088"/>
          </a:xfrm>
        </p:grpSpPr>
        <p:grpSp>
          <p:nvGrpSpPr>
            <p:cNvPr id="11" name="Group 10">
              <a:extLst>
                <a:ext uri="{FF2B5EF4-FFF2-40B4-BE49-F238E27FC236}">
                  <a16:creationId xmlns:a16="http://schemas.microsoft.com/office/drawing/2014/main" id="{726FDE82-8D87-41B0-87CC-674405C71E5E}"/>
                </a:ext>
              </a:extLst>
            </p:cNvPr>
            <p:cNvGrpSpPr/>
            <p:nvPr/>
          </p:nvGrpSpPr>
          <p:grpSpPr>
            <a:xfrm>
              <a:off x="3564837" y="1467111"/>
              <a:ext cx="934278" cy="737464"/>
              <a:chOff x="3564837" y="1467111"/>
              <a:chExt cx="934278" cy="737464"/>
            </a:xfrm>
          </p:grpSpPr>
          <p:cxnSp>
            <p:nvCxnSpPr>
              <p:cNvPr id="20" name="Straight Connector 19">
                <a:extLst>
                  <a:ext uri="{FF2B5EF4-FFF2-40B4-BE49-F238E27FC236}">
                    <a16:creationId xmlns:a16="http://schemas.microsoft.com/office/drawing/2014/main" id="{EDF0E7BB-9F41-42F4-A87E-0A053AD130C8}"/>
                  </a:ext>
                </a:extLst>
              </p:cNvPr>
              <p:cNvCxnSpPr/>
              <p:nvPr/>
            </p:nvCxnSpPr>
            <p:spPr>
              <a:xfrm flipH="1">
                <a:off x="3564837" y="1480359"/>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8C2751C-8815-4C72-814F-678307749C96}"/>
                  </a:ext>
                </a:extLst>
              </p:cNvPr>
              <p:cNvCxnSpPr/>
              <p:nvPr/>
            </p:nvCxnSpPr>
            <p:spPr>
              <a:xfrm flipH="1">
                <a:off x="3717237" y="1473735"/>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D2AEA74-048D-40B2-8C50-64FCE8B49CD2}"/>
                  </a:ext>
                </a:extLst>
              </p:cNvPr>
              <p:cNvCxnSpPr/>
              <p:nvPr/>
            </p:nvCxnSpPr>
            <p:spPr>
              <a:xfrm flipH="1">
                <a:off x="3869637" y="1467111"/>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A3494A-BEDC-46D4-83D3-B6C20F29C45E}"/>
                  </a:ext>
                </a:extLst>
              </p:cNvPr>
              <p:cNvCxnSpPr/>
              <p:nvPr/>
            </p:nvCxnSpPr>
            <p:spPr>
              <a:xfrm flipH="1">
                <a:off x="4022037" y="1480365"/>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85B0E2E-D84B-4EC0-81FD-B6E209709EA5}"/>
                  </a:ext>
                </a:extLst>
              </p:cNvPr>
              <p:cNvCxnSpPr/>
              <p:nvPr/>
            </p:nvCxnSpPr>
            <p:spPr>
              <a:xfrm flipH="1">
                <a:off x="4174437" y="1473741"/>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638EE8D-C5FD-4196-8707-FC700D5CFD8D}"/>
                  </a:ext>
                </a:extLst>
              </p:cNvPr>
              <p:cNvCxnSpPr/>
              <p:nvPr/>
            </p:nvCxnSpPr>
            <p:spPr>
              <a:xfrm flipH="1">
                <a:off x="4326837" y="1467117"/>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3325E1C-FF0A-4DF6-8388-B0AE9DB4D175}"/>
                  </a:ext>
                </a:extLst>
              </p:cNvPr>
              <p:cNvCxnSpPr/>
              <p:nvPr/>
            </p:nvCxnSpPr>
            <p:spPr>
              <a:xfrm flipH="1">
                <a:off x="4479237" y="1480373"/>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3565860A-ACA4-4546-9749-D51EA3415E6F}"/>
                </a:ext>
              </a:extLst>
            </p:cNvPr>
            <p:cNvGrpSpPr/>
            <p:nvPr/>
          </p:nvGrpSpPr>
          <p:grpSpPr>
            <a:xfrm>
              <a:off x="4651514" y="1460487"/>
              <a:ext cx="934278" cy="737462"/>
              <a:chOff x="3564837" y="1467111"/>
              <a:chExt cx="934278" cy="737462"/>
            </a:xfrm>
          </p:grpSpPr>
          <p:cxnSp>
            <p:nvCxnSpPr>
              <p:cNvPr id="13" name="Straight Connector 12">
                <a:extLst>
                  <a:ext uri="{FF2B5EF4-FFF2-40B4-BE49-F238E27FC236}">
                    <a16:creationId xmlns:a16="http://schemas.microsoft.com/office/drawing/2014/main" id="{F743F9B8-F353-4EFB-92B4-B5F0F9700921}"/>
                  </a:ext>
                </a:extLst>
              </p:cNvPr>
              <p:cNvCxnSpPr/>
              <p:nvPr/>
            </p:nvCxnSpPr>
            <p:spPr>
              <a:xfrm flipH="1">
                <a:off x="3564837" y="1480359"/>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D328B88-3FC7-4CB9-A4BD-9054D50DFE79}"/>
                  </a:ext>
                </a:extLst>
              </p:cNvPr>
              <p:cNvCxnSpPr/>
              <p:nvPr/>
            </p:nvCxnSpPr>
            <p:spPr>
              <a:xfrm flipH="1">
                <a:off x="3717237" y="1473735"/>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23FA2A0-F497-4B65-914B-C8EF985ED8FD}"/>
                  </a:ext>
                </a:extLst>
              </p:cNvPr>
              <p:cNvCxnSpPr/>
              <p:nvPr/>
            </p:nvCxnSpPr>
            <p:spPr>
              <a:xfrm flipH="1">
                <a:off x="3869637" y="1467111"/>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1534BB3-AD19-4D4B-8A65-D2FB8A4C7E7B}"/>
                  </a:ext>
                </a:extLst>
              </p:cNvPr>
              <p:cNvCxnSpPr/>
              <p:nvPr/>
            </p:nvCxnSpPr>
            <p:spPr>
              <a:xfrm flipH="1">
                <a:off x="4022037" y="1480365"/>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7F86112-F37B-4295-AF08-2B569C16F6B1}"/>
                  </a:ext>
                </a:extLst>
              </p:cNvPr>
              <p:cNvCxnSpPr/>
              <p:nvPr/>
            </p:nvCxnSpPr>
            <p:spPr>
              <a:xfrm flipH="1">
                <a:off x="4174437" y="1473741"/>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691AAE-7AA5-45B3-B546-A8D0ECA3DABB}"/>
                  </a:ext>
                </a:extLst>
              </p:cNvPr>
              <p:cNvCxnSpPr/>
              <p:nvPr/>
            </p:nvCxnSpPr>
            <p:spPr>
              <a:xfrm flipH="1">
                <a:off x="4326837" y="1467117"/>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9F4EAB0-1226-4CBC-8A2A-A34028A9EAD3}"/>
                  </a:ext>
                </a:extLst>
              </p:cNvPr>
              <p:cNvCxnSpPr/>
              <p:nvPr/>
            </p:nvCxnSpPr>
            <p:spPr>
              <a:xfrm flipH="1">
                <a:off x="4479237" y="1480371"/>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6395199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ntr" presetSubtype="1" repeatCount="indefinite"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2770" y="2087941"/>
            <a:ext cx="9790387" cy="138499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800" b="1" spc="50" dirty="0">
                <a:ln w="11430"/>
                <a:solidFill>
                  <a:srgbClr val="FF000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বাংলাদেশে কী কী ধরনের বৃষ্টিপাত হয় এবং কেন</a:t>
            </a:r>
            <a:r>
              <a:rPr lang="en-US" sz="2800" b="1" spc="50" dirty="0">
                <a:ln w="11430"/>
                <a:solidFill>
                  <a:srgbClr val="FF000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sym typeface="Symbol"/>
              </a:rPr>
              <a:t> তা ব্যাখ্যা কর। এ কাজটি শ্রেণিকক্ষে দলে আলোচনা করে সম্পাদন কর।</a:t>
            </a:r>
            <a:endParaRPr lang="en-US" sz="2800" b="1" spc="50" dirty="0">
              <a:ln w="11430"/>
              <a:solidFill>
                <a:srgbClr val="FF000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2" name="Rectangle 1"/>
          <p:cNvSpPr/>
          <p:nvPr/>
        </p:nvSpPr>
        <p:spPr>
          <a:xfrm>
            <a:off x="4728273" y="401741"/>
            <a:ext cx="2728817" cy="58477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দলীয় কাজ</a:t>
            </a:r>
            <a:endParaRPr lang="en-US" sz="32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9272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86201" y="219670"/>
            <a:ext cx="3320511" cy="707886"/>
          </a:xfrm>
          <a:prstGeom prst="rect">
            <a:avLst/>
          </a:prstGeom>
          <a:ln/>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en-US"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মূল্যায়ণ</a:t>
            </a:r>
          </a:p>
        </p:txBody>
      </p:sp>
      <p:sp>
        <p:nvSpPr>
          <p:cNvPr id="5" name="Rectangle 4"/>
          <p:cNvSpPr/>
          <p:nvPr/>
        </p:nvSpPr>
        <p:spPr>
          <a:xfrm>
            <a:off x="942516" y="1379438"/>
            <a:ext cx="9919937" cy="58477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sym typeface="Symbol"/>
              </a:rPr>
              <a:t> বৃষ্টিপাত কত প্রকার</a:t>
            </a:r>
            <a:endParaRPr lang="en-US" sz="32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6" name="Rectangle 5"/>
          <p:cNvSpPr/>
          <p:nvPr/>
        </p:nvSpPr>
        <p:spPr>
          <a:xfrm>
            <a:off x="916558" y="2726022"/>
            <a:ext cx="9919937" cy="584775"/>
          </a:xfrm>
          <a:prstGeom prst="rect">
            <a:avLst/>
          </a:prstGeom>
          <a:ln/>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sym typeface="Symbol"/>
              </a:rPr>
              <a:t></a:t>
            </a:r>
            <a:r>
              <a:rPr lang="bn-BD" sz="32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sym typeface="Symbol"/>
              </a:rPr>
              <a:t> কোন ঢালকে</a:t>
            </a:r>
            <a:r>
              <a:rPr lang="en-US" sz="32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sym typeface="Symbol"/>
              </a:rPr>
              <a:t> বৃষ্টিচ্ছায় অঞ্চল ব</a:t>
            </a:r>
            <a:r>
              <a:rPr lang="bn-BD" sz="32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sym typeface="Symbol"/>
              </a:rPr>
              <a:t>লা হয়?</a:t>
            </a:r>
            <a:endParaRPr lang="en-US" sz="32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7" name="Rectangle 6"/>
          <p:cNvSpPr/>
          <p:nvPr/>
        </p:nvSpPr>
        <p:spPr>
          <a:xfrm>
            <a:off x="916558" y="4056272"/>
            <a:ext cx="9945894" cy="523220"/>
          </a:xfrm>
          <a:prstGeom prst="rect">
            <a:avLst/>
          </a:prstGeom>
          <a:solidFill>
            <a:srgbClr val="002060"/>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sym typeface="Symbol"/>
              </a:rPr>
              <a:t> পরিচলন বৃষ্টিপাত সাধারণত কোথায় হয়ে থাকে</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8" name="Rectangle 7"/>
          <p:cNvSpPr/>
          <p:nvPr/>
        </p:nvSpPr>
        <p:spPr>
          <a:xfrm>
            <a:off x="916558" y="5356812"/>
            <a:ext cx="9945894" cy="523220"/>
          </a:xfrm>
          <a:prstGeom prst="rect">
            <a:avLst/>
          </a:prstGeom>
          <a:solidFill>
            <a:srgbClr val="002060"/>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sym typeface="Symbol"/>
              </a:rPr>
              <a:t> </a:t>
            </a:r>
            <a:r>
              <a:rPr lang="bn-BD"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sym typeface="Symbol"/>
              </a:rPr>
              <a:t>নাতিশীতোষ্ণ অঞ্চলে </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sym typeface="Symbol"/>
              </a:rPr>
              <a:t>সাধারণত </a:t>
            </a:r>
            <a:r>
              <a:rPr lang="bn-BD"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sym typeface="Symbol"/>
              </a:rPr>
              <a:t>কোন ধরণের</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sym typeface="Symbol"/>
              </a:rPr>
              <a:t> হয়ে থাকে</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 name="Rectangle: Rounded Corners 1">
            <a:extLst>
              <a:ext uri="{FF2B5EF4-FFF2-40B4-BE49-F238E27FC236}">
                <a16:creationId xmlns:a16="http://schemas.microsoft.com/office/drawing/2014/main" id="{3F9D5A8A-5EC8-4604-8679-6DB834708770}"/>
              </a:ext>
            </a:extLst>
          </p:cNvPr>
          <p:cNvSpPr/>
          <p:nvPr/>
        </p:nvSpPr>
        <p:spPr>
          <a:xfrm>
            <a:off x="942515" y="2147922"/>
            <a:ext cx="980877" cy="437624"/>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b="1" dirty="0"/>
              <a:t>Answer</a:t>
            </a:r>
            <a:endParaRPr lang="en-US" b="1" dirty="0"/>
          </a:p>
        </p:txBody>
      </p:sp>
      <p:sp>
        <p:nvSpPr>
          <p:cNvPr id="4" name="Rectangle: Rounded Corners 3">
            <a:extLst>
              <a:ext uri="{FF2B5EF4-FFF2-40B4-BE49-F238E27FC236}">
                <a16:creationId xmlns:a16="http://schemas.microsoft.com/office/drawing/2014/main" id="{19A92088-965C-4923-BE01-2C986B3EC408}"/>
              </a:ext>
            </a:extLst>
          </p:cNvPr>
          <p:cNvSpPr/>
          <p:nvPr/>
        </p:nvSpPr>
        <p:spPr>
          <a:xfrm>
            <a:off x="921489" y="3451206"/>
            <a:ext cx="980877" cy="437624"/>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b="1" dirty="0"/>
              <a:t>Answer</a:t>
            </a:r>
            <a:endParaRPr lang="en-US" b="1" dirty="0"/>
          </a:p>
        </p:txBody>
      </p:sp>
      <p:sp>
        <p:nvSpPr>
          <p:cNvPr id="11" name="Rectangle: Rounded Corners 10">
            <a:extLst>
              <a:ext uri="{FF2B5EF4-FFF2-40B4-BE49-F238E27FC236}">
                <a16:creationId xmlns:a16="http://schemas.microsoft.com/office/drawing/2014/main" id="{5E8CFAFE-359C-4D5A-AA9A-CB685D419F84}"/>
              </a:ext>
            </a:extLst>
          </p:cNvPr>
          <p:cNvSpPr/>
          <p:nvPr/>
        </p:nvSpPr>
        <p:spPr>
          <a:xfrm>
            <a:off x="916229" y="4738731"/>
            <a:ext cx="980877" cy="437624"/>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b="1" dirty="0"/>
              <a:t>Answer</a:t>
            </a:r>
            <a:endParaRPr lang="en-US" b="1" dirty="0"/>
          </a:p>
        </p:txBody>
      </p:sp>
      <p:sp>
        <p:nvSpPr>
          <p:cNvPr id="13" name="Rectangle: Rounded Corners 12">
            <a:extLst>
              <a:ext uri="{FF2B5EF4-FFF2-40B4-BE49-F238E27FC236}">
                <a16:creationId xmlns:a16="http://schemas.microsoft.com/office/drawing/2014/main" id="{F883F55A-9E96-456D-93D2-8DFEAD1D2FA5}"/>
              </a:ext>
            </a:extLst>
          </p:cNvPr>
          <p:cNvSpPr/>
          <p:nvPr/>
        </p:nvSpPr>
        <p:spPr>
          <a:xfrm>
            <a:off x="926735" y="6073552"/>
            <a:ext cx="980877" cy="437624"/>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b="1" dirty="0"/>
              <a:t>Answer</a:t>
            </a:r>
            <a:endParaRPr lang="en-US" b="1" dirty="0"/>
          </a:p>
        </p:txBody>
      </p:sp>
      <p:sp>
        <p:nvSpPr>
          <p:cNvPr id="9" name="Rectangle 8">
            <a:extLst>
              <a:ext uri="{FF2B5EF4-FFF2-40B4-BE49-F238E27FC236}">
                <a16:creationId xmlns:a16="http://schemas.microsoft.com/office/drawing/2014/main" id="{C294F891-7B56-4E37-8DDB-3C9DE3B05F48}"/>
              </a:ext>
            </a:extLst>
          </p:cNvPr>
          <p:cNvSpPr/>
          <p:nvPr/>
        </p:nvSpPr>
        <p:spPr>
          <a:xfrm>
            <a:off x="2623031" y="2060418"/>
            <a:ext cx="2728817" cy="58477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bn-BD"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rPr>
              <a:t>৪ প্রকার।</a:t>
            </a:r>
            <a:endParaRPr lang="en-US" sz="3200" dirty="0">
              <a:ln w="0"/>
              <a:solidFill>
                <a:schemeClr val="tx1"/>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8F9698C6-747A-4178-8EF5-D0BA99455DE0}"/>
              </a:ext>
            </a:extLst>
          </p:cNvPr>
          <p:cNvSpPr/>
          <p:nvPr/>
        </p:nvSpPr>
        <p:spPr>
          <a:xfrm>
            <a:off x="2647841" y="3403659"/>
            <a:ext cx="2728817" cy="58477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bn-BD"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rPr>
              <a:t>অনুবাত ঢাল</a:t>
            </a:r>
            <a:endParaRPr lang="en-US" sz="3200" dirty="0">
              <a:ln w="0"/>
              <a:solidFill>
                <a:schemeClr val="tx1"/>
              </a:solidFill>
              <a:effectLst>
                <a:outerShdw blurRad="38100" dist="19050" dir="2700000" algn="tl" rotWithShape="0">
                  <a:schemeClr val="dk1">
                    <a:alpha val="40000"/>
                  </a:schemeClr>
                </a:outerShdw>
              </a:effectLst>
            </a:endParaRPr>
          </a:p>
        </p:txBody>
      </p:sp>
      <p:sp>
        <p:nvSpPr>
          <p:cNvPr id="16" name="Rectangle 15">
            <a:extLst>
              <a:ext uri="{FF2B5EF4-FFF2-40B4-BE49-F238E27FC236}">
                <a16:creationId xmlns:a16="http://schemas.microsoft.com/office/drawing/2014/main" id="{9B27FFDE-01AF-4CD9-9C19-90DCE810680C}"/>
              </a:ext>
            </a:extLst>
          </p:cNvPr>
          <p:cNvSpPr/>
          <p:nvPr/>
        </p:nvSpPr>
        <p:spPr>
          <a:xfrm>
            <a:off x="2672651" y="4661842"/>
            <a:ext cx="3423349" cy="58477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bn-BD"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rPr>
              <a:t>নিরক্ষীয় অঞ্চলে</a:t>
            </a:r>
            <a:endParaRPr lang="en-US" sz="3200" dirty="0">
              <a:ln w="0"/>
              <a:solidFill>
                <a:schemeClr val="tx1"/>
              </a:solidFill>
              <a:effectLst>
                <a:outerShdw blurRad="38100" dist="19050" dir="2700000" algn="tl" rotWithShape="0">
                  <a:schemeClr val="dk1">
                    <a:alpha val="40000"/>
                  </a:schemeClr>
                </a:outerShdw>
              </a:effectLst>
            </a:endParaRPr>
          </a:p>
        </p:txBody>
      </p:sp>
      <p:sp>
        <p:nvSpPr>
          <p:cNvPr id="18" name="Rectangle 17">
            <a:extLst>
              <a:ext uri="{FF2B5EF4-FFF2-40B4-BE49-F238E27FC236}">
                <a16:creationId xmlns:a16="http://schemas.microsoft.com/office/drawing/2014/main" id="{53CA35DC-38B9-4FBA-A8F1-77FFBAABDDE3}"/>
              </a:ext>
            </a:extLst>
          </p:cNvPr>
          <p:cNvSpPr/>
          <p:nvPr/>
        </p:nvSpPr>
        <p:spPr>
          <a:xfrm>
            <a:off x="2718726" y="6068882"/>
            <a:ext cx="4277497" cy="58477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bn-BD" sz="3200" dirty="0">
                <a:ln w="0"/>
                <a:solidFill>
                  <a:schemeClr val="tx1"/>
                </a:solidFill>
                <a:effectLst>
                  <a:outerShdw blurRad="38100" dist="19050" dir="2700000" algn="tl" rotWithShape="0">
                    <a:schemeClr val="dk1">
                      <a:alpha val="40000"/>
                    </a:schemeClr>
                  </a:outerShdw>
                </a:effectLst>
              </a:rPr>
              <a:t>বায়ুপ্রাচীরজনিত বৃষ্টি</a:t>
            </a:r>
            <a:endParaRPr lang="en-US" sz="32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98611899"/>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2000"/>
                                        <p:tgtEl>
                                          <p:spTgt spid="10"/>
                                        </p:tgtEl>
                                      </p:cBhvr>
                                    </p:animEffec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2000"/>
                                        <p:tgtEl>
                                          <p:spTgt spid="16"/>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2000"/>
                                        <p:tgtEl>
                                          <p:spTgt spid="18"/>
                                        </p:tgtEl>
                                      </p:cBhvr>
                                    </p:animEffect>
                                  </p:childTnLst>
                                </p:cTn>
                              </p:par>
                            </p:childTnLst>
                          </p:cTn>
                        </p:par>
                      </p:childTnLst>
                    </p:cTn>
                  </p:par>
                </p:childTnLst>
              </p:cTn>
              <p:nextCondLst>
                <p:cond evt="onClick" delay="0">
                  <p:tgtEl>
                    <p:spTgt spid="13"/>
                  </p:tgtEl>
                </p:cond>
              </p:nextCondLst>
            </p:seq>
          </p:childTnLst>
        </p:cTn>
      </p:par>
    </p:tnLst>
    <p:bldLst>
      <p:bldP spid="9" grpId="0" animBg="1"/>
      <p:bldP spid="10" grpId="0" animBg="1"/>
      <p:bldP spid="16"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70435" y="235436"/>
            <a:ext cx="4450817" cy="64633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dirty="0">
                <a:ln/>
                <a:solidFill>
                  <a:schemeClr val="accent4"/>
                </a:solidFill>
                <a:latin typeface="NikoshBAN" panose="02000000000000000000" pitchFamily="2" charset="0"/>
                <a:cs typeface="NikoshBAN" panose="02000000000000000000" pitchFamily="2" charset="0"/>
              </a:rPr>
              <a:t>বাড়ির কাজ</a:t>
            </a:r>
          </a:p>
        </p:txBody>
      </p:sp>
      <p:sp>
        <p:nvSpPr>
          <p:cNvPr id="3" name="Rectangle 2"/>
          <p:cNvSpPr/>
          <p:nvPr/>
        </p:nvSpPr>
        <p:spPr>
          <a:xfrm>
            <a:off x="1053550" y="2286000"/>
            <a:ext cx="9982312" cy="584775"/>
          </a:xfrm>
          <a:prstGeom prst="rect">
            <a:avLst/>
          </a:prstGeom>
          <a:ln/>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b="1" dirty="0">
                <a:latin typeface="NikoshBAN" panose="02000000000000000000" pitchFamily="2" charset="0"/>
                <a:cs typeface="NikoshBAN" panose="02000000000000000000" pitchFamily="2" charset="0"/>
              </a:rPr>
              <a:t>বাসায় বসে </a:t>
            </a:r>
            <a:r>
              <a:rPr lang="en-US" sz="3200" b="1" dirty="0">
                <a:latin typeface="NikoshBAN" panose="02000000000000000000" pitchFamily="2" charset="0"/>
                <a:cs typeface="NikoshBAN" panose="02000000000000000000" pitchFamily="2" charset="0"/>
              </a:rPr>
              <a:t>বিভিন্ন প্রকার বৃষ্টিপাতের ছবি </a:t>
            </a:r>
            <a:r>
              <a:rPr lang="bn-BD" sz="3200" b="1" dirty="0">
                <a:latin typeface="NikoshBAN" panose="02000000000000000000" pitchFamily="2" charset="0"/>
                <a:cs typeface="NikoshBAN" panose="02000000000000000000" pitchFamily="2" charset="0"/>
              </a:rPr>
              <a:t>আঁকবে</a:t>
            </a:r>
            <a:r>
              <a:rPr lang="en-US" sz="32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4190635411"/>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2000"/>
                                        <p:tgtEl>
                                          <p:spTgt spid="3"/>
                                        </p:tgtEl>
                                      </p:cBhvr>
                                    </p:animEffect>
                                  </p:childTnLst>
                                </p:cTn>
                              </p:par>
                            </p:childTnLst>
                          </p:cTn>
                        </p:par>
                      </p:childTnLst>
                    </p:cTn>
                  </p:par>
                </p:childTnLst>
              </p:cTn>
              <p:nextCondLst>
                <p:cond evt="onClick" delay="0">
                  <p:tgtEl>
                    <p:spTgt spid="4"/>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741762"/>
          </a:xfrm>
          <a:prstGeom prst="rect">
            <a:avLst/>
          </a:prstGeom>
        </p:spPr>
      </p:pic>
      <p:grpSp>
        <p:nvGrpSpPr>
          <p:cNvPr id="7" name="Group 6"/>
          <p:cNvGrpSpPr/>
          <p:nvPr/>
        </p:nvGrpSpPr>
        <p:grpSpPr>
          <a:xfrm>
            <a:off x="3998058" y="418453"/>
            <a:ext cx="4296114" cy="604433"/>
            <a:chOff x="572947" y="64133"/>
            <a:chExt cx="4536819" cy="636146"/>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947" y="74314"/>
              <a:ext cx="4536819" cy="625965"/>
            </a:xfrm>
            <a:prstGeom prst="rect">
              <a:avLst/>
            </a:prstGeom>
          </p:spPr>
        </p:pic>
        <p:sp>
          <p:nvSpPr>
            <p:cNvPr id="13" name="Rectangle 12"/>
            <p:cNvSpPr/>
            <p:nvPr/>
          </p:nvSpPr>
          <p:spPr>
            <a:xfrm>
              <a:off x="593130" y="64133"/>
              <a:ext cx="2382551" cy="584775"/>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cap="none" spc="0" dirty="0">
                  <a:ln/>
                  <a:solidFill>
                    <a:schemeClr val="bg1"/>
                  </a:solidFill>
                  <a:effectLst/>
                  <a:latin typeface="SutonnyMJ" pitchFamily="2" charset="0"/>
                  <a:cs typeface="SutonnyMJ" pitchFamily="2" charset="0"/>
                </a:rPr>
                <a:t>wkÿK cwiwPwZ</a:t>
              </a:r>
            </a:p>
          </p:txBody>
        </p:sp>
      </p:gr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8766" y="1100379"/>
            <a:ext cx="4295404" cy="5253925"/>
          </a:xfrm>
          <a:prstGeom prst="rect">
            <a:avLst/>
          </a:prstGeom>
        </p:spPr>
      </p:pic>
    </p:spTree>
    <p:extLst>
      <p:ext uri="{BB962C8B-B14F-4D97-AF65-F5344CB8AC3E}">
        <p14:creationId xmlns:p14="http://schemas.microsoft.com/office/powerpoint/2010/main" val="1731040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2000"/>
                                        <p:tgtEl>
                                          <p:spTgt spid="27"/>
                                        </p:tgtEl>
                                      </p:cBhvr>
                                    </p:animEffect>
                                  </p:childTnLst>
                                </p:cTn>
                              </p:par>
                            </p:childTnLst>
                          </p:cTn>
                        </p:par>
                      </p:childTnLst>
                    </p:cTn>
                  </p:par>
                </p:childTnLst>
              </p:cTn>
              <p:nextCondLst>
                <p:cond evt="onClick" delay="0">
                  <p:tgtEl>
                    <p:spTgt spid="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0326" cy="6858000"/>
          </a:xfrm>
          <a:prstGeom prst="rect">
            <a:avLst/>
          </a:prstGeom>
        </p:spPr>
      </p:pic>
      <p:grpSp>
        <p:nvGrpSpPr>
          <p:cNvPr id="3" name="Group 2"/>
          <p:cNvGrpSpPr/>
          <p:nvPr/>
        </p:nvGrpSpPr>
        <p:grpSpPr>
          <a:xfrm>
            <a:off x="3690660" y="2096256"/>
            <a:ext cx="5276966" cy="1955343"/>
            <a:chOff x="3254755" y="1197955"/>
            <a:chExt cx="5276966" cy="2003057"/>
          </a:xfrm>
          <a:scene3d>
            <a:camera prst="perspectiveFront" fov="2700000">
              <a:rot lat="19086000" lon="19067999" rev="3108000"/>
            </a:camera>
            <a:lightRig rig="threePt" dir="t">
              <a:rot lat="0" lon="0" rev="0"/>
            </a:lightRig>
          </a:scene3d>
        </p:grpSpPr>
        <p:sp>
          <p:nvSpPr>
            <p:cNvPr id="4" name="Rectangle 3"/>
            <p:cNvSpPr/>
            <p:nvPr/>
          </p:nvSpPr>
          <p:spPr>
            <a:xfrm>
              <a:off x="3283169" y="1197955"/>
              <a:ext cx="5248552" cy="1907486"/>
            </a:xfrm>
            <a:prstGeom prst="rect">
              <a:avLst/>
            </a:prstGeom>
            <a:noFill/>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p:spPr>
          <p:txBody>
            <a:bodyPr wrap="none" lIns="91440" tIns="45720" rIns="91440" bIns="45720">
              <a:spAutoFit/>
              <a:sp3d extrusionH="57150" prstMaterial="matte">
                <a:bevelT w="63500" h="12700" prst="angle"/>
                <a:contourClr>
                  <a:schemeClr val="bg1">
                    <a:lumMod val="65000"/>
                  </a:schemeClr>
                </a:contourClr>
              </a:sp3d>
            </a:bodyPr>
            <a:lstStyle/>
            <a:p>
              <a:pPr algn="ctr"/>
              <a:r>
                <a:rPr lang="bn-BD" sz="11500" b="1" dirty="0">
                  <a:ln/>
                  <a:solidFill>
                    <a:srgbClr val="92D050"/>
                  </a:solidFill>
                  <a:latin typeface="NikoshBAN" panose="02000000000000000000" pitchFamily="2" charset="0"/>
                  <a:cs typeface="NikoshBAN" panose="02000000000000000000" pitchFamily="2" charset="0"/>
                </a:rPr>
                <a:t>ধন্যবাদ</a:t>
              </a:r>
              <a:endParaRPr lang="en-US" sz="11500" b="1" dirty="0">
                <a:ln/>
                <a:solidFill>
                  <a:srgbClr val="92D050"/>
                </a:solidFill>
                <a:latin typeface="NikoshBAN" panose="02000000000000000000" pitchFamily="2" charset="0"/>
                <a:cs typeface="NikoshBAN" panose="02000000000000000000" pitchFamily="2" charset="0"/>
              </a:endParaRPr>
            </a:p>
          </p:txBody>
        </p:sp>
        <p:sp>
          <p:nvSpPr>
            <p:cNvPr id="5" name="Rectangle 4"/>
            <p:cNvSpPr/>
            <p:nvPr/>
          </p:nvSpPr>
          <p:spPr>
            <a:xfrm>
              <a:off x="3254755" y="1293526"/>
              <a:ext cx="5248552" cy="1907486"/>
            </a:xfrm>
            <a:prstGeom prst="rect">
              <a:avLst/>
            </a:prstGeom>
            <a:noFill/>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p:spPr>
          <p:txBody>
            <a:bodyPr wrap="none" lIns="91440" tIns="45720" rIns="91440" bIns="45720">
              <a:spAutoFit/>
            </a:bodyPr>
            <a:lstStyle/>
            <a:p>
              <a:pPr algn="ctr"/>
              <a:r>
                <a:rPr lang="bn-BD" sz="115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ধন্যবাদ</a:t>
              </a:r>
              <a:endParaRPr lang="en-US" sz="115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66618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repeatCount="3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0326" cy="6858000"/>
          </a:xfrm>
          <a:prstGeom prst="rect">
            <a:avLst/>
          </a:prstGeom>
        </p:spPr>
      </p:pic>
      <p:grpSp>
        <p:nvGrpSpPr>
          <p:cNvPr id="8" name="Group 7"/>
          <p:cNvGrpSpPr/>
          <p:nvPr/>
        </p:nvGrpSpPr>
        <p:grpSpPr>
          <a:xfrm>
            <a:off x="4029561" y="501502"/>
            <a:ext cx="2774192" cy="629878"/>
            <a:chOff x="4014063" y="470506"/>
            <a:chExt cx="2774192" cy="629878"/>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4063" y="470506"/>
              <a:ext cx="2774192" cy="629878"/>
            </a:xfrm>
            <a:prstGeom prst="rect">
              <a:avLst/>
            </a:prstGeom>
          </p:spPr>
        </p:pic>
        <p:sp>
          <p:nvSpPr>
            <p:cNvPr id="14" name="Rectangle 13"/>
            <p:cNvSpPr/>
            <p:nvPr/>
          </p:nvSpPr>
          <p:spPr>
            <a:xfrm>
              <a:off x="4835469" y="482364"/>
              <a:ext cx="1952786"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cap="none" spc="0" dirty="0">
                  <a:ln/>
                  <a:solidFill>
                    <a:srgbClr val="FF0000"/>
                  </a:solidFill>
                  <a:effectLst/>
                  <a:latin typeface="SutonnyMJ" pitchFamily="2" charset="0"/>
                  <a:cs typeface="SutonnyMJ" pitchFamily="2" charset="0"/>
                </a:rPr>
                <a:t> </a:t>
              </a:r>
              <a:r>
                <a:rPr lang="bn-BD" sz="3200" b="1" cap="none" spc="0" dirty="0">
                  <a:ln/>
                  <a:solidFill>
                    <a:srgbClr val="FF0000"/>
                  </a:solidFill>
                  <a:effectLst/>
                  <a:latin typeface="SutonnyMJ" pitchFamily="2" charset="0"/>
                  <a:cs typeface="SutonnyMJ" pitchFamily="2" charset="0"/>
                </a:rPr>
                <a:t>cvV </a:t>
              </a:r>
              <a:r>
                <a:rPr lang="en-US" sz="3200" b="1" cap="none" spc="0" dirty="0">
                  <a:ln/>
                  <a:solidFill>
                    <a:srgbClr val="FF0000"/>
                  </a:solidFill>
                  <a:effectLst/>
                  <a:latin typeface="SutonnyMJ" pitchFamily="2" charset="0"/>
                  <a:cs typeface="SutonnyMJ" pitchFamily="2" charset="0"/>
                </a:rPr>
                <a:t>cwiwPwZ</a:t>
              </a:r>
            </a:p>
          </p:txBody>
        </p:sp>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9292" y="1219556"/>
            <a:ext cx="4195806" cy="5193792"/>
          </a:xfrm>
          <a:prstGeom prst="rect">
            <a:avLst/>
          </a:prstGeom>
        </p:spPr>
      </p:pic>
    </p:spTree>
    <p:extLst>
      <p:ext uri="{BB962C8B-B14F-4D97-AF65-F5344CB8AC3E}">
        <p14:creationId xmlns:p14="http://schemas.microsoft.com/office/powerpoint/2010/main" val="1357678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90326" cy="6858000"/>
          </a:xfrm>
          <a:prstGeom prst="rect">
            <a:avLst/>
          </a:prstGeom>
        </p:spPr>
      </p:pic>
      <p:grpSp>
        <p:nvGrpSpPr>
          <p:cNvPr id="5" name="Group 4"/>
          <p:cNvGrpSpPr/>
          <p:nvPr/>
        </p:nvGrpSpPr>
        <p:grpSpPr>
          <a:xfrm>
            <a:off x="3983063" y="501502"/>
            <a:ext cx="4262033" cy="629878"/>
            <a:chOff x="4014063" y="470506"/>
            <a:chExt cx="4215536" cy="629878"/>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4063" y="470506"/>
              <a:ext cx="4215536" cy="629878"/>
            </a:xfrm>
            <a:prstGeom prst="rect">
              <a:avLst/>
            </a:prstGeom>
          </p:spPr>
        </p:pic>
        <p:sp>
          <p:nvSpPr>
            <p:cNvPr id="7" name="Rectangle 6"/>
            <p:cNvSpPr/>
            <p:nvPr/>
          </p:nvSpPr>
          <p:spPr>
            <a:xfrm>
              <a:off x="5206923" y="590850"/>
              <a:ext cx="3022676" cy="36933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rgbClr val="FF0000"/>
                  </a:solidFill>
                  <a:effectLst/>
                  <a:latin typeface="NikoshBAN" panose="02000000000000000000" pitchFamily="2" charset="0"/>
                  <a:cs typeface="NikoshBAN" panose="02000000000000000000" pitchFamily="2" charset="0"/>
                </a:rPr>
                <a:t> </a:t>
              </a:r>
              <a:r>
                <a:rPr lang="bn-BD" b="1" dirty="0">
                  <a:ln/>
                  <a:solidFill>
                    <a:srgbClr val="FF0000"/>
                  </a:solidFill>
                  <a:latin typeface="NikoshBAN" panose="02000000000000000000" pitchFamily="2" charset="0"/>
                  <a:cs typeface="NikoshBAN" panose="02000000000000000000" pitchFamily="2" charset="0"/>
                </a:rPr>
                <a:t>মানসিক পরিবেশ তৈরি।</a:t>
              </a:r>
              <a:endParaRPr lang="en-US" b="1" cap="none" spc="0" dirty="0">
                <a:ln/>
                <a:solidFill>
                  <a:srgbClr val="FF0000"/>
                </a:solidFill>
                <a:effectLst/>
                <a:latin typeface="NikoshBAN" panose="02000000000000000000" pitchFamily="2" charset="0"/>
                <a:cs typeface="NikoshBAN" panose="02000000000000000000" pitchFamily="2" charset="0"/>
              </a:endParaRPr>
            </a:p>
          </p:txBody>
        </p:sp>
      </p:grpSp>
      <p:graphicFrame>
        <p:nvGraphicFramePr>
          <p:cNvPr id="2" name="Object 1">
            <a:hlinkClick r:id="" action="ppaction://ole?verb=0"/>
            <a:extLst>
              <a:ext uri="{FF2B5EF4-FFF2-40B4-BE49-F238E27FC236}">
                <a16:creationId xmlns:a16="http://schemas.microsoft.com/office/drawing/2014/main" id="{81710515-8CC4-49FE-B6BC-49C971098376}"/>
              </a:ext>
            </a:extLst>
          </p:cNvPr>
          <p:cNvGraphicFramePr>
            <a:graphicFrameLocks noChangeAspect="1"/>
          </p:cNvGraphicFramePr>
          <p:nvPr>
            <p:extLst>
              <p:ext uri="{D42A27DB-BD31-4B8C-83A1-F6EECF244321}">
                <p14:modId xmlns:p14="http://schemas.microsoft.com/office/powerpoint/2010/main" val="1982835124"/>
              </p:ext>
            </p:extLst>
          </p:nvPr>
        </p:nvGraphicFramePr>
        <p:xfrm>
          <a:off x="5634038" y="3170238"/>
          <a:ext cx="923925" cy="514350"/>
        </p:xfrm>
        <a:graphic>
          <a:graphicData uri="http://schemas.openxmlformats.org/presentationml/2006/ole">
            <mc:AlternateContent xmlns:mc="http://schemas.openxmlformats.org/markup-compatibility/2006">
              <mc:Choice xmlns:v="urn:schemas-microsoft-com:vml" Requires="v">
                <p:oleObj spid="_x0000_s1041" name="Packager Shell Object" showAsIcon="1" r:id="rId5" imgW="924120" imgH="513720" progId="Package">
                  <p:embed/>
                </p:oleObj>
              </mc:Choice>
              <mc:Fallback>
                <p:oleObj name="Packager Shell Object" showAsIcon="1" r:id="rId5" imgW="924120" imgH="513720" progId="Package">
                  <p:embed/>
                  <p:pic>
                    <p:nvPicPr>
                      <p:cNvPr id="0" name=""/>
                      <p:cNvPicPr/>
                      <p:nvPr/>
                    </p:nvPicPr>
                    <p:blipFill>
                      <a:blip r:embed="rId6"/>
                      <a:stretch>
                        <a:fillRect/>
                      </a:stretch>
                    </p:blipFill>
                    <p:spPr>
                      <a:xfrm>
                        <a:off x="5634038" y="3170238"/>
                        <a:ext cx="923925" cy="514350"/>
                      </a:xfrm>
                      <a:prstGeom prst="rect">
                        <a:avLst/>
                      </a:prstGeom>
                    </p:spPr>
                  </p:pic>
                </p:oleObj>
              </mc:Fallback>
            </mc:AlternateContent>
          </a:graphicData>
        </a:graphic>
      </p:graphicFrame>
    </p:spTree>
    <p:extLst>
      <p:ext uri="{BB962C8B-B14F-4D97-AF65-F5344CB8AC3E}">
        <p14:creationId xmlns:p14="http://schemas.microsoft.com/office/powerpoint/2010/main" val="313965270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0326" cy="6858000"/>
          </a:xfrm>
          <a:prstGeom prst="rect">
            <a:avLst/>
          </a:prstGeom>
        </p:spPr>
      </p:pic>
      <p:sp>
        <p:nvSpPr>
          <p:cNvPr id="3" name="Rectangle 2"/>
          <p:cNvSpPr/>
          <p:nvPr/>
        </p:nvSpPr>
        <p:spPr>
          <a:xfrm>
            <a:off x="4029557" y="1562079"/>
            <a:ext cx="4215539" cy="3539430"/>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endParaRPr lang="en-US" sz="2800" b="1" cap="none" spc="0" dirty="0">
              <a:ln/>
              <a:solidFill>
                <a:schemeClr val="bg1"/>
              </a:solidFill>
              <a:effectLst/>
              <a:latin typeface="NikoshBAN" panose="02000000000000000000" pitchFamily="2" charset="0"/>
              <a:cs typeface="NikoshBAN" panose="02000000000000000000" pitchFamily="2" charset="0"/>
            </a:endParaRPr>
          </a:p>
          <a:p>
            <a:pPr algn="ctr"/>
            <a:endParaRPr lang="en-US" sz="2800" b="1" dirty="0">
              <a:ln/>
              <a:solidFill>
                <a:schemeClr val="bg1"/>
              </a:solidFill>
              <a:latin typeface="NikoshBAN" panose="02000000000000000000" pitchFamily="2" charset="0"/>
              <a:cs typeface="NikoshBAN" panose="02000000000000000000" pitchFamily="2" charset="0"/>
            </a:endParaRPr>
          </a:p>
          <a:p>
            <a:pPr algn="ctr"/>
            <a:r>
              <a:rPr lang="en-US" sz="2800" b="1" cap="none" spc="0" dirty="0">
                <a:ln/>
                <a:solidFill>
                  <a:schemeClr val="bg1"/>
                </a:solidFill>
                <a:effectLst/>
                <a:latin typeface="NikoshBAN" panose="02000000000000000000" pitchFamily="2" charset="0"/>
                <a:cs typeface="NikoshBAN" panose="02000000000000000000" pitchFamily="2" charset="0"/>
              </a:rPr>
              <a:t>আজ আমরা বৃষ্টিপাত ও এর শ্রেণিবিভাগ </a:t>
            </a:r>
          </a:p>
          <a:p>
            <a:pPr algn="ctr"/>
            <a:r>
              <a:rPr lang="en-US" sz="2800" b="1" cap="none" spc="0" dirty="0">
                <a:ln/>
                <a:solidFill>
                  <a:schemeClr val="bg1"/>
                </a:solidFill>
                <a:effectLst/>
                <a:latin typeface="NikoshBAN" panose="02000000000000000000" pitchFamily="2" charset="0"/>
                <a:cs typeface="NikoshBAN" panose="02000000000000000000" pitchFamily="2" charset="0"/>
              </a:rPr>
              <a:t>নিয়ে আলোচনা করব।</a:t>
            </a:r>
          </a:p>
          <a:p>
            <a:pPr algn="ctr"/>
            <a:endParaRPr lang="en-US" sz="2800" b="1" dirty="0">
              <a:ln/>
              <a:solidFill>
                <a:schemeClr val="bg1"/>
              </a:solidFill>
              <a:latin typeface="NikoshBAN" panose="02000000000000000000" pitchFamily="2" charset="0"/>
              <a:cs typeface="NikoshBAN" panose="02000000000000000000" pitchFamily="2" charset="0"/>
            </a:endParaRPr>
          </a:p>
          <a:p>
            <a:pPr algn="ctr"/>
            <a:endParaRPr lang="en-US" sz="2800" b="1" cap="none" spc="0" dirty="0">
              <a:ln/>
              <a:solidFill>
                <a:schemeClr val="bg1"/>
              </a:solidFill>
              <a:effectLst/>
              <a:latin typeface="NikoshBAN" panose="02000000000000000000" pitchFamily="2" charset="0"/>
              <a:cs typeface="NikoshBAN" panose="02000000000000000000" pitchFamily="2" charset="0"/>
            </a:endParaRPr>
          </a:p>
          <a:p>
            <a:pPr algn="ctr"/>
            <a:endParaRPr lang="en-US" sz="2800" b="1" cap="none" spc="0" dirty="0">
              <a:ln/>
              <a:solidFill>
                <a:schemeClr val="bg1"/>
              </a:solidFill>
              <a:effectLs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9561" y="501502"/>
            <a:ext cx="2774192" cy="629878"/>
          </a:xfrm>
          <a:prstGeom prst="rect">
            <a:avLst/>
          </a:prstGeom>
        </p:spPr>
      </p:pic>
      <p:sp>
        <p:nvSpPr>
          <p:cNvPr id="2" name="Rectangle 1">
            <a:extLst>
              <a:ext uri="{FF2B5EF4-FFF2-40B4-BE49-F238E27FC236}">
                <a16:creationId xmlns:a16="http://schemas.microsoft.com/office/drawing/2014/main" id="{AA7C4320-FEFC-4100-95F3-C325E310AA4F}"/>
              </a:ext>
            </a:extLst>
          </p:cNvPr>
          <p:cNvSpPr/>
          <p:nvPr/>
        </p:nvSpPr>
        <p:spPr>
          <a:xfrm>
            <a:off x="4850967" y="588996"/>
            <a:ext cx="1952786"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2400" b="1" cap="none" spc="0" dirty="0">
                <a:ln/>
                <a:solidFill>
                  <a:srgbClr val="FF0000"/>
                </a:solidFill>
                <a:effectLst/>
                <a:latin typeface="SutonnyMJ" pitchFamily="2" charset="0"/>
                <a:cs typeface="SutonnyMJ" pitchFamily="2" charset="0"/>
              </a:rPr>
              <a:t>পাঠ ঘোষণা</a:t>
            </a:r>
            <a:endParaRPr lang="en-US" sz="2400" b="1" cap="none" spc="0" dirty="0">
              <a:ln/>
              <a:solidFill>
                <a:srgbClr val="FF0000"/>
              </a:solidFill>
              <a:effectLst/>
              <a:latin typeface="SutonnyMJ" pitchFamily="2" charset="0"/>
              <a:cs typeface="SutonnyMJ" pitchFamily="2" charset="0"/>
            </a:endParaRPr>
          </a:p>
        </p:txBody>
      </p:sp>
    </p:spTree>
    <p:extLst>
      <p:ext uri="{BB962C8B-B14F-4D97-AF65-F5344CB8AC3E}">
        <p14:creationId xmlns:p14="http://schemas.microsoft.com/office/powerpoint/2010/main" val="18177002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
            <a:ext cx="12192000" cy="6833616"/>
          </a:xfrm>
          <a:prstGeom prst="rect">
            <a:avLst/>
          </a:prstGeom>
        </p:spPr>
      </p:pic>
      <p:sp>
        <p:nvSpPr>
          <p:cNvPr id="5" name="Rectangle 4"/>
          <p:cNvSpPr/>
          <p:nvPr/>
        </p:nvSpPr>
        <p:spPr>
          <a:xfrm>
            <a:off x="4158781" y="610419"/>
            <a:ext cx="6421627" cy="1015663"/>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3600" dirty="0">
                <a:ln w="0"/>
                <a:solidFill>
                  <a:schemeClr val="tx1"/>
                </a:solidFill>
                <a:effectLst>
                  <a:outerShdw blurRad="38100" dist="19050" dir="2700000" algn="tl" rotWithShape="0">
                    <a:schemeClr val="dk1">
                      <a:alpha val="40000"/>
                    </a:schemeClr>
                  </a:outerShdw>
                </a:effectLst>
                <a:latin typeface="SutonnyMJ" pitchFamily="2" charset="0"/>
                <a:cs typeface="SutonnyMJ" pitchFamily="2" charset="0"/>
              </a:rPr>
              <a:t>wkÿYdj</a:t>
            </a:r>
            <a:endParaRPr lang="en-US" sz="3600" dirty="0">
              <a:ln w="0"/>
              <a:solidFill>
                <a:schemeClr val="tx1"/>
              </a:solidFill>
              <a:effectLst>
                <a:outerShdw blurRad="38100" dist="19050" dir="2700000" algn="tl" rotWithShape="0">
                  <a:schemeClr val="dk1">
                    <a:alpha val="40000"/>
                  </a:schemeClr>
                </a:outerShdw>
              </a:effectLst>
              <a:latin typeface="SutonnyMJ" pitchFamily="2" charset="0"/>
              <a:cs typeface="SutonnyMJ" pitchFamily="2" charset="0"/>
            </a:endParaRPr>
          </a:p>
          <a:p>
            <a:pPr algn="ctr"/>
            <a:r>
              <a:rPr lang="en-US" sz="2400" b="1" dirty="0">
                <a:ln/>
                <a:solidFill>
                  <a:schemeClr val="accent3"/>
                </a:solidFill>
                <a:latin typeface="Sitka Small" panose="02000505000000020004" pitchFamily="2" charset="0"/>
                <a:cs typeface="SutonnyMJ" pitchFamily="2" charset="0"/>
              </a:rPr>
              <a:t>Learning Out comes</a:t>
            </a:r>
          </a:p>
        </p:txBody>
      </p:sp>
      <p:sp>
        <p:nvSpPr>
          <p:cNvPr id="6" name="Rectangle 5"/>
          <p:cNvSpPr/>
          <p:nvPr/>
        </p:nvSpPr>
        <p:spPr>
          <a:xfrm>
            <a:off x="3458399" y="2243534"/>
            <a:ext cx="5473194" cy="646331"/>
          </a:xfrm>
          <a:prstGeom prst="rect">
            <a:avLst/>
          </a:prstGeom>
          <a:solidFill>
            <a:schemeClr val="tx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BD" sz="3600" b="1" dirty="0">
                <a:ln/>
                <a:solidFill>
                  <a:schemeClr val="bg1"/>
                </a:solidFill>
                <a:latin typeface="SutonnyMJ" pitchFamily="2" charset="0"/>
                <a:cs typeface="SutonnyMJ" pitchFamily="2" charset="0"/>
              </a:rPr>
              <a:t>GB cvV †k‡l wkÿv_©xiv -</a:t>
            </a:r>
            <a:endParaRPr lang="en-US" sz="3600" b="1" dirty="0">
              <a:ln/>
              <a:solidFill>
                <a:schemeClr val="bg1"/>
              </a:solidFill>
              <a:latin typeface="SutonnyMJ" pitchFamily="2" charset="0"/>
              <a:cs typeface="SutonnyMJ" pitchFamily="2" charset="0"/>
            </a:endParaRPr>
          </a:p>
        </p:txBody>
      </p:sp>
      <p:sp>
        <p:nvSpPr>
          <p:cNvPr id="8" name="Rectangle 7"/>
          <p:cNvSpPr/>
          <p:nvPr/>
        </p:nvSpPr>
        <p:spPr>
          <a:xfrm>
            <a:off x="4287823" y="3226205"/>
            <a:ext cx="6994944" cy="400110"/>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000" dirty="0">
                <a:latin typeface="NikoshBAN" panose="02000000000000000000" pitchFamily="2" charset="0"/>
                <a:cs typeface="NikoshBAN" panose="02000000000000000000" pitchFamily="2" charset="0"/>
              </a:rPr>
              <a:t>বৃষ্টিপাত কীরূপে সংগঠিত হয় তা বর্ণণা করতে পারবে। </a:t>
            </a:r>
          </a:p>
        </p:txBody>
      </p:sp>
      <p:sp>
        <p:nvSpPr>
          <p:cNvPr id="9" name="Rectangle 8"/>
          <p:cNvSpPr/>
          <p:nvPr/>
        </p:nvSpPr>
        <p:spPr>
          <a:xfrm>
            <a:off x="4287824" y="4250694"/>
            <a:ext cx="6994944" cy="400110"/>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000" dirty="0">
                <a:latin typeface="NikoshBAN" panose="02000000000000000000" pitchFamily="2" charset="0"/>
                <a:cs typeface="NikoshBAN" panose="02000000000000000000" pitchFamily="2" charset="0"/>
              </a:rPr>
              <a:t>বৃষ্টিপাতের শ্রেণিবিভাগ করতে পারবে।</a:t>
            </a:r>
          </a:p>
        </p:txBody>
      </p:sp>
      <p:sp>
        <p:nvSpPr>
          <p:cNvPr id="10" name="Rectangle 9"/>
          <p:cNvSpPr/>
          <p:nvPr/>
        </p:nvSpPr>
        <p:spPr>
          <a:xfrm>
            <a:off x="4287823" y="5316081"/>
            <a:ext cx="6994944" cy="400110"/>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000" dirty="0">
                <a:latin typeface="NikoshBAN" panose="02000000000000000000" pitchFamily="2" charset="0"/>
                <a:cs typeface="NikoshBAN" panose="02000000000000000000" pitchFamily="2" charset="0"/>
              </a:rPr>
              <a:t>বিভিন্ন প্রকার বৃষ্টিপাত বর্ণনা করতে পারবে।</a:t>
            </a:r>
          </a:p>
        </p:txBody>
      </p:sp>
      <p:grpSp>
        <p:nvGrpSpPr>
          <p:cNvPr id="11" name="Group 10"/>
          <p:cNvGrpSpPr/>
          <p:nvPr/>
        </p:nvGrpSpPr>
        <p:grpSpPr>
          <a:xfrm>
            <a:off x="3298482" y="3084162"/>
            <a:ext cx="855066" cy="867905"/>
            <a:chOff x="3577449" y="3099660"/>
            <a:chExt cx="855066" cy="867905"/>
          </a:xfrm>
        </p:grpSpPr>
        <p:sp>
          <p:nvSpPr>
            <p:cNvPr id="12" name="Donut 11"/>
            <p:cNvSpPr/>
            <p:nvPr/>
          </p:nvSpPr>
          <p:spPr>
            <a:xfrm>
              <a:off x="3577449" y="3099660"/>
              <a:ext cx="855066" cy="867905"/>
            </a:xfrm>
            <a:prstGeom prst="donut">
              <a:avLst>
                <a:gd name="adj" fmla="val 21999"/>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12"/>
            <p:cNvSpPr/>
            <p:nvPr/>
          </p:nvSpPr>
          <p:spPr>
            <a:xfrm>
              <a:off x="3794378" y="3199806"/>
              <a:ext cx="418705"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a:ln/>
                  <a:solidFill>
                    <a:schemeClr val="accent4"/>
                  </a:solidFill>
                  <a:effectLst/>
                </a:rPr>
                <a:t>1</a:t>
              </a:r>
            </a:p>
          </p:txBody>
        </p:sp>
      </p:grpSp>
      <p:grpSp>
        <p:nvGrpSpPr>
          <p:cNvPr id="14" name="Group 13"/>
          <p:cNvGrpSpPr/>
          <p:nvPr/>
        </p:nvGrpSpPr>
        <p:grpSpPr>
          <a:xfrm>
            <a:off x="3311400" y="4104467"/>
            <a:ext cx="855066" cy="867905"/>
            <a:chOff x="3577449" y="3099660"/>
            <a:chExt cx="855066" cy="867905"/>
          </a:xfrm>
        </p:grpSpPr>
        <p:sp>
          <p:nvSpPr>
            <p:cNvPr id="15" name="Donut 14"/>
            <p:cNvSpPr/>
            <p:nvPr/>
          </p:nvSpPr>
          <p:spPr>
            <a:xfrm>
              <a:off x="3577449" y="3099660"/>
              <a:ext cx="855066" cy="867905"/>
            </a:xfrm>
            <a:prstGeom prst="donut">
              <a:avLst>
                <a:gd name="adj" fmla="val 21999"/>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p:cNvSpPr/>
            <p:nvPr/>
          </p:nvSpPr>
          <p:spPr>
            <a:xfrm>
              <a:off x="3794379" y="3199806"/>
              <a:ext cx="418704"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dirty="0">
                  <a:ln/>
                  <a:solidFill>
                    <a:schemeClr val="accent4"/>
                  </a:solidFill>
                </a:rPr>
                <a:t>2</a:t>
              </a:r>
              <a:endParaRPr lang="en-US" sz="3600" b="1" cap="none" spc="0" dirty="0">
                <a:ln/>
                <a:solidFill>
                  <a:schemeClr val="accent4"/>
                </a:solidFill>
                <a:effectLst/>
              </a:endParaRPr>
            </a:p>
          </p:txBody>
        </p:sp>
      </p:grpSp>
      <p:grpSp>
        <p:nvGrpSpPr>
          <p:cNvPr id="17" name="Group 16"/>
          <p:cNvGrpSpPr/>
          <p:nvPr/>
        </p:nvGrpSpPr>
        <p:grpSpPr>
          <a:xfrm>
            <a:off x="3308814" y="5155765"/>
            <a:ext cx="855066" cy="867905"/>
            <a:chOff x="3577449" y="3099660"/>
            <a:chExt cx="855066" cy="867905"/>
          </a:xfrm>
        </p:grpSpPr>
        <p:sp>
          <p:nvSpPr>
            <p:cNvPr id="18" name="Donut 17"/>
            <p:cNvSpPr/>
            <p:nvPr/>
          </p:nvSpPr>
          <p:spPr>
            <a:xfrm>
              <a:off x="3577449" y="3099660"/>
              <a:ext cx="855066" cy="867905"/>
            </a:xfrm>
            <a:prstGeom prst="donut">
              <a:avLst>
                <a:gd name="adj" fmla="val 21999"/>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p:cNvSpPr/>
            <p:nvPr/>
          </p:nvSpPr>
          <p:spPr>
            <a:xfrm>
              <a:off x="3794379" y="3199806"/>
              <a:ext cx="418704"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dirty="0">
                  <a:ln/>
                  <a:solidFill>
                    <a:schemeClr val="accent4"/>
                  </a:solidFill>
                </a:rPr>
                <a:t>3</a:t>
              </a:r>
              <a:endParaRPr lang="en-US" sz="3600" b="1" cap="none" spc="0" dirty="0">
                <a:ln/>
                <a:solidFill>
                  <a:schemeClr val="accent4"/>
                </a:solidFill>
                <a:effectLst/>
              </a:endParaRPr>
            </a:p>
          </p:txBody>
        </p:sp>
      </p:grpSp>
    </p:spTree>
    <p:extLst>
      <p:ext uri="{BB962C8B-B14F-4D97-AF65-F5344CB8AC3E}">
        <p14:creationId xmlns:p14="http://schemas.microsoft.com/office/powerpoint/2010/main" val="2066377509"/>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2000"/>
                                        <p:tgtEl>
                                          <p:spTgt spid="9"/>
                                        </p:tgtEl>
                                      </p:cBhvr>
                                    </p:animEffec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2000"/>
                                        <p:tgtEl>
                                          <p:spTgt spid="10"/>
                                        </p:tgtEl>
                                      </p:cBhvr>
                                    </p:animEffect>
                                  </p:childTnLst>
                                </p:cTn>
                              </p:par>
                            </p:childTnLst>
                          </p:cTn>
                        </p:par>
                      </p:childTnLst>
                    </p:cTn>
                  </p:par>
                </p:childTnLst>
              </p:cTn>
              <p:nextCondLst>
                <p:cond evt="onClick" delay="0">
                  <p:tgtEl>
                    <p:spTgt spid="17"/>
                  </p:tgtEl>
                </p:cond>
              </p:nextCondLst>
            </p:seq>
          </p:childTnLst>
        </p:cTn>
      </p:par>
    </p:tnLst>
    <p:bldLst>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
            <a:ext cx="12192000" cy="6833616"/>
          </a:xfrm>
          <a:prstGeom prst="rect">
            <a:avLst/>
          </a:prstGeom>
        </p:spPr>
      </p:pic>
      <p:sp>
        <p:nvSpPr>
          <p:cNvPr id="5" name="Rectangle 4"/>
          <p:cNvSpPr/>
          <p:nvPr/>
        </p:nvSpPr>
        <p:spPr>
          <a:xfrm>
            <a:off x="3426416" y="1294136"/>
            <a:ext cx="6538994" cy="133871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endParaRPr lang="bn-BD" sz="1050" dirty="0">
              <a:latin typeface="NikoshBAN" panose="02000000000000000000" pitchFamily="2" charset="0"/>
              <a:cs typeface="NikoshBAN" panose="02000000000000000000" pitchFamily="2" charset="0"/>
              <a:sym typeface="Symbol"/>
            </a:endParaRPr>
          </a:p>
          <a:p>
            <a:r>
              <a:rPr lang="en-US" dirty="0">
                <a:latin typeface="NikoshBAN" panose="02000000000000000000" pitchFamily="2" charset="0"/>
                <a:cs typeface="NikoshBAN" panose="02000000000000000000" pitchFamily="2" charset="0"/>
                <a:sym typeface="Symbol"/>
              </a:rPr>
              <a:t>১। বাতাসে জলীয়বাস্পের উপস্থিতি।</a:t>
            </a:r>
            <a:endParaRPr lang="bn-BD" dirty="0">
              <a:latin typeface="NikoshBAN" panose="02000000000000000000" pitchFamily="2" charset="0"/>
              <a:cs typeface="NikoshBAN" panose="02000000000000000000" pitchFamily="2" charset="0"/>
              <a:sym typeface="Symbol"/>
            </a:endParaRPr>
          </a:p>
          <a:p>
            <a:endParaRPr lang="bn-BD" sz="1100" dirty="0">
              <a:latin typeface="NikoshBAN" panose="02000000000000000000" pitchFamily="2" charset="0"/>
              <a:cs typeface="NikoshBAN" panose="02000000000000000000" pitchFamily="2" charset="0"/>
              <a:sym typeface="Symbol"/>
            </a:endParaRPr>
          </a:p>
          <a:p>
            <a:r>
              <a:rPr lang="en-US" dirty="0">
                <a:latin typeface="NikoshBAN" panose="02000000000000000000" pitchFamily="2" charset="0"/>
                <a:cs typeface="NikoshBAN" panose="02000000000000000000" pitchFamily="2" charset="0"/>
                <a:sym typeface="Symbol"/>
              </a:rPr>
              <a:t>২। উ</a:t>
            </a:r>
            <a:r>
              <a:rPr lang="bn-BD" dirty="0">
                <a:latin typeface="NikoshBAN" panose="02000000000000000000" pitchFamily="2" charset="0"/>
                <a:cs typeface="NikoshBAN" panose="02000000000000000000" pitchFamily="2" charset="0"/>
                <a:sym typeface="Symbol"/>
              </a:rPr>
              <a:t>র্ধ্ব</a:t>
            </a:r>
            <a:r>
              <a:rPr lang="en-US" dirty="0">
                <a:latin typeface="NikoshBAN" panose="02000000000000000000" pitchFamily="2" charset="0"/>
                <a:cs typeface="NikoshBAN" panose="02000000000000000000" pitchFamily="2" charset="0"/>
                <a:sym typeface="Symbol"/>
              </a:rPr>
              <a:t>গমন।</a:t>
            </a:r>
            <a:endParaRPr lang="bn-BD" dirty="0">
              <a:latin typeface="NikoshBAN" panose="02000000000000000000" pitchFamily="2" charset="0"/>
              <a:cs typeface="NikoshBAN" panose="02000000000000000000" pitchFamily="2" charset="0"/>
              <a:sym typeface="Symbol"/>
            </a:endParaRPr>
          </a:p>
          <a:p>
            <a:endParaRPr lang="en-US" sz="1000" dirty="0">
              <a:latin typeface="NikoshBAN" panose="02000000000000000000" pitchFamily="2" charset="0"/>
              <a:cs typeface="NikoshBAN" panose="02000000000000000000" pitchFamily="2" charset="0"/>
              <a:sym typeface="Symbol"/>
            </a:endParaRPr>
          </a:p>
          <a:p>
            <a:r>
              <a:rPr lang="en-US" dirty="0">
                <a:latin typeface="NikoshBAN" panose="02000000000000000000" pitchFamily="2" charset="0"/>
                <a:cs typeface="NikoshBAN" panose="02000000000000000000" pitchFamily="2" charset="0"/>
                <a:sym typeface="Symbol"/>
              </a:rPr>
              <a:t>৩। বায়ুমন্ডলের উষ্ণতা হ্রাস পাওয়া। </a:t>
            </a:r>
          </a:p>
          <a:p>
            <a:pPr algn="ctr"/>
            <a:endParaRPr lang="en-US" sz="1050" dirty="0">
              <a:latin typeface="NikoshBAN" panose="02000000000000000000" pitchFamily="2" charset="0"/>
              <a:cs typeface="NikoshBAN" panose="02000000000000000000" pitchFamily="2" charset="0"/>
            </a:endParaRPr>
          </a:p>
        </p:txBody>
      </p:sp>
      <p:sp>
        <p:nvSpPr>
          <p:cNvPr id="7" name="Rectangle 6"/>
          <p:cNvSpPr/>
          <p:nvPr/>
        </p:nvSpPr>
        <p:spPr>
          <a:xfrm>
            <a:off x="3426416" y="3192512"/>
            <a:ext cx="8011332" cy="269122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000" dirty="0">
                <a:latin typeface="NikoshBAN" panose="02000000000000000000" pitchFamily="2" charset="0"/>
                <a:cs typeface="NikoshBAN" panose="02000000000000000000" pitchFamily="2" charset="0"/>
                <a:sym typeface="Symbol"/>
              </a:rPr>
              <a:t>সূর্যের উত্তাপে সৃষ্ট জ়লীয়বাস্প ঊপরের শীতল বায়ুর সংস্পর্শে এলে সহজেই তা পরিপৃক্ত হয়। পরে ঐ পরিপৃক্ত বায়ু অতি ক্ষুদ্র জলকনায় পরিণত হয়ে বায়ুমন্ডলের ধূলিকনাকে আশ্রয় করে জমাট বেধে মেঘের আকার ধারণ করে আকাশে ভাসতে থাকে। বায়ুমন্ডলের উষ্ণতা কোনো কারণে হ্রাস পেলে ঐ মেঘ ঘনীভূত হয়ে পানিবিন্দুতে পরিণত হয় এবং মধ্যাকর্ষণ শক্তির প্রভাবে তা ভূপৃষ্ঠে নেমে আসে। এভাবে পৃথিবীতে বৃষ্টিপাত হয়ে থাকে।</a:t>
            </a:r>
            <a:endParaRPr lang="en-US" sz="1200" dirty="0">
              <a:latin typeface="NikoshBAN" panose="02000000000000000000" pitchFamily="2" charset="0"/>
              <a:cs typeface="NikoshBAN" panose="02000000000000000000" pitchFamily="2" charset="0"/>
            </a:endParaRPr>
          </a:p>
        </p:txBody>
      </p:sp>
      <p:sp>
        <p:nvSpPr>
          <p:cNvPr id="2" name="Rectangle 1"/>
          <p:cNvSpPr/>
          <p:nvPr/>
        </p:nvSpPr>
        <p:spPr>
          <a:xfrm>
            <a:off x="3547239" y="626195"/>
            <a:ext cx="3294994"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400" dirty="0">
                <a:latin typeface="NikoshBAN" panose="02000000000000000000" pitchFamily="2" charset="0"/>
                <a:cs typeface="NikoshBAN" panose="02000000000000000000" pitchFamily="2" charset="0"/>
              </a:rPr>
              <a:t>বৃষ্টিপাতের কার</a:t>
            </a:r>
            <a:r>
              <a:rPr lang="bn-BD" sz="2400" dirty="0">
                <a:latin typeface="NikoshBAN" panose="02000000000000000000" pitchFamily="2" charset="0"/>
                <a:cs typeface="NikoshBAN" panose="02000000000000000000" pitchFamily="2" charset="0"/>
              </a:rPr>
              <a:t>ণ</a:t>
            </a:r>
            <a:endParaRPr lang="en-US" sz="2400" dirty="0"/>
          </a:p>
        </p:txBody>
      </p:sp>
      <p:sp>
        <p:nvSpPr>
          <p:cNvPr id="6" name="Rectangle 5"/>
          <p:cNvSpPr/>
          <p:nvPr/>
        </p:nvSpPr>
        <p:spPr>
          <a:xfrm>
            <a:off x="7401721" y="651103"/>
            <a:ext cx="3623108" cy="40011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wrap="none">
            <a:spAutoFit/>
          </a:bodyPr>
          <a:lstStyle/>
          <a:p>
            <a:r>
              <a:rPr lang="en-US" sz="2000" dirty="0">
                <a:latin typeface="NikoshBAN" panose="02000000000000000000" pitchFamily="2" charset="0"/>
                <a:cs typeface="NikoshBAN" panose="02000000000000000000" pitchFamily="2" charset="0"/>
              </a:rPr>
              <a:t>বৃষ্টিপাতের </a:t>
            </a:r>
            <a:r>
              <a:rPr lang="bn-BD" sz="2000" dirty="0">
                <a:latin typeface="NikoshBAN" panose="02000000000000000000" pitchFamily="2" charset="0"/>
                <a:cs typeface="NikoshBAN" panose="02000000000000000000" pitchFamily="2" charset="0"/>
              </a:rPr>
              <a:t>কিভাবে সংঘটিত হয়?</a:t>
            </a:r>
            <a:endParaRPr lang="en-US" sz="2000" dirty="0"/>
          </a:p>
        </p:txBody>
      </p:sp>
    </p:spTree>
    <p:extLst>
      <p:ext uri="{BB962C8B-B14F-4D97-AF65-F5344CB8AC3E}">
        <p14:creationId xmlns:p14="http://schemas.microsoft.com/office/powerpoint/2010/main" val="37959146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2000"/>
                                        <p:tgtEl>
                                          <p:spTgt spid="7"/>
                                        </p:tgtEl>
                                      </p:cBhvr>
                                    </p:animEffect>
                                  </p:childTnLst>
                                </p:cTn>
                              </p:par>
                            </p:childTnLst>
                          </p:cTn>
                        </p:par>
                      </p:childTnLst>
                    </p:cTn>
                  </p:par>
                </p:childTnLst>
              </p:cTn>
              <p:nextCondLst>
                <p:cond evt="onClick" delay="0">
                  <p:tgtEl>
                    <p:spTgt spid="6"/>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33616"/>
          </a:xfrm>
          <a:prstGeom prst="rect">
            <a:avLst/>
          </a:prstGeom>
        </p:spPr>
      </p:pic>
      <p:pic>
        <p:nvPicPr>
          <p:cNvPr id="21" name="Picture 20">
            <a:extLst>
              <a:ext uri="{FF2B5EF4-FFF2-40B4-BE49-F238E27FC236}">
                <a16:creationId xmlns:a16="http://schemas.microsoft.com/office/drawing/2014/main" id="{C74AD980-997C-43B5-938F-FB2469B9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611" y="1928040"/>
            <a:ext cx="3721100" cy="736600"/>
          </a:xfrm>
          <a:prstGeom prst="rect">
            <a:avLst/>
          </a:prstGeom>
        </p:spPr>
      </p:pic>
      <p:pic>
        <p:nvPicPr>
          <p:cNvPr id="15" name="Picture 14">
            <a:extLst>
              <a:ext uri="{FF2B5EF4-FFF2-40B4-BE49-F238E27FC236}">
                <a16:creationId xmlns:a16="http://schemas.microsoft.com/office/drawing/2014/main" id="{ED7F3364-68B9-480E-9230-ED7953CF1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4754" y="1753073"/>
            <a:ext cx="3721100" cy="736600"/>
          </a:xfrm>
          <a:prstGeom prst="rect">
            <a:avLst/>
          </a:prstGeom>
        </p:spPr>
      </p:pic>
      <p:pic>
        <p:nvPicPr>
          <p:cNvPr id="8" name="Picture 7">
            <a:extLst>
              <a:ext uri="{FF2B5EF4-FFF2-40B4-BE49-F238E27FC236}">
                <a16:creationId xmlns:a16="http://schemas.microsoft.com/office/drawing/2014/main" id="{A61D35F3-080E-485B-B3DF-18F40D5DE6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3732" y="1394150"/>
            <a:ext cx="7645400" cy="3060700"/>
          </a:xfrm>
          <a:prstGeom prst="rect">
            <a:avLst/>
          </a:prstGeom>
        </p:spPr>
      </p:pic>
      <p:grpSp>
        <p:nvGrpSpPr>
          <p:cNvPr id="76" name="Group 75"/>
          <p:cNvGrpSpPr/>
          <p:nvPr/>
        </p:nvGrpSpPr>
        <p:grpSpPr>
          <a:xfrm>
            <a:off x="4832939" y="2325759"/>
            <a:ext cx="3281107" cy="693827"/>
            <a:chOff x="3564837" y="1460487"/>
            <a:chExt cx="2020955" cy="744086"/>
          </a:xfrm>
        </p:grpSpPr>
        <p:grpSp>
          <p:nvGrpSpPr>
            <p:cNvPr id="67" name="Group 66"/>
            <p:cNvGrpSpPr/>
            <p:nvPr/>
          </p:nvGrpSpPr>
          <p:grpSpPr>
            <a:xfrm>
              <a:off x="3564837" y="1467111"/>
              <a:ext cx="934278" cy="737462"/>
              <a:chOff x="3564837" y="1467111"/>
              <a:chExt cx="934278" cy="737462"/>
            </a:xfrm>
          </p:grpSpPr>
          <p:cxnSp>
            <p:nvCxnSpPr>
              <p:cNvPr id="37" name="Straight Connector 36"/>
              <p:cNvCxnSpPr/>
              <p:nvPr/>
            </p:nvCxnSpPr>
            <p:spPr>
              <a:xfrm flipH="1">
                <a:off x="3564837" y="1480359"/>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3717237" y="1473735"/>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3869637" y="1467111"/>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022037" y="1480365"/>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4174437" y="1473741"/>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4326837" y="1467117"/>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4479237" y="1480371"/>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4651514" y="1460487"/>
              <a:ext cx="934278" cy="737462"/>
              <a:chOff x="3564837" y="1467111"/>
              <a:chExt cx="934278" cy="737462"/>
            </a:xfrm>
          </p:grpSpPr>
          <p:cxnSp>
            <p:nvCxnSpPr>
              <p:cNvPr id="69" name="Straight Connector 68"/>
              <p:cNvCxnSpPr/>
              <p:nvPr/>
            </p:nvCxnSpPr>
            <p:spPr>
              <a:xfrm flipH="1">
                <a:off x="3564837" y="1480359"/>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3717237" y="1473735"/>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3869637" y="1467111"/>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4022037" y="1480365"/>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4174437" y="1473741"/>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4326837" y="1467117"/>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4479237" y="1480371"/>
                <a:ext cx="19878" cy="724202"/>
              </a:xfrm>
              <a:prstGeom prst="line">
                <a:avLst/>
              </a:prstGeom>
              <a:ln w="666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23" name="Group 22">
            <a:extLst>
              <a:ext uri="{FF2B5EF4-FFF2-40B4-BE49-F238E27FC236}">
                <a16:creationId xmlns:a16="http://schemas.microsoft.com/office/drawing/2014/main" id="{7C17BE58-2223-470E-BB5A-F50C60575EEB}"/>
              </a:ext>
            </a:extLst>
          </p:cNvPr>
          <p:cNvGrpSpPr/>
          <p:nvPr/>
        </p:nvGrpSpPr>
        <p:grpSpPr>
          <a:xfrm>
            <a:off x="7485681" y="1981527"/>
            <a:ext cx="2930529" cy="1431712"/>
            <a:chOff x="7485681" y="1981527"/>
            <a:chExt cx="2930529" cy="1431712"/>
          </a:xfrm>
        </p:grpSpPr>
        <p:cxnSp>
          <p:nvCxnSpPr>
            <p:cNvPr id="12" name="Straight Arrow Connector 11"/>
            <p:cNvCxnSpPr/>
            <p:nvPr/>
          </p:nvCxnSpPr>
          <p:spPr>
            <a:xfrm flipH="1">
              <a:off x="7485681" y="2020332"/>
              <a:ext cx="1162373" cy="1141322"/>
            </a:xfrm>
            <a:prstGeom prst="straightConnector1">
              <a:avLst/>
            </a:prstGeom>
            <a:ln w="34925">
              <a:solidFill>
                <a:srgbClr val="FFFF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725165" y="2107419"/>
              <a:ext cx="1162373" cy="1141322"/>
            </a:xfrm>
            <a:prstGeom prst="straightConnector1">
              <a:avLst/>
            </a:prstGeom>
            <a:ln w="34925">
              <a:solidFill>
                <a:srgbClr val="FFFF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038998" y="2113098"/>
              <a:ext cx="959771" cy="1300141"/>
            </a:xfrm>
            <a:prstGeom prst="straightConnector1">
              <a:avLst/>
            </a:prstGeom>
            <a:ln w="34925">
              <a:solidFill>
                <a:srgbClr val="FFFF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9079697" y="1981527"/>
              <a:ext cx="1336513" cy="1431712"/>
            </a:xfrm>
            <a:prstGeom prst="straightConnector1">
              <a:avLst/>
            </a:prstGeom>
            <a:ln w="34925">
              <a:solidFill>
                <a:srgbClr val="FFFF00"/>
              </a:solidFill>
              <a:prstDash val="dashDot"/>
              <a:tailEnd type="triangle"/>
            </a:ln>
          </p:spPr>
          <p:style>
            <a:lnRef idx="1">
              <a:schemeClr val="accent1"/>
            </a:lnRef>
            <a:fillRef idx="0">
              <a:schemeClr val="accent1"/>
            </a:fillRef>
            <a:effectRef idx="0">
              <a:schemeClr val="accent1"/>
            </a:effectRef>
            <a:fontRef idx="minor">
              <a:schemeClr val="tx1"/>
            </a:fontRef>
          </p:style>
        </p:cxnSp>
      </p:grpSp>
      <p:pic>
        <p:nvPicPr>
          <p:cNvPr id="25" name="Picture 24">
            <a:extLst>
              <a:ext uri="{FF2B5EF4-FFF2-40B4-BE49-F238E27FC236}">
                <a16:creationId xmlns:a16="http://schemas.microsoft.com/office/drawing/2014/main" id="{F439DDD6-88B4-46EA-9BD4-D710D642B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4626" y="1653683"/>
            <a:ext cx="3721100" cy="736600"/>
          </a:xfrm>
          <a:prstGeom prst="rect">
            <a:avLst/>
          </a:prstGeom>
        </p:spPr>
      </p:pic>
      <p:grpSp>
        <p:nvGrpSpPr>
          <p:cNvPr id="24" name="Group 23">
            <a:extLst>
              <a:ext uri="{FF2B5EF4-FFF2-40B4-BE49-F238E27FC236}">
                <a16:creationId xmlns:a16="http://schemas.microsoft.com/office/drawing/2014/main" id="{AD497458-75EB-47A8-AB15-F7B9EFFB52F0}"/>
              </a:ext>
            </a:extLst>
          </p:cNvPr>
          <p:cNvGrpSpPr/>
          <p:nvPr/>
        </p:nvGrpSpPr>
        <p:grpSpPr>
          <a:xfrm>
            <a:off x="4425367" y="1305978"/>
            <a:ext cx="5060292" cy="2914016"/>
            <a:chOff x="4425367" y="1305978"/>
            <a:chExt cx="5060292" cy="2914016"/>
          </a:xfrm>
        </p:grpSpPr>
        <p:pic>
          <p:nvPicPr>
            <p:cNvPr id="11" name="Picture 10">
              <a:extLst>
                <a:ext uri="{FF2B5EF4-FFF2-40B4-BE49-F238E27FC236}">
                  <a16:creationId xmlns:a16="http://schemas.microsoft.com/office/drawing/2014/main" id="{BAA13F92-C479-4945-B506-FD47AF5908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5367" y="1305978"/>
              <a:ext cx="4115889" cy="1051173"/>
            </a:xfrm>
            <a:prstGeom prst="rect">
              <a:avLst/>
            </a:prstGeom>
          </p:spPr>
        </p:pic>
        <p:sp>
          <p:nvSpPr>
            <p:cNvPr id="18" name="Explosion: 14 Points 17">
              <a:extLst>
                <a:ext uri="{FF2B5EF4-FFF2-40B4-BE49-F238E27FC236}">
                  <a16:creationId xmlns:a16="http://schemas.microsoft.com/office/drawing/2014/main" id="{306BE0BA-DF97-4D95-AC1F-883C4A44AF74}"/>
                </a:ext>
              </a:extLst>
            </p:cNvPr>
            <p:cNvSpPr/>
            <p:nvPr/>
          </p:nvSpPr>
          <p:spPr>
            <a:xfrm rot="3032311">
              <a:off x="7939216" y="2673550"/>
              <a:ext cx="2797772" cy="295115"/>
            </a:xfrm>
            <a:prstGeom prst="irregularSeal2">
              <a:avLst/>
            </a:prstGeom>
            <a:solidFill>
              <a:schemeClr val="bg1"/>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FF0000"/>
                  </a:solidFill>
                  <a:latin typeface="NikoshBAN" panose="02000000000000000000" pitchFamily="2" charset="0"/>
                  <a:cs typeface="NikoshBAN" panose="02000000000000000000" pitchFamily="2" charset="0"/>
                  <a:sym typeface="Symbol"/>
                </a:rPr>
                <a:t>উ</a:t>
              </a:r>
              <a:r>
                <a:rPr lang="bn-BD" sz="1800" dirty="0">
                  <a:solidFill>
                    <a:srgbClr val="FF0000"/>
                  </a:solidFill>
                  <a:latin typeface="NikoshBAN" panose="02000000000000000000" pitchFamily="2" charset="0"/>
                  <a:cs typeface="NikoshBAN" panose="02000000000000000000" pitchFamily="2" charset="0"/>
                  <a:sym typeface="Symbol"/>
                </a:rPr>
                <a:t>র্ধ্ব</a:t>
              </a:r>
              <a:r>
                <a:rPr lang="en-US" sz="1800" dirty="0">
                  <a:solidFill>
                    <a:srgbClr val="FF0000"/>
                  </a:solidFill>
                  <a:latin typeface="NikoshBAN" panose="02000000000000000000" pitchFamily="2" charset="0"/>
                  <a:cs typeface="NikoshBAN" panose="02000000000000000000" pitchFamily="2" charset="0"/>
                  <a:sym typeface="Symbol"/>
                </a:rPr>
                <a:t>গমন</a:t>
              </a:r>
              <a:endParaRPr lang="en-US" dirty="0">
                <a:solidFill>
                  <a:srgbClr val="FF0000"/>
                </a:solidFill>
              </a:endParaRPr>
            </a:p>
          </p:txBody>
        </p:sp>
      </p:grpSp>
      <p:sp>
        <p:nvSpPr>
          <p:cNvPr id="4" name="Rectangle 3">
            <a:extLst>
              <a:ext uri="{FF2B5EF4-FFF2-40B4-BE49-F238E27FC236}">
                <a16:creationId xmlns:a16="http://schemas.microsoft.com/office/drawing/2014/main" id="{E7A035CA-2C11-4886-9F7D-B8218BABF191}"/>
              </a:ext>
            </a:extLst>
          </p:cNvPr>
          <p:cNvSpPr/>
          <p:nvPr/>
        </p:nvSpPr>
        <p:spPr>
          <a:xfrm>
            <a:off x="5607282" y="3376317"/>
            <a:ext cx="3431716" cy="914400"/>
          </a:xfrm>
          <a:prstGeom prst="rect">
            <a:avLst/>
          </a:prstGeom>
          <a:solidFill>
            <a:srgbClr val="BFE24E"/>
          </a:solidFill>
          <a:ln>
            <a:solidFill>
              <a:srgbClr val="C2E3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253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repeatCount="indefinite"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repeatCount="indefinite"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right)">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repeatCount="indefinite" fill="hold"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wipe(up)">
                                      <p:cBhvr>
                                        <p:cTn id="17"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
            <a:ext cx="12192000" cy="6833616"/>
          </a:xfrm>
          <a:prstGeom prst="rect">
            <a:avLst/>
          </a:prstGeom>
        </p:spPr>
      </p:pic>
      <p:graphicFrame>
        <p:nvGraphicFramePr>
          <p:cNvPr id="4" name="Diagram 3"/>
          <p:cNvGraphicFramePr/>
          <p:nvPr/>
        </p:nvGraphicFramePr>
        <p:xfrm>
          <a:off x="3299844" y="874366"/>
          <a:ext cx="8354881"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178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graphicEl>
                                              <a:dgm id="{665E4A0D-8A71-465C-9A27-6C1C284CA5D2}"/>
                                            </p:graphicEl>
                                          </p:spTgt>
                                        </p:tgtEl>
                                        <p:attrNameLst>
                                          <p:attrName>style.visibility</p:attrName>
                                        </p:attrNameLst>
                                      </p:cBhvr>
                                      <p:to>
                                        <p:strVal val="visible"/>
                                      </p:to>
                                    </p:set>
                                    <p:animEffect transition="in" filter="wheel(1)">
                                      <p:cBhvr>
                                        <p:cTn id="7" dur="2000"/>
                                        <p:tgtEl>
                                          <p:spTgt spid="4">
                                            <p:graphicEl>
                                              <a:dgm id="{665E4A0D-8A71-465C-9A27-6C1C284CA5D2}"/>
                                            </p:graphic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graphicEl>
                                              <a:dgm id="{00BF362D-744A-41E6-B07E-FA00FE7DFCF1}"/>
                                            </p:graphicEl>
                                          </p:spTgt>
                                        </p:tgtEl>
                                        <p:attrNameLst>
                                          <p:attrName>style.visibility</p:attrName>
                                        </p:attrNameLst>
                                      </p:cBhvr>
                                      <p:to>
                                        <p:strVal val="visible"/>
                                      </p:to>
                                    </p:set>
                                    <p:animEffect transition="in" filter="wheel(1)">
                                      <p:cBhvr>
                                        <p:cTn id="10" dur="2000"/>
                                        <p:tgtEl>
                                          <p:spTgt spid="4">
                                            <p:graphicEl>
                                              <a:dgm id="{00BF362D-744A-41E6-B07E-FA00FE7DFCF1}"/>
                                            </p:graphic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graphicEl>
                                              <a:dgm id="{43516250-47EB-4C1E-B29A-B6B92628E6F1}"/>
                                            </p:graphicEl>
                                          </p:spTgt>
                                        </p:tgtEl>
                                        <p:attrNameLst>
                                          <p:attrName>style.visibility</p:attrName>
                                        </p:attrNameLst>
                                      </p:cBhvr>
                                      <p:to>
                                        <p:strVal val="visible"/>
                                      </p:to>
                                    </p:set>
                                    <p:animEffect transition="in" filter="wheel(1)">
                                      <p:cBhvr>
                                        <p:cTn id="13" dur="2000"/>
                                        <p:tgtEl>
                                          <p:spTgt spid="4">
                                            <p:graphicEl>
                                              <a:dgm id="{43516250-47EB-4C1E-B29A-B6B92628E6F1}"/>
                                            </p:graphic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4">
                                            <p:graphicEl>
                                              <a:dgm id="{55E4DFA6-1031-41CC-960C-082DF3965A68}"/>
                                            </p:graphicEl>
                                          </p:spTgt>
                                        </p:tgtEl>
                                        <p:attrNameLst>
                                          <p:attrName>style.visibility</p:attrName>
                                        </p:attrNameLst>
                                      </p:cBhvr>
                                      <p:to>
                                        <p:strVal val="visible"/>
                                      </p:to>
                                    </p:set>
                                    <p:animEffect transition="in" filter="wheel(1)">
                                      <p:cBhvr>
                                        <p:cTn id="16" dur="2000"/>
                                        <p:tgtEl>
                                          <p:spTgt spid="4">
                                            <p:graphicEl>
                                              <a:dgm id="{55E4DFA6-1031-41CC-960C-082DF3965A68}"/>
                                            </p:graphic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4">
                                            <p:graphicEl>
                                              <a:dgm id="{44A09ED6-815B-4A0D-AA23-C83BFD199767}"/>
                                            </p:graphicEl>
                                          </p:spTgt>
                                        </p:tgtEl>
                                        <p:attrNameLst>
                                          <p:attrName>style.visibility</p:attrName>
                                        </p:attrNameLst>
                                      </p:cBhvr>
                                      <p:to>
                                        <p:strVal val="visible"/>
                                      </p:to>
                                    </p:set>
                                    <p:animEffect transition="in" filter="wheel(1)">
                                      <p:cBhvr>
                                        <p:cTn id="19" dur="2000"/>
                                        <p:tgtEl>
                                          <p:spTgt spid="4">
                                            <p:graphicEl>
                                              <a:dgm id="{44A09ED6-815B-4A0D-AA23-C83BFD199767}"/>
                                            </p:graphic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4">
                                            <p:graphicEl>
                                              <a:dgm id="{C53E97FC-FC9E-450D-B3BE-FAB742EE5BAB}"/>
                                            </p:graphicEl>
                                          </p:spTgt>
                                        </p:tgtEl>
                                        <p:attrNameLst>
                                          <p:attrName>style.visibility</p:attrName>
                                        </p:attrNameLst>
                                      </p:cBhvr>
                                      <p:to>
                                        <p:strVal val="visible"/>
                                      </p:to>
                                    </p:set>
                                    <p:animEffect transition="in" filter="wheel(1)">
                                      <p:cBhvr>
                                        <p:cTn id="22" dur="2000"/>
                                        <p:tgtEl>
                                          <p:spTgt spid="4">
                                            <p:graphicEl>
                                              <a:dgm id="{C53E97FC-FC9E-450D-B3BE-FAB742EE5BAB}"/>
                                            </p:graphic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4">
                                            <p:graphicEl>
                                              <a:dgm id="{09B573B5-6163-4EDD-96C2-E942EEA3BEE3}"/>
                                            </p:graphicEl>
                                          </p:spTgt>
                                        </p:tgtEl>
                                        <p:attrNameLst>
                                          <p:attrName>style.visibility</p:attrName>
                                        </p:attrNameLst>
                                      </p:cBhvr>
                                      <p:to>
                                        <p:strVal val="visible"/>
                                      </p:to>
                                    </p:set>
                                    <p:animEffect transition="in" filter="wheel(1)">
                                      <p:cBhvr>
                                        <p:cTn id="25" dur="2000"/>
                                        <p:tgtEl>
                                          <p:spTgt spid="4">
                                            <p:graphicEl>
                                              <a:dgm id="{09B573B5-6163-4EDD-96C2-E942EEA3BEE3}"/>
                                            </p:graphic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4">
                                            <p:graphicEl>
                                              <a:dgm id="{AE71F5C6-7528-4B88-B413-87D5F5F12E26}"/>
                                            </p:graphicEl>
                                          </p:spTgt>
                                        </p:tgtEl>
                                        <p:attrNameLst>
                                          <p:attrName>style.visibility</p:attrName>
                                        </p:attrNameLst>
                                      </p:cBhvr>
                                      <p:to>
                                        <p:strVal val="visible"/>
                                      </p:to>
                                    </p:set>
                                    <p:animEffect transition="in" filter="wheel(1)">
                                      <p:cBhvr>
                                        <p:cTn id="28" dur="2000"/>
                                        <p:tgtEl>
                                          <p:spTgt spid="4">
                                            <p:graphicEl>
                                              <a:dgm id="{AE71F5C6-7528-4B88-B413-87D5F5F12E26}"/>
                                            </p:graphic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4">
                                            <p:graphicEl>
                                              <a:dgm id="{A5435DC8-6F59-4793-8930-BCAE1F62FB80}"/>
                                            </p:graphicEl>
                                          </p:spTgt>
                                        </p:tgtEl>
                                        <p:attrNameLst>
                                          <p:attrName>style.visibility</p:attrName>
                                        </p:attrNameLst>
                                      </p:cBhvr>
                                      <p:to>
                                        <p:strVal val="visible"/>
                                      </p:to>
                                    </p:set>
                                    <p:animEffect transition="in" filter="wheel(1)">
                                      <p:cBhvr>
                                        <p:cTn id="31" dur="2000"/>
                                        <p:tgtEl>
                                          <p:spTgt spid="4">
                                            <p:graphicEl>
                                              <a:dgm id="{A5435DC8-6F59-4793-8930-BCAE1F62FB8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772</Words>
  <Application>Microsoft Office PowerPoint</Application>
  <PresentationFormat>Widescreen</PresentationFormat>
  <Paragraphs>90</Paragraphs>
  <Slides>20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Arial</vt:lpstr>
      <vt:lpstr>Calibri</vt:lpstr>
      <vt:lpstr>Calibri Light</vt:lpstr>
      <vt:lpstr>NikoshBAN</vt:lpstr>
      <vt:lpstr>Sitka Small</vt:lpstr>
      <vt:lpstr>SutonnyMJ</vt:lpstr>
      <vt:lpstr>Times New Roman</vt:lpstr>
      <vt:lpstr>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12</cp:revision>
  <dcterms:created xsi:type="dcterms:W3CDTF">2020-08-30T03:07:20Z</dcterms:created>
  <dcterms:modified xsi:type="dcterms:W3CDTF">2020-08-30T04:05:34Z</dcterms:modified>
</cp:coreProperties>
</file>