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94" r:id="rId5"/>
    <p:sldId id="295" r:id="rId6"/>
    <p:sldId id="258" r:id="rId7"/>
    <p:sldId id="259" r:id="rId8"/>
    <p:sldId id="296" r:id="rId9"/>
    <p:sldId id="260" r:id="rId10"/>
    <p:sldId id="261" r:id="rId11"/>
    <p:sldId id="262" r:id="rId12"/>
    <p:sldId id="263" r:id="rId13"/>
    <p:sldId id="264" r:id="rId14"/>
    <p:sldId id="265" r:id="rId15"/>
    <p:sldId id="266" r:id="rId16"/>
    <p:sldId id="286" r:id="rId17"/>
    <p:sldId id="267" r:id="rId18"/>
    <p:sldId id="268" r:id="rId19"/>
    <p:sldId id="269" r:id="rId20"/>
    <p:sldId id="270" r:id="rId21"/>
    <p:sldId id="271" r:id="rId22"/>
    <p:sldId id="293" r:id="rId23"/>
    <p:sldId id="272" r:id="rId24"/>
    <p:sldId id="273" r:id="rId25"/>
    <p:sldId id="291" r:id="rId26"/>
    <p:sldId id="274" r:id="rId27"/>
    <p:sldId id="275" r:id="rId28"/>
    <p:sldId id="276" r:id="rId29"/>
    <p:sldId id="277" r:id="rId30"/>
    <p:sldId id="287" r:id="rId31"/>
    <p:sldId id="288" r:id="rId32"/>
    <p:sldId id="289" r:id="rId33"/>
    <p:sldId id="290"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30-Aug-20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30-Aug-20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2268457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27093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30-Aug-20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346056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424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4912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44149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909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696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4728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1329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581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30-Aug-20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04720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38409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30-Aug-20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05299927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30-Aug-20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5693765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133220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30-Aug-20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6520815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3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76917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30-Aug-20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880068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2733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440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30-Aug-20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6455070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9456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30-Aug-20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3791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77378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58033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3943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0346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06056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70455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63692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725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30-Aug-20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30-Aug-20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30-Aug-20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30-Aug-20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307026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30-Aug-20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2045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30-Aug-20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7707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2286000" y="2057400"/>
            <a:ext cx="5189176" cy="3234098"/>
          </a:xfrm>
        </p:spPr>
      </p:pic>
    </p:spTree>
    <p:extLst>
      <p:ext uri="{BB962C8B-B14F-4D97-AF65-F5344CB8AC3E}">
        <p14:creationId xmlns:p14="http://schemas.microsoft.com/office/powerpoint/2010/main" val="1061940820"/>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763000" cy="3048000"/>
          </a:xfrm>
        </p:spPr>
        <p:txBody>
          <a:bodyPr>
            <a:normAutofit/>
          </a:bodyPr>
          <a:lstStyle/>
          <a:p>
            <a:pPr>
              <a:buNone/>
            </a:pPr>
            <a:r>
              <a:rPr lang="bn-BD" sz="2600" dirty="0" smtClean="0">
                <a:latin typeface="Nikosh" pitchFamily="2" charset="0"/>
                <a:cs typeface="Nikosh" pitchFamily="2" charset="0"/>
              </a:rPr>
              <a:t> </a:t>
            </a:r>
            <a:r>
              <a:rPr lang="bn-BD" sz="4000" dirty="0" smtClean="0">
                <a:latin typeface="Nikosh" pitchFamily="2" charset="0"/>
                <a:cs typeface="Nikosh" pitchFamily="2" charset="0"/>
              </a:rPr>
              <a:t>সুশাসন প্রতিষ্ঠায় নাগরিকের দায়িত্ব ও কর্তব্য                 </a:t>
            </a:r>
          </a:p>
          <a:p>
            <a:pPr>
              <a:buNone/>
            </a:pPr>
            <a:r>
              <a:rPr lang="bn-BD" sz="4000" dirty="0" smtClean="0">
                <a:latin typeface="Nikosh" pitchFamily="2" charset="0"/>
                <a:cs typeface="Nikosh" pitchFamily="2" charset="0"/>
              </a:rPr>
              <a:t> সুশাসন প্রতিষ্ঠায় সামাজিক ক্ষেত্রে সুশাসনের গুরুত্ব </a:t>
            </a:r>
          </a:p>
          <a:p>
            <a:pPr>
              <a:buNone/>
            </a:pPr>
            <a:r>
              <a:rPr lang="bn-BD" sz="4000" dirty="0" smtClean="0">
                <a:latin typeface="Nikosh" pitchFamily="2" charset="0"/>
                <a:cs typeface="Nikosh" pitchFamily="2" charset="0"/>
              </a:rPr>
              <a:t>সুশাসন প্রতিষ্ঠায় রাজনৈতিক ক্ষেত্রে গুরুত্ব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2" nodeType="clickEffect">
                                  <p:stCondLst>
                                    <p:cond delay="0"/>
                                  </p:stCondLst>
                                  <p:childTnLst>
                                    <p:animEffect transition="out" filter="diamond(in)">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blinds(horizontal)">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linds(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0" end="0"/>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1" end="1"/>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2" nodeType="clickEffect">
                                  <p:stCondLst>
                                    <p:cond delay="0"/>
                                  </p:stCondLst>
                                  <p:childTnLst>
                                    <p:anim calcmode="lin" valueType="num">
                                      <p:cBhvr additive="base">
                                        <p:cTn id="6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2" end="2"/>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763000" cy="3581400"/>
          </a:xfrm>
        </p:spPr>
        <p:txBody>
          <a:bodyPr>
            <a:normAutofit fontScale="92500" lnSpcReduction="20000"/>
          </a:bodyPr>
          <a:lstStyle/>
          <a:p>
            <a:pPr>
              <a:buNone/>
            </a:pPr>
            <a:r>
              <a:rPr lang="bn-BD" sz="4000" dirty="0" smtClean="0">
                <a:latin typeface="Nikosh" pitchFamily="2" charset="0"/>
                <a:cs typeface="Nikosh" pitchFamily="2" charset="0"/>
              </a:rPr>
              <a:t>১। সুশাসন প্রতিষ্ঠায় নাগরিকের দায়িত্ব ও কর্তব্য কি বলতে পারবে?                </a:t>
            </a:r>
          </a:p>
          <a:p>
            <a:pPr>
              <a:buNone/>
            </a:pPr>
            <a:r>
              <a:rPr lang="bn-BD" sz="4000" dirty="0" smtClean="0">
                <a:latin typeface="Nikosh" pitchFamily="2" charset="0"/>
                <a:cs typeface="Nikosh" pitchFamily="2" charset="0"/>
              </a:rPr>
              <a:t>২। সুশাসন প্রতিষ্ঠায় সামাজিক ক্ষেত্রে সুশাসনের গুরুত্ব কি বলতে পারবে?</a:t>
            </a:r>
          </a:p>
          <a:p>
            <a:pPr>
              <a:buNone/>
            </a:pPr>
            <a:r>
              <a:rPr lang="bn-BD" sz="4000" dirty="0" smtClean="0">
                <a:latin typeface="Nikosh" pitchFamily="2" charset="0"/>
                <a:cs typeface="Nikosh" pitchFamily="2" charset="0"/>
              </a:rPr>
              <a:t>৩। সুশাসন প্রতিষ্ঠায় রাজনৈতিক ক্ষেত্রে গুরুত্ব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381000"/>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193166823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8686800" cy="3886200"/>
          </a:xfrm>
        </p:spPr>
        <p:txBody>
          <a:bodyPr>
            <a:normAutofit/>
          </a:bodyPr>
          <a:lstStyle/>
          <a:p>
            <a:pPr>
              <a:buNone/>
            </a:pPr>
            <a:r>
              <a:rPr lang="bn-BD" sz="4000" dirty="0" smtClean="0">
                <a:latin typeface="Nikosh" pitchFamily="2" charset="0"/>
                <a:cs typeface="Nikosh" pitchFamily="2" charset="0"/>
              </a:rPr>
              <a:t>১। সুশাসন প্রতিষ্ঠায় নাগরিকের দায়িত্ব ও কর্তব্য কি বল?                </a:t>
            </a:r>
          </a:p>
          <a:p>
            <a:pPr>
              <a:buNone/>
            </a:pPr>
            <a:r>
              <a:rPr lang="bn-BD" sz="4000" dirty="0" smtClean="0">
                <a:latin typeface="Nikosh" pitchFamily="2" charset="0"/>
                <a:cs typeface="Nikosh" pitchFamily="2" charset="0"/>
              </a:rPr>
              <a:t>২। সুশাসন প্রতিষ্ঠায় সামাজিক ক্ষেত্রে সুশাসনের গুরুত্ব কি বল?</a:t>
            </a:r>
          </a:p>
          <a:p>
            <a:pPr>
              <a:buNone/>
            </a:pPr>
            <a:r>
              <a:rPr lang="bn-BD" sz="4000" dirty="0" smtClean="0">
                <a:latin typeface="Nikosh" pitchFamily="2" charset="0"/>
                <a:cs typeface="Nikosh" pitchFamily="2" charset="0"/>
              </a:rPr>
              <a:t>৩। সুশাসন প্রতিষ্ঠায় রাজনৈতিক ক্ষেত্রে গুরুত্ব কি বল?</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2438400"/>
          </a:xfrm>
        </p:spPr>
        <p:txBody>
          <a:bodyPr>
            <a:normAutofit/>
          </a:bodyPr>
          <a:lstStyle/>
          <a:p>
            <a:pPr algn="ctr">
              <a:buNone/>
            </a:pPr>
            <a:r>
              <a:rPr lang="bn-BD" sz="4000" dirty="0" smtClean="0">
                <a:latin typeface="Nikosh" pitchFamily="2" charset="0"/>
                <a:cs typeface="Nikosh" pitchFamily="2" charset="0"/>
              </a:rPr>
              <a:t>সুশাসন প্রতিষ্ঠায় নাগরিকের দায়িত্ব ও কর্তব্য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8915400" cy="5486400"/>
          </a:xfrm>
        </p:spPr>
        <p:txBody>
          <a:bodyPr>
            <a:noAutofit/>
          </a:bodyPr>
          <a:lstStyle/>
          <a:p>
            <a:pPr>
              <a:buNone/>
            </a:pPr>
            <a:r>
              <a:rPr lang="bn-BD" sz="3600" dirty="0" smtClean="0">
                <a:latin typeface="Times New Roman" pitchFamily="18" charset="0"/>
                <a:cs typeface="Nikosh" pitchFamily="2" charset="0"/>
              </a:rPr>
              <a:t>একটি গণতান্ত্রিক রাষ্ট্রে অধিকার ভোগের বিনিময়ে নাগরিককে বেশ কিছু দায়িত্ব ও কর্তব্য পালন করতে হয়। একজন নাগরিক যখনই কোনো অ</a:t>
            </a:r>
            <a:r>
              <a:rPr lang="en-US" sz="3600" dirty="0" err="1" smtClean="0">
                <a:latin typeface="Times New Roman" pitchFamily="18" charset="0"/>
                <a:cs typeface="Nikosh" pitchFamily="2" charset="0"/>
              </a:rPr>
              <a:t>ধি</a:t>
            </a:r>
            <a:r>
              <a:rPr lang="bn-BD" sz="3600" dirty="0" smtClean="0">
                <a:latin typeface="Times New Roman" pitchFamily="18" charset="0"/>
                <a:cs typeface="Nikosh" pitchFamily="2" charset="0"/>
              </a:rPr>
              <a:t>কার ভোগ করতে চায় তখনই এর সাথে কিছু কিছু কর্তব্য পালনের বিষয়ও চলে আসে। অধিকার ও কর্তব্য সমাজবোধ থেকে এসেছে। </a:t>
            </a:r>
          </a:p>
          <a:p>
            <a:pPr>
              <a:buNone/>
            </a:pPr>
            <a:r>
              <a:rPr lang="bn-BD" sz="3600" dirty="0" smtClean="0">
                <a:latin typeface="Times New Roman" pitchFamily="18" charset="0"/>
                <a:cs typeface="Nikosh" pitchFamily="2" charset="0"/>
              </a:rPr>
              <a:t>সুশাসন প্রতিষ্ঠা করতে হলে শুধু সরকারকেই সচেষ্ট হতে হয় তা নয়। এজন্য নাগরিকের ও অনেক দায়িত্ব ও কর্তব্য রয়েছে। কেননা কর্তব্য বিমুখ জাতি কখনো উন্নতি লাভ করতে পারে না, সুশাসন প্রতিষ্ঠা করতে পারে না। </a:t>
            </a:r>
          </a:p>
        </p:txBody>
      </p:sp>
      <p:sp>
        <p:nvSpPr>
          <p:cNvPr id="2" name="Title 1"/>
          <p:cNvSpPr>
            <a:spLocks noGrp="1"/>
          </p:cNvSpPr>
          <p:nvPr>
            <p:ph type="title"/>
          </p:nvPr>
        </p:nvSpPr>
        <p:spPr>
          <a:xfrm>
            <a:off x="2209800" y="762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371600"/>
            <a:ext cx="8839200" cy="5257800"/>
          </a:xfrm>
        </p:spPr>
        <p:txBody>
          <a:bodyPr>
            <a:normAutofit/>
          </a:bodyPr>
          <a:lstStyle/>
          <a:p>
            <a:pPr>
              <a:buNone/>
            </a:pPr>
            <a:r>
              <a:rPr lang="bn-BD" sz="4000" dirty="0" smtClean="0">
                <a:latin typeface="Times New Roman" pitchFamily="18" charset="0"/>
                <a:cs typeface="Nikosh" pitchFamily="2" charset="0"/>
              </a:rPr>
              <a:t>সুশাসন প্রতিষ্ঠায় নাগরিকের দায়িত্ব ও কর্তব্য নিম্নরুপঃ </a:t>
            </a:r>
          </a:p>
          <a:p>
            <a:pPr>
              <a:buNone/>
            </a:pPr>
            <a:r>
              <a:rPr lang="bn-BD" sz="3600" dirty="0" smtClean="0">
                <a:latin typeface="Times New Roman" pitchFamily="18" charset="0"/>
                <a:cs typeface="Nikosh" pitchFamily="2" charset="0"/>
              </a:rPr>
              <a:t>১। সামাজিক দায়িত্ব পালন   ২। রাষ্ট্রের প্রতি নিঃশর্ত আনুগত্য প্রদর্শন  ৩। আইন মান্য করা  ৪। সৎ ও যোগ্য নেতৃত্ব নির্বাচন  ৫। নিয়মিত কর প্রদান  ৬। রাষ্ট্রের সেবা করা  ৭। সন্তানদের শিক্ষাদান    ৮। রাষ্ট্রীয় উন্নয়ন কর্মকান্ডে অংশগ্রহন  </a:t>
            </a:r>
            <a:endParaRPr lang="en-US" sz="3600" dirty="0" smtClean="0">
              <a:latin typeface="Times New Roman" pitchFamily="18" charset="0"/>
              <a:cs typeface="Nikosh" pitchFamily="2" charset="0"/>
            </a:endParaRPr>
          </a:p>
          <a:p>
            <a:pPr>
              <a:buNone/>
            </a:pPr>
            <a:r>
              <a:rPr lang="bn-BD" sz="3600" dirty="0" smtClean="0">
                <a:latin typeface="Times New Roman" pitchFamily="18" charset="0"/>
                <a:cs typeface="Nikosh" pitchFamily="2" charset="0"/>
              </a:rPr>
              <a:t>৯। জাতীয় সম্পদ রক্ষা  ১০। আইন শৃঙ্খলা রক্ষায় সাহায্য করা  ১১। সচেতন ও সজাগ হতে হবে  ১২। সংবিধান মেনে চলা  ১৩। সুশাসনের আগ্রহ থাকা  ১৪। উদার ও প্রগ্রতিশীল দলের প্রতি সমর্থন </a:t>
            </a:r>
          </a:p>
        </p:txBody>
      </p:sp>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457200"/>
            <a:ext cx="4495800" cy="1143000"/>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457200" y="1828800"/>
            <a:ext cx="83058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1940617161"/>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রহমান হেলাল</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40189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10600" cy="2667000"/>
          </a:xfrm>
        </p:spPr>
        <p:txBody>
          <a:bodyPr>
            <a:normAutofit/>
          </a:bodyPr>
          <a:lstStyle/>
          <a:p>
            <a:pPr algn="ctr">
              <a:buNone/>
            </a:pPr>
            <a:r>
              <a:rPr lang="bn-BD" sz="4000" dirty="0" smtClean="0">
                <a:latin typeface="Nikosh" pitchFamily="2" charset="0"/>
                <a:cs typeface="Nikosh" pitchFamily="2" charset="0"/>
              </a:rPr>
              <a:t>সুশাসন প্রতিষ্ঠায় সামাজিক ক্ষেত্রে সুশাসনের গুরুত্ব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39200" cy="4525963"/>
          </a:xfrm>
        </p:spPr>
        <p:txBody>
          <a:bodyPr>
            <a:normAutofit/>
          </a:bodyPr>
          <a:lstStyle/>
          <a:p>
            <a:pPr>
              <a:buNone/>
            </a:pPr>
            <a:r>
              <a:rPr lang="bn-BD" sz="4000" dirty="0" smtClean="0">
                <a:latin typeface="Nikosh" pitchFamily="2" charset="0"/>
                <a:cs typeface="Nikosh" pitchFamily="2" charset="0"/>
              </a:rPr>
              <a:t>একটি দেশে সুশাসন আছে কিনা তা সমাজের মানুষের জীবন যাপন পদ্ধতিতে চেনা যায়। </a:t>
            </a:r>
          </a:p>
          <a:p>
            <a:pPr>
              <a:buNone/>
            </a:pPr>
            <a:r>
              <a:rPr lang="bn-BD" sz="4000" dirty="0" smtClean="0">
                <a:latin typeface="Nikosh" pitchFamily="2" charset="0"/>
                <a:cs typeface="Nikosh" pitchFamily="2" charset="0"/>
              </a:rPr>
              <a:t>সুশাসন ছাড়া সামাজিক সম্প্রীতি গড়ে তোলা ও তা বজায় রাখা, সামাজিক প্রতিষ্ঠান গঠন, সামাজিক অনুষ্ঠানে অংশগ্রহন, সন্তান</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সন্ততিকে শিক্ষিত করা, রুচিবান ও সংস্কৃতিবান করে গড়ে তোলা সম্ভব নয়। এগুলো সুশাসনের অন্যতম শর্ত। </a:t>
            </a:r>
            <a:endParaRPr lang="en-US" sz="4000" dirty="0">
              <a:latin typeface="Nikosh" pitchFamily="2" charset="0"/>
              <a:cs typeface="Nikosh" pitchFamily="2" charset="0"/>
            </a:endParaRPr>
          </a:p>
        </p:txBody>
      </p:sp>
      <p:sp>
        <p:nvSpPr>
          <p:cNvPr id="2" name="Title 1"/>
          <p:cNvSpPr>
            <a:spLocks noGrp="1"/>
          </p:cNvSpPr>
          <p:nvPr>
            <p:ph type="title"/>
          </p:nvPr>
        </p:nvSpPr>
        <p:spPr>
          <a:xfrm>
            <a:off x="1524000" y="274638"/>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29300198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362200" y="1535843"/>
            <a:ext cx="3962400" cy="4992624"/>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4600" y="3810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1828800" y="1479718"/>
            <a:ext cx="4953000" cy="5071484"/>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458200" cy="2590800"/>
          </a:xfrm>
        </p:spPr>
        <p:txBody>
          <a:bodyPr>
            <a:normAutofit/>
          </a:bodyPr>
          <a:lstStyle/>
          <a:p>
            <a:pPr algn="ctr">
              <a:buNone/>
            </a:pPr>
            <a:r>
              <a:rPr lang="bn-BD" sz="4000" dirty="0" smtClean="0">
                <a:latin typeface="Nikosh" pitchFamily="2" charset="0"/>
                <a:cs typeface="Nikosh" pitchFamily="2" charset="0"/>
              </a:rPr>
              <a:t>সুশাসন প্রতিষ্ঠায় রাজনৈতিক ক্ষেত্রে গুরুত্ব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Autofit/>
          </a:bodyPr>
          <a:lstStyle/>
          <a:p>
            <a:pPr>
              <a:buNone/>
            </a:pPr>
            <a:r>
              <a:rPr lang="bn-BD" sz="3200" dirty="0" smtClean="0">
                <a:latin typeface="Nikosh" pitchFamily="2" charset="0"/>
                <a:cs typeface="Nikosh" pitchFamily="2" charset="0"/>
              </a:rPr>
              <a:t>রাজনৈতিক ক্ষেত্রেও সুশাসনের ভুমিকা খুবই গুরুত্বপুর্ণ। আইন না মানলে শাস্তি পেতে  হবে, সমাজ ও রাষ্ট্রে বিশৃংখলা দেখা দিবে। সব থেকে বড় কথা আইন মানুষের অধিকার উপভোগ করার সুযোগ সৃষ্টি করে। আইনের উপস্থিতি ছাড়া উৎকৃষ্ট নাগরিক জীবন গড়ে তোলা সম্ভব নয়। সুশাসন প্রতিষ্ঠিত না হলে আইন সঠিকভাবে কার্যকর করা যায় না এবং নাগরিক অধিকার উপভোগের ক্ষেত্রে প্রতিবন্ধকতা তৈরী হয়। সুশাসন প্রতিষ্ঠিত না হলে সততা ও সতর্কতার সাথে একজন নাগরিক তার ভোটাধিকার প্রয়োগ ও প্রার্থী বাছাই করতে পারে না, স্থানীয় ও জাতীয় পর্যায়ে রাজনৈতিক ও প্রশাসনিক কর্মাকান্ডে অংশগ্রহন করতে পারে না। </a:t>
            </a:r>
          </a:p>
        </p:txBody>
      </p:sp>
      <p:sp>
        <p:nvSpPr>
          <p:cNvPr id="2" name="Title 1"/>
          <p:cNvSpPr>
            <a:spLocks noGrp="1"/>
          </p:cNvSpPr>
          <p:nvPr>
            <p:ph type="title"/>
          </p:nvPr>
        </p:nvSpPr>
        <p:spPr>
          <a:xfrm>
            <a:off x="1524000" y="152400"/>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41910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371600"/>
            <a:ext cx="8839200" cy="5334000"/>
          </a:xfrm>
        </p:spPr>
        <p:txBody>
          <a:bodyPr>
            <a:normAutofit lnSpcReduction="10000"/>
          </a:bodyPr>
          <a:lstStyle/>
          <a:p>
            <a:pPr>
              <a:buNone/>
            </a:pPr>
            <a:r>
              <a:rPr lang="bn-BD"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দুর্নীতি দমনের জন্য প্রয়োজন? </a:t>
            </a:r>
          </a:p>
          <a:p>
            <a:pPr>
              <a:buNone/>
            </a:pPr>
            <a:r>
              <a:rPr lang="bn-BD" dirty="0" smtClean="0">
                <a:latin typeface="Nikosh" pitchFamily="2" charset="0"/>
                <a:cs typeface="Nikosh" pitchFamily="2" charset="0"/>
              </a:rPr>
              <a:t>ক। নিরপেক্ষ  নির্বাচন কমিশন </a:t>
            </a:r>
            <a:r>
              <a:rPr lang="en-US" dirty="0" smtClean="0">
                <a:latin typeface="Nikosh" pitchFamily="2" charset="0"/>
                <a:cs typeface="Nikosh" pitchFamily="2" charset="0"/>
              </a:rPr>
              <a:t>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স্বাধীন দুর্নীতি দমন কমিশন  </a:t>
            </a:r>
            <a:r>
              <a:rPr lang="en-US" b="1" dirty="0" smtClean="0">
                <a:latin typeface="Times New Roman" pitchFamily="18" charset="0"/>
                <a:cs typeface="Times New Roman" pitchFamily="18" charset="0"/>
              </a:rPr>
              <a:t>  </a:t>
            </a:r>
            <a:endParaRPr lang="bn-BD" b="1" dirty="0" smtClean="0">
              <a:latin typeface="Times New Roman" pitchFamily="18" charset="0"/>
              <a:cs typeface="Times New Roman" pitchFamily="18" charset="0"/>
            </a:endParaRPr>
          </a:p>
          <a:p>
            <a:pPr>
              <a:buNone/>
            </a:pP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দক্ষ কর্মকমিশন  ঘ। মানবাধিকার কমিশন</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সুশাসন বাধাগ্রস্ত হয়-</a:t>
            </a:r>
          </a:p>
          <a:p>
            <a:pPr>
              <a:buNone/>
            </a:pPr>
            <a:r>
              <a:rPr lang="bn-BD" dirty="0" smtClean="0">
                <a:latin typeface="Nikosh" pitchFamily="2" charset="0"/>
                <a:cs typeface="Nikosh" pitchFamily="2" charset="0"/>
              </a:rPr>
              <a:t> ক। অর্থ স</a:t>
            </a:r>
            <a:r>
              <a:rPr lang="en-US" dirty="0" err="1" smtClean="0">
                <a:latin typeface="Nikosh" pitchFamily="2" charset="0"/>
                <a:cs typeface="Nikosh" pitchFamily="2" charset="0"/>
              </a:rPr>
              <a:t>ম্প</a:t>
            </a:r>
            <a:r>
              <a:rPr lang="bn-BD" dirty="0" smtClean="0">
                <a:latin typeface="Nikosh" pitchFamily="2" charset="0"/>
                <a:cs typeface="Nikosh" pitchFamily="2" charset="0"/>
              </a:rPr>
              <a:t>দ না থাকলে    খ।</a:t>
            </a:r>
            <a:r>
              <a:rPr lang="en-US" dirty="0" smtClean="0">
                <a:latin typeface="Nikosh" pitchFamily="2" charset="0"/>
                <a:cs typeface="Nikosh" pitchFamily="2" charset="0"/>
              </a:rPr>
              <a:t> </a:t>
            </a:r>
            <a:r>
              <a:rPr lang="bn-BD" dirty="0" smtClean="0">
                <a:latin typeface="Nikosh" pitchFamily="2" charset="0"/>
                <a:cs typeface="Nikosh" pitchFamily="2" charset="0"/>
              </a:rPr>
              <a:t> জনসংখ্যা কম থাকলে </a:t>
            </a:r>
            <a:r>
              <a:rPr lang="en-US" dirty="0" smtClean="0">
                <a:latin typeface="Times New Roman" pitchFamily="18" charset="0"/>
                <a:cs typeface="Times New Roman" pitchFamily="18" charset="0"/>
              </a:rPr>
              <a:t>  </a:t>
            </a:r>
            <a:endParaRPr lang="bn-BD" dirty="0" smtClean="0">
              <a:latin typeface="Times New Roman" pitchFamily="18" charset="0"/>
              <a:cs typeface="Times New Roman" pitchFamily="18" charset="0"/>
            </a:endParaRPr>
          </a:p>
          <a:p>
            <a:pPr>
              <a:buNone/>
            </a:pPr>
            <a:r>
              <a:rPr lang="bn-BD" b="1" dirty="0" smtClean="0">
                <a:latin typeface="Nikosh" pitchFamily="2" charset="0"/>
                <a:cs typeface="Nikosh" pitchFamily="2" charset="0"/>
              </a:rPr>
              <a:t>গ। আইনের শাসন না থাকলে </a:t>
            </a:r>
            <a:r>
              <a:rPr lang="en-US" b="1" dirty="0" smtClean="0">
                <a:latin typeface="Nikosh" pitchFamily="2" charset="0"/>
                <a:cs typeface="Nikosh" pitchFamily="2" charset="0"/>
              </a:rPr>
              <a:t>  </a:t>
            </a:r>
            <a:r>
              <a:rPr lang="bn-BD" dirty="0" smtClean="0">
                <a:latin typeface="Nikosh" pitchFamily="2" charset="0"/>
                <a:cs typeface="Nikosh" pitchFamily="2" charset="0"/>
              </a:rPr>
              <a:t>ঘ। সুসজ্জিত সেনাবাহিনী না থাকলে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সুশাসনের একটি সমস্যা হলো?   </a:t>
            </a:r>
          </a:p>
          <a:p>
            <a:pPr>
              <a:buNone/>
            </a:pPr>
            <a:r>
              <a:rPr lang="bn-BD" dirty="0" smtClean="0">
                <a:latin typeface="Nikosh" pitchFamily="2" charset="0"/>
                <a:cs typeface="Nikosh" pitchFamily="2" charset="0"/>
              </a:rPr>
              <a:t>ক। বড় বড় অট্টালিকার অভাব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সম্মোহনী নেতার অভাব  </a:t>
            </a: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জবাবদিহিতার অভাব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ঘ। দাতা দেশগুলোর সমর্থনের অভাব </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নিচের কোন দেশে অকারণে ক্ষতিকর হরতাল ডাকা হয়?      </a:t>
            </a:r>
          </a:p>
          <a:p>
            <a:pPr>
              <a:buNone/>
            </a:pPr>
            <a:r>
              <a:rPr lang="bn-BD" dirty="0" smtClean="0">
                <a:latin typeface="Nikosh" pitchFamily="2" charset="0"/>
                <a:cs typeface="Nikosh" pitchFamily="2" charset="0"/>
              </a:rPr>
              <a:t>ক। যুক্তরাষ্ট্র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জার্মানী  </a:t>
            </a:r>
            <a:r>
              <a:rPr lang="bn-BD" b="1" dirty="0" smtClean="0">
                <a:latin typeface="Nikosh" pitchFamily="2" charset="0"/>
                <a:cs typeface="Nikosh" pitchFamily="2" charset="0"/>
              </a:rPr>
              <a:t>গ।  বাংলাদেশ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জাপান  </a:t>
            </a:r>
            <a:endParaRPr lang="en-US" dirty="0" smtClean="0"/>
          </a:p>
          <a:p>
            <a:pPr>
              <a:buNone/>
            </a:pPr>
            <a:endParaRPr lang="en-US" dirty="0"/>
          </a:p>
        </p:txBody>
      </p:sp>
    </p:spTree>
    <p:extLst>
      <p:ext uri="{BB962C8B-B14F-4D97-AF65-F5344CB8AC3E}">
        <p14:creationId xmlns:p14="http://schemas.microsoft.com/office/powerpoint/2010/main" val="371008172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mph" presetSubtype="2" fill="hold" grpId="2" nodeType="clickEffect">
                                  <p:stCondLst>
                                    <p:cond delay="0"/>
                                  </p:stCondLst>
                                  <p:childTnLst>
                                    <p:anim to="1.5" calcmode="lin" valueType="num">
                                      <p:cBhvr override="childStyle">
                                        <p:cTn id="16"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bn-BD" sz="4400" dirty="0" smtClean="0">
                <a:latin typeface="Nikosh" pitchFamily="2" charset="0"/>
                <a:cs typeface="Nikosh" pitchFamily="2" charset="0"/>
              </a:rPr>
              <a:t>জ্ঞান মুলক,অনুধাবন মুলক, প্রয়োগ মুলক প্রশ্ন   </a:t>
            </a: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a:xfrm>
            <a:off x="152400" y="1066800"/>
            <a:ext cx="8763000" cy="5638800"/>
          </a:xfrm>
        </p:spPr>
        <p:txBody>
          <a:bodyPr>
            <a:normAutofit/>
          </a:bodyPr>
          <a:lstStyle/>
          <a:p>
            <a:pPr>
              <a:buNone/>
            </a:pPr>
            <a:r>
              <a:rPr lang="bn-BD" sz="2800" dirty="0" smtClean="0">
                <a:latin typeface="Nikosh" pitchFamily="2" charset="0"/>
                <a:cs typeface="Nikosh" pitchFamily="2" charset="0"/>
              </a:rPr>
              <a:t>৫। সরকারের কার্যকারিতা নষ্ট হয়- ?         </a:t>
            </a:r>
          </a:p>
          <a:p>
            <a:pPr>
              <a:buNone/>
            </a:pPr>
            <a:r>
              <a:rPr lang="bn-BD" sz="2800" b="1" dirty="0" smtClean="0">
                <a:latin typeface="Nikosh" pitchFamily="2" charset="0"/>
                <a:cs typeface="Nikosh" pitchFamily="2" charset="0"/>
              </a:rPr>
              <a:t>ক।  নীতি প্রণয়ন ও সিদ্ধান্ত গ্রহনে দক্ষতার অভাবে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টাকা পয়সার অভাবে </a:t>
            </a:r>
          </a:p>
          <a:p>
            <a:pPr>
              <a:buNone/>
            </a:pPr>
            <a:r>
              <a:rPr lang="bn-BD" sz="2800" dirty="0" smtClean="0">
                <a:latin typeface="Nikosh" pitchFamily="2" charset="0"/>
                <a:cs typeface="Nikosh" pitchFamily="2" charset="0"/>
              </a:rPr>
              <a:t>  গ। বিরোধী দলের সহিংস আচরনের জন্য     ঘ। দাতা দেশগুলোর সাহায্য না দেওয়ার কারণে    </a:t>
            </a:r>
          </a:p>
          <a:p>
            <a:pPr>
              <a:buNone/>
            </a:pPr>
            <a:r>
              <a:rPr lang="bn-BD" sz="2800" dirty="0" smtClean="0">
                <a:latin typeface="Nikosh" pitchFamily="2" charset="0"/>
                <a:cs typeface="Nikosh" pitchFamily="2" charset="0"/>
              </a:rPr>
              <a:t>৬।  নিচের কোন দেশটি প্রায় এক যুগের অধিক সময় ধরে দুর্নীতি নিয়ন্ত্রণে ব্যর্থতার পরিচয় দিয়েই চলেছে? </a:t>
            </a:r>
          </a:p>
          <a:p>
            <a:pPr>
              <a:buNone/>
            </a:pPr>
            <a:r>
              <a:rPr lang="bn-BD" sz="2800" dirty="0" smtClean="0">
                <a:latin typeface="Nikosh" pitchFamily="2" charset="0"/>
                <a:cs typeface="Nikosh" pitchFamily="2" charset="0"/>
              </a:rPr>
              <a:t>ক। জার্মানী  </a:t>
            </a:r>
            <a:r>
              <a:rPr lang="bn-BD" sz="2800" b="1" dirty="0" smtClean="0">
                <a:latin typeface="Nikosh" pitchFamily="2" charset="0"/>
                <a:cs typeface="Nikosh" pitchFamily="2" charset="0"/>
              </a:rPr>
              <a:t>খ।</a:t>
            </a:r>
            <a:r>
              <a:rPr lang="en-US" sz="2800" b="1" dirty="0" smtClean="0">
                <a:latin typeface="Nikosh" pitchFamily="2" charset="0"/>
                <a:cs typeface="Nikosh" pitchFamily="2" charset="0"/>
              </a:rPr>
              <a:t> </a:t>
            </a:r>
            <a:r>
              <a:rPr lang="bn-BD" sz="2800" b="1" dirty="0" smtClean="0">
                <a:latin typeface="Nikosh" pitchFamily="2" charset="0"/>
                <a:cs typeface="Nikosh" pitchFamily="2" charset="0"/>
              </a:rPr>
              <a:t>বাংলাদেশ </a:t>
            </a:r>
            <a:r>
              <a:rPr lang="en-US" sz="2800" b="1" dirty="0" smtClean="0">
                <a:latin typeface="Times New Roman" pitchFamily="18" charset="0"/>
                <a:cs typeface="Times New Roman" pitchFamily="18" charset="0"/>
              </a:rPr>
              <a:t>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সুইডেন </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 ঘ। দক্ষিণ কোরীয়া </a:t>
            </a:r>
            <a:endParaRPr lang="bn-BD" sz="2800" dirty="0" smtClean="0">
              <a:latin typeface="Times New Roman" pitchFamily="18" charset="0"/>
              <a:cs typeface="Nikosh" pitchFamily="2" charset="0"/>
            </a:endParaRPr>
          </a:p>
          <a:p>
            <a:pPr>
              <a:buNone/>
            </a:pPr>
            <a:r>
              <a:rPr lang="bn-BD" sz="2800" dirty="0" smtClean="0">
                <a:latin typeface="Nikosh" pitchFamily="2" charset="0"/>
                <a:cs typeface="Nikosh" pitchFamily="2" charset="0"/>
              </a:rPr>
              <a:t>৭। কোন তিনটি মহাদেশে বারবার সামরিক অভ্যুথান হয়েছে? </a:t>
            </a:r>
          </a:p>
          <a:p>
            <a:pPr>
              <a:buNone/>
            </a:pPr>
            <a:r>
              <a:rPr lang="bn-BD" sz="2800" dirty="0" smtClean="0">
                <a:latin typeface="Nikosh" pitchFamily="2" charset="0"/>
                <a:cs typeface="Nikosh" pitchFamily="2" charset="0"/>
              </a:rPr>
              <a:t> ক। ইউরোপ, উত্তর আমেরিকা, দক্ষিণ আমেরিকা   </a:t>
            </a:r>
            <a:r>
              <a:rPr lang="bn-BD" sz="2800" b="1" dirty="0" smtClean="0">
                <a:latin typeface="Nikosh" pitchFamily="2" charset="0"/>
                <a:cs typeface="Nikosh" pitchFamily="2" charset="0"/>
              </a:rPr>
              <a:t>খ।</a:t>
            </a:r>
            <a:r>
              <a:rPr lang="en-US" sz="2800" b="1" dirty="0" smtClean="0">
                <a:latin typeface="Nikosh" pitchFamily="2" charset="0"/>
                <a:cs typeface="Nikosh" pitchFamily="2" charset="0"/>
              </a:rPr>
              <a:t> </a:t>
            </a:r>
            <a:r>
              <a:rPr lang="bn-BD" sz="2800" b="1" dirty="0" smtClean="0">
                <a:latin typeface="Nikosh" pitchFamily="2" charset="0"/>
                <a:cs typeface="Nikosh" pitchFamily="2" charset="0"/>
              </a:rPr>
              <a:t>এশিয়া, আফ্রিকা, ল্যাটিন আমেরিকা </a:t>
            </a:r>
          </a:p>
          <a:p>
            <a:pPr>
              <a:buNone/>
            </a:pP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গ। ইউরোপ, উত্তর আমেরিকা, ওসেনিয়া   ঘ। উত্তর আমেরিকা, আফ্রিকা, এশিয়া</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endParaRPr lang="en-US" dirty="0"/>
          </a:p>
        </p:txBody>
      </p:sp>
    </p:spTree>
    <p:extLst>
      <p:ext uri="{BB962C8B-B14F-4D97-AF65-F5344CB8AC3E}">
        <p14:creationId xmlns:p14="http://schemas.microsoft.com/office/powerpoint/2010/main" val="3956090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1828800"/>
            <a:ext cx="8610600" cy="1676400"/>
          </a:xfrm>
        </p:spPr>
        <p:txBody>
          <a:bodyPr>
            <a:noAutofit/>
          </a:bodyPr>
          <a:lstStyle/>
          <a:p>
            <a:pPr>
              <a:buNone/>
            </a:pPr>
            <a:r>
              <a:rPr lang="bn-BD" sz="4000" dirty="0" smtClean="0">
                <a:latin typeface="Nikosh" pitchFamily="2" charset="0"/>
                <a:cs typeface="Nikosh" pitchFamily="2" charset="0"/>
              </a:rPr>
              <a:t>  ১। খ  ২। গ  ৩। গ  ৪। গ  ৫। ক  ৬। খ  ৭। খ  </a:t>
            </a:r>
            <a:endParaRPr lang="bn-BD" sz="4000" b="1" dirty="0" smtClean="0">
              <a:latin typeface="Nikosh" pitchFamily="2" charset="0"/>
              <a:cs typeface="Nikosh" pitchFamily="2" charset="0"/>
            </a:endParaRPr>
          </a:p>
        </p:txBody>
      </p:sp>
    </p:spTree>
    <p:extLst>
      <p:ext uri="{BB962C8B-B14F-4D97-AF65-F5344CB8AC3E}">
        <p14:creationId xmlns:p14="http://schemas.microsoft.com/office/powerpoint/2010/main" val="422519528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5867400" cy="3200400"/>
          </a:xfrm>
        </p:spPr>
        <p:txBody>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০৮</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839200" cy="3429000"/>
          </a:xfrm>
        </p:spPr>
        <p:txBody>
          <a:bodyPr>
            <a:normAutofit/>
          </a:bodyPr>
          <a:lstStyle/>
          <a:p>
            <a:pPr algn="ctr">
              <a:buNone/>
            </a:pPr>
            <a:r>
              <a:rPr lang="bn-BD" sz="4000" dirty="0" smtClean="0">
                <a:latin typeface="Nikosh" pitchFamily="2" charset="0"/>
                <a:cs typeface="Nikosh" pitchFamily="2" charset="0"/>
              </a:rPr>
              <a:t>সুশাসন প্রতিষ্ঠায় অর্থনৈতিক ক্ষেত্রে গুরুত্ব আলোচনা কর?</a:t>
            </a:r>
          </a:p>
          <a:p>
            <a:pPr algn="ctr">
              <a:buNone/>
            </a:pPr>
            <a:endParaRPr lang="en-US" sz="24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r>
              <a:rPr lang="bn-BD" sz="2800" dirty="0">
                <a:latin typeface="Nikosh" pitchFamily="2" charset="0"/>
                <a:cs typeface="Nikosh" pitchFamily="2" charset="0"/>
              </a:rPr>
              <a:t>সহায়ক গ্রন্থ/ প্রকাশনীঃ পৌরনীতি ও সুশাসনঃ  হাসান বুক হাউস, লেকচার প্রকাশনী, </a:t>
            </a:r>
            <a:r>
              <a:rPr lang="bn-BD" sz="2800" dirty="0" smtClean="0">
                <a:latin typeface="Nikosh" pitchFamily="2" charset="0"/>
                <a:cs typeface="Nikosh" pitchFamily="2" charset="0"/>
              </a:rPr>
              <a:t>অক্ষরপত্র </a:t>
            </a:r>
            <a:r>
              <a:rPr lang="bn-BD" sz="2800" dirty="0">
                <a:latin typeface="Nikosh" pitchFamily="2" charset="0"/>
                <a:cs typeface="Nikosh" pitchFamily="2" charset="0"/>
              </a:rPr>
              <a:t>প্রকাশনী</a:t>
            </a:r>
            <a:r>
              <a:rPr lang="en-US" sz="2800" dirty="0">
                <a:latin typeface="Nikosh" pitchFamily="2" charset="0"/>
                <a:cs typeface="Nikosh" pitchFamily="2" charset="0"/>
              </a:rPr>
              <a:t>, </a:t>
            </a:r>
            <a:r>
              <a:rPr lang="en-US" sz="2800" dirty="0" err="1" smtClean="0">
                <a:latin typeface="Nikosh" pitchFamily="2" charset="0"/>
                <a:cs typeface="Nikosh" pitchFamily="2" charset="0"/>
              </a:rPr>
              <a:t>ব্যতিক্রম</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ধারা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কাজল</a:t>
            </a:r>
            <a:r>
              <a:rPr lang="en-US" sz="2800" dirty="0" smtClean="0">
                <a:latin typeface="Nikosh" pitchFamily="2" charset="0"/>
                <a:cs typeface="Nikosh" pitchFamily="2" charset="0"/>
              </a:rPr>
              <a:t> </a:t>
            </a:r>
            <a:r>
              <a:rPr lang="en-US" sz="2800" dirty="0" err="1">
                <a:latin typeface="Nikosh" pitchFamily="2" charset="0"/>
                <a:cs typeface="Nikosh" pitchFamily="2" charset="0"/>
              </a:rPr>
              <a:t>ব্রাদার্স</a:t>
            </a:r>
            <a:r>
              <a:rPr lang="en-US" sz="2800" dirty="0">
                <a:latin typeface="Nikosh" pitchFamily="2" charset="0"/>
                <a:cs typeface="Nikosh" pitchFamily="2" charset="0"/>
              </a:rPr>
              <a:t> </a:t>
            </a:r>
            <a:r>
              <a:rPr lang="en-US" sz="2800" dirty="0" err="1">
                <a:latin typeface="Nikosh" pitchFamily="2" charset="0"/>
                <a:cs typeface="Nikosh" pitchFamily="2" charset="0"/>
              </a:rPr>
              <a:t>লিমিটেড</a:t>
            </a:r>
            <a:endParaRPr lang="bn-BD" sz="2800" dirty="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extLst>
      <p:ext uri="{BB962C8B-B14F-4D97-AF65-F5344CB8AC3E}">
        <p14:creationId xmlns:p14="http://schemas.microsoft.com/office/powerpoint/2010/main" val="362004098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810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077200" cy="39624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২   </a:t>
            </a:r>
          </a:p>
          <a:p>
            <a:pPr algn="ctr">
              <a:buNone/>
            </a:pPr>
            <a:r>
              <a:rPr lang="bn-BD" sz="4000" dirty="0" smtClean="0">
                <a:latin typeface="Nikosh" pitchFamily="2" charset="0"/>
                <a:cs typeface="Nikosh" pitchFamily="2" charset="0"/>
              </a:rPr>
              <a:t>আজকের পাঠ/পাঠ ঘোষনাঃ সুশাসন প্রতিষ্ঠায় নাগরিকের দায়িত্ব ও কর্তব্য, সামাজিক, রাজনৈতিক ও অর্থনৈতিক ক্ষেত্রে সুশাসনের গুরুত্ব</a:t>
            </a:r>
          </a:p>
        </p:txBody>
      </p:sp>
      <p:sp>
        <p:nvSpPr>
          <p:cNvPr id="2" name="Title 1"/>
          <p:cNvSpPr>
            <a:spLocks noGrp="1"/>
          </p:cNvSpPr>
          <p:nvPr>
            <p:ph type="title"/>
          </p:nvPr>
        </p:nvSpPr>
        <p:spPr>
          <a:xfrm>
            <a:off x="685800" y="274638"/>
            <a:ext cx="77724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সুশাসন  </a:t>
            </a:r>
            <a:endParaRPr lang="en-US" sz="40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https://youtu.be/PR0orUCGGTI</a:t>
            </a:r>
          </a:p>
        </p:txBody>
      </p:sp>
      <p:sp>
        <p:nvSpPr>
          <p:cNvPr id="3" name="Title 2"/>
          <p:cNvSpPr>
            <a:spLocks noGrp="1"/>
          </p:cNvSpPr>
          <p:nvPr>
            <p:ph type="title"/>
          </p:nvPr>
        </p:nvSpPr>
        <p:spPr/>
        <p:txBody>
          <a:bodyPr/>
          <a:lstStyle/>
          <a:p>
            <a:r>
              <a:rPr lang="en-US" sz="4000" dirty="0" err="1" smtClean="0">
                <a:solidFill>
                  <a:srgbClr val="464646"/>
                </a:solidFill>
                <a:latin typeface="Nikosh" pitchFamily="2" charset="0"/>
                <a:cs typeface="Nikosh" pitchFamily="2" charset="0"/>
              </a:rPr>
              <a:t>এসো</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বন্ধুরা</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আমার</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একটি</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ভিডিও</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ক্লাস</a:t>
            </a:r>
            <a:r>
              <a:rPr lang="en-US" sz="4000" dirty="0" smtClean="0">
                <a:solidFill>
                  <a:srgbClr val="464646"/>
                </a:solidFill>
                <a:latin typeface="Nikosh" pitchFamily="2" charset="0"/>
                <a:cs typeface="Nikosh" pitchFamily="2" charset="0"/>
              </a:rPr>
              <a:t> </a:t>
            </a:r>
            <a:r>
              <a:rPr lang="en-US" sz="4000" smtClean="0">
                <a:solidFill>
                  <a:srgbClr val="464646"/>
                </a:solidFill>
                <a:latin typeface="Nikosh" pitchFamily="2" charset="0"/>
                <a:cs typeface="Nikosh" pitchFamily="2" charset="0"/>
              </a:rPr>
              <a:t>দেখ</a:t>
            </a:r>
            <a:endParaRPr lang="en-US" dirty="0"/>
          </a:p>
        </p:txBody>
      </p:sp>
    </p:spTree>
    <p:extLst>
      <p:ext uri="{BB962C8B-B14F-4D97-AF65-F5344CB8AC3E}">
        <p14:creationId xmlns:p14="http://schemas.microsoft.com/office/powerpoint/2010/main" val="9943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ted-nations-lesson.jpg"/>
          <p:cNvPicPr>
            <a:picLocks noGrp="1" noChangeAspect="1"/>
          </p:cNvPicPr>
          <p:nvPr>
            <p:ph idx="1"/>
          </p:nvPr>
        </p:nvPicPr>
        <p:blipFill>
          <a:blip r:embed="rId2"/>
          <a:stretch>
            <a:fillRect/>
          </a:stretch>
        </p:blipFill>
        <p:spPr>
          <a:xfrm>
            <a:off x="870092" y="2410618"/>
            <a:ext cx="7130908" cy="3502902"/>
          </a:xfrm>
        </p:spPr>
      </p:pic>
      <p:sp>
        <p:nvSpPr>
          <p:cNvPr id="2" name="Title 1"/>
          <p:cNvSpPr>
            <a:spLocks noGrp="1"/>
          </p:cNvSpPr>
          <p:nvPr>
            <p:ph type="title"/>
          </p:nvPr>
        </p:nvSpPr>
        <p:spPr>
          <a:xfrm>
            <a:off x="1143000" y="304800"/>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ted-nations-lesson.jpg"/>
          <p:cNvPicPr>
            <a:picLocks noGrp="1" noChangeAspect="1"/>
          </p:cNvPicPr>
          <p:nvPr>
            <p:ph idx="1"/>
          </p:nvPr>
        </p:nvPicPr>
        <p:blipFill>
          <a:blip r:embed="rId2"/>
          <a:stretch>
            <a:fillRect/>
          </a:stretch>
        </p:blipFill>
        <p:spPr>
          <a:xfrm>
            <a:off x="685800" y="2362200"/>
            <a:ext cx="3893430" cy="3200400"/>
          </a:xfrm>
        </p:spPr>
      </p:pic>
      <p:sp>
        <p:nvSpPr>
          <p:cNvPr id="2" name="Title 1"/>
          <p:cNvSpPr>
            <a:spLocks noGrp="1"/>
          </p:cNvSpPr>
          <p:nvPr>
            <p:ph type="title"/>
          </p:nvPr>
        </p:nvSpPr>
        <p:spPr>
          <a:xfrm>
            <a:off x="1143000" y="381000"/>
            <a:ext cx="61722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file.png"/>
          <p:cNvPicPr>
            <a:picLocks noChangeAspect="1"/>
          </p:cNvPicPr>
          <p:nvPr/>
        </p:nvPicPr>
        <p:blipFill>
          <a:blip r:embed="rId3"/>
          <a:stretch>
            <a:fillRect/>
          </a:stretch>
        </p:blipFill>
        <p:spPr>
          <a:xfrm>
            <a:off x="5334000" y="2209800"/>
            <a:ext cx="2381250" cy="1438275"/>
          </a:xfrm>
          <a:prstGeom prst="rect">
            <a:avLst/>
          </a:prstGeom>
        </p:spPr>
      </p:pic>
      <p:pic>
        <p:nvPicPr>
          <p:cNvPr id="6" name="Content Placeholder 3" descr="file.png"/>
          <p:cNvPicPr>
            <a:picLocks noChangeAspect="1"/>
          </p:cNvPicPr>
          <p:nvPr/>
        </p:nvPicPr>
        <p:blipFill>
          <a:blip r:embed="rId4"/>
          <a:stretch>
            <a:fillRect/>
          </a:stretch>
        </p:blipFill>
        <p:spPr>
          <a:xfrm>
            <a:off x="5781676" y="3886200"/>
            <a:ext cx="1676400" cy="167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2"/>
                                        </p:tgtEl>
                                        <p:attrNameLst>
                                          <p:attrName>style.fontStyle</p:attrName>
                                        </p:attrNameLst>
                                      </p:cBhvr>
                                      <p:to>
                                        <p:strVal val="normal"/>
                                      </p:to>
                                    </p:set>
                                    <p:set>
                                      <p:cBhvr override="childStyle">
                                        <p:cTn id="13" dur="indefinite"/>
                                        <p:tgtEl>
                                          <p:spTgt spid="2"/>
                                        </p:tgtEl>
                                        <p:attrNameLst>
                                          <p:attrName>style.fontWeight</p:attrName>
                                        </p:attrNameLst>
                                      </p:cBhvr>
                                      <p:to>
                                        <p:strVal val="bold"/>
                                      </p:to>
                                    </p:set>
                                    <p:set>
                                      <p:cBhvr override="childStyle">
                                        <p:cTn id="14" dur="indefinite"/>
                                        <p:tgtEl>
                                          <p:spTgt spid="2"/>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3" nodeType="click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TotalTime>
  <Words>913</Words>
  <Application>Microsoft Office PowerPoint</Application>
  <PresentationFormat>On-screen Show (4:3)</PresentationFormat>
  <Paragraphs>107</Paragraphs>
  <Slides>31</Slides>
  <Notes>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Concourse</vt:lpstr>
      <vt:lpstr>Theme1</vt:lpstr>
      <vt:lpstr>1_Concourse</vt:lpstr>
      <vt:lpstr>1_Theme1</vt:lpstr>
      <vt:lpstr>        শুভেচ্ছা/ স্বাগতম</vt:lpstr>
      <vt:lpstr>শিক্ষক পরিচিতি</vt:lpstr>
      <vt:lpstr>  পাঠ পরিচিতি</vt:lpstr>
      <vt:lpstr> মুল শিরোনামঃ সুশাসন  </vt:lpstr>
      <vt:lpstr>এসো বন্ধুরা আমার একটি ভিডিও ক্লাস দেখ</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একক কাজের সমাধান</vt:lpstr>
      <vt:lpstr>জোড়ায়  কাজ</vt:lpstr>
      <vt:lpstr>PowerPoint Presentation</vt:lpstr>
      <vt:lpstr>   জোড়ায়  কাজের প্রশ্ন</vt:lpstr>
      <vt:lpstr>জোড়ায় কাজের সমাধান</vt:lpstr>
      <vt:lpstr>PowerPoint Presentation</vt:lpstr>
      <vt:lpstr>দলীয় কাজ</vt:lpstr>
      <vt:lpstr>দলীয় কাজ</vt:lpstr>
      <vt:lpstr>     দলীয় কাজের প্রশ্ন </vt:lpstr>
      <vt:lpstr>দলীয় কাজের সমাধান </vt:lpstr>
      <vt:lpstr>মুল্যায়ন</vt:lpstr>
      <vt:lpstr>জ্ঞান মুলক,অনুধাবন মুলক, প্রয়োগ মুলক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26</cp:revision>
  <dcterms:created xsi:type="dcterms:W3CDTF">2006-08-16T00:00:00Z</dcterms:created>
  <dcterms:modified xsi:type="dcterms:W3CDTF">2020-08-30T07:43:11Z</dcterms:modified>
</cp:coreProperties>
</file>