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339CE-7E3C-4528-A88F-B8C89260EEAF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D3173-24C5-445C-9C4D-5B9A7406D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D3173-24C5-445C-9C4D-5B9A7406D2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55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98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419100"/>
            <a:ext cx="8026400" cy="601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AB USER\Desktop\t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124200"/>
            <a:ext cx="1066800" cy="106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457200"/>
            <a:ext cx="4343400" cy="2667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696200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971871"/>
            <a:ext cx="7696200" cy="1200329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১৬ একর জমিতে ৪০০ মেট্রিক টন আলু উৎপন্ন হলে,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একর জমিতে কত কুইন্টাল আলু উৎপন্ন হয়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6962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42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319632" cy="707886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241286"/>
            <a:ext cx="7319632" cy="38641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5116471"/>
            <a:ext cx="731963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স্টীল মিলে দৈনিক ১৫০০ কেজি ইস্পাত উৎপন্ন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মাসে কত মেট্রিক টন ইস্পাত উৎপন্ন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8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70" y="587514"/>
            <a:ext cx="7827680" cy="769441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569" y="1600200"/>
            <a:ext cx="7827682" cy="954107"/>
          </a:xfrm>
          <a:prstGeom prst="rect">
            <a:avLst/>
          </a:prstGeom>
          <a:solidFill>
            <a:srgbClr val="97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cs typeface="NikoshBAN" panose="02000000000000000000" pitchFamily="2" charset="0"/>
              </a:rPr>
              <a:t> ১।  ১ ডেকাগ্রাম= কত গ্রাম ?</a:t>
            </a:r>
          </a:p>
          <a:p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(ক) ১০ </a:t>
            </a:r>
            <a:r>
              <a:rPr lang="bn-BD" sz="2800" dirty="0">
                <a:cs typeface="NikoshBAN" panose="02000000000000000000" pitchFamily="2" charset="0"/>
              </a:rPr>
              <a:t>গ্রাম</a:t>
            </a:r>
            <a:r>
              <a:rPr lang="bn-BD" sz="2800" dirty="0" smtClean="0">
                <a:cs typeface="NikoshBAN" panose="02000000000000000000" pitchFamily="2" charset="0"/>
              </a:rPr>
              <a:t> </a:t>
            </a:r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   (খ) ২০</a:t>
            </a:r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গ্রাম        (গ)  ৩০ </a:t>
            </a:r>
            <a:r>
              <a:rPr lang="bn-BD" sz="2800" dirty="0">
                <a:cs typeface="NikoshBAN" panose="02000000000000000000" pitchFamily="2" charset="0"/>
              </a:rPr>
              <a:t>গ্রাম</a:t>
            </a:r>
            <a:r>
              <a:rPr lang="bn-BD" sz="2800" dirty="0" smtClean="0">
                <a:cs typeface="NikoshBAN" panose="02000000000000000000" pitchFamily="2" charset="0"/>
              </a:rPr>
              <a:t>         (ঘ) ৪০ গ্রাম</a:t>
            </a:r>
            <a:endParaRPr lang="en-US" sz="2800" dirty="0" smtClean="0"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569" y="2551093"/>
            <a:ext cx="782768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২। ১০০০ সেঃগ্রাঃ  =  </a:t>
            </a:r>
            <a:r>
              <a:rPr lang="bn-BD" sz="2800" dirty="0">
                <a:cs typeface="NikoshBAN" panose="02000000000000000000" pitchFamily="2" charset="0"/>
              </a:rPr>
              <a:t>কত? </a:t>
            </a:r>
          </a:p>
          <a:p>
            <a:r>
              <a:rPr lang="bn-BD" sz="2800" dirty="0">
                <a:cs typeface="NikoshBAN" panose="02000000000000000000" pitchFamily="2" charset="0"/>
              </a:rPr>
              <a:t> (ক</a:t>
            </a:r>
            <a:r>
              <a:rPr lang="bn-BD" sz="2800" dirty="0" smtClean="0">
                <a:cs typeface="NikoshBAN" panose="02000000000000000000" pitchFamily="2" charset="0"/>
              </a:rPr>
              <a:t>)   </a:t>
            </a:r>
            <a:r>
              <a:rPr lang="bn-BD" sz="2800" dirty="0">
                <a:cs typeface="NikoshBAN" panose="02000000000000000000" pitchFamily="2" charset="0"/>
              </a:rPr>
              <a:t>১ </a:t>
            </a:r>
            <a:r>
              <a:rPr lang="bn-BD" sz="2800" dirty="0" smtClean="0">
                <a:cs typeface="NikoshBAN" panose="02000000000000000000" pitchFamily="2" charset="0"/>
              </a:rPr>
              <a:t>গ্রাম   (</a:t>
            </a:r>
            <a:r>
              <a:rPr lang="bn-BD" sz="2800" dirty="0">
                <a:cs typeface="NikoshBAN" panose="02000000000000000000" pitchFamily="2" charset="0"/>
              </a:rPr>
              <a:t>খ) </a:t>
            </a:r>
            <a:r>
              <a:rPr lang="bn-BD" sz="2800" dirty="0" smtClean="0">
                <a:cs typeface="NikoshBAN" panose="02000000000000000000" pitchFamily="2" charset="0"/>
              </a:rPr>
              <a:t>  ১০ ডেসিগ্রাম    (</a:t>
            </a:r>
            <a:r>
              <a:rPr lang="bn-BD" sz="2800" dirty="0">
                <a:cs typeface="NikoshBAN" panose="02000000000000000000" pitchFamily="2" charset="0"/>
              </a:rPr>
              <a:t>গ) </a:t>
            </a:r>
            <a:r>
              <a:rPr lang="bn-BD" sz="2800" dirty="0" smtClean="0">
                <a:cs typeface="NikoshBAN" panose="02000000000000000000" pitchFamily="2" charset="0"/>
              </a:rPr>
              <a:t>১ ডেকাগ্রাম     (</a:t>
            </a:r>
            <a:r>
              <a:rPr lang="bn-BD" sz="2800" dirty="0">
                <a:cs typeface="NikoshBAN" panose="02000000000000000000" pitchFamily="2" charset="0"/>
              </a:rPr>
              <a:t>ঘ) </a:t>
            </a:r>
            <a:r>
              <a:rPr lang="bn-BD" sz="2800" dirty="0" smtClean="0">
                <a:cs typeface="NikoshBAN" panose="02000000000000000000" pitchFamily="2" charset="0"/>
              </a:rPr>
              <a:t>১ </a:t>
            </a:r>
            <a:r>
              <a:rPr lang="bn-BD" sz="2800" dirty="0">
                <a:cs typeface="NikoshBAN" panose="02000000000000000000" pitchFamily="2" charset="0"/>
              </a:rPr>
              <a:t>কেজি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569" y="3505200"/>
            <a:ext cx="7827681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cs typeface="NikoshBAN" panose="02000000000000000000" pitchFamily="2" charset="0"/>
              </a:rPr>
              <a:t>৩।দৈনন্দিন কাজে ব্যবহৃত ওজনের ক্ষেত্রে----------      </a:t>
            </a:r>
          </a:p>
          <a:p>
            <a:r>
              <a:rPr lang="en-US" sz="2800" dirty="0" smtClean="0">
                <a:cs typeface="NikoshBAN" panose="02000000000000000000" pitchFamily="2" charset="0"/>
              </a:rPr>
              <a:t>(i)</a:t>
            </a:r>
            <a:r>
              <a:rPr lang="bn-BD" sz="2800" dirty="0" smtClean="0">
                <a:cs typeface="NikoshBAN" panose="02000000000000000000" pitchFamily="2" charset="0"/>
              </a:rPr>
              <a:t> ১০০০ কিলোগ্রাম  পাথরের ওজন ১ কুইন্টাল </a:t>
            </a:r>
            <a:r>
              <a:rPr lang="bn-BD" sz="2800" dirty="0"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cs typeface="NikoshBAN" panose="02000000000000000000" pitchFamily="2" charset="0"/>
              </a:rPr>
              <a:t> </a:t>
            </a:r>
            <a:endParaRPr lang="bn-BD" sz="2800" dirty="0">
              <a:cs typeface="NikoshBAN" panose="02000000000000000000" pitchFamily="2" charset="0"/>
            </a:endParaRPr>
          </a:p>
          <a:p>
            <a:r>
              <a:rPr lang="en-US" sz="2800" dirty="0" smtClean="0">
                <a:cs typeface="NikoshBAN" panose="02000000000000000000" pitchFamily="2" charset="0"/>
              </a:rPr>
              <a:t>(</a:t>
            </a:r>
            <a:r>
              <a:rPr lang="en-US" sz="2800" dirty="0">
                <a:cs typeface="NikoshBAN" panose="02000000000000000000" pitchFamily="2" charset="0"/>
              </a:rPr>
              <a:t>ii</a:t>
            </a:r>
            <a:r>
              <a:rPr lang="en-US" sz="2800" dirty="0" smtClean="0">
                <a:cs typeface="NikoshBAN" panose="02000000000000000000" pitchFamily="2" charset="0"/>
              </a:rPr>
              <a:t>)</a:t>
            </a:r>
            <a:r>
              <a:rPr lang="bn-BD" sz="2800" dirty="0" smtClean="0">
                <a:cs typeface="NikoshBAN" panose="02000000000000000000" pitchFamily="2" charset="0"/>
              </a:rPr>
              <a:t> ১০০০  গ্রাম সোনার ওজন  </a:t>
            </a:r>
            <a:r>
              <a:rPr lang="bn-BD" sz="2800" dirty="0">
                <a:cs typeface="NikoshBAN" panose="02000000000000000000" pitchFamily="2" charset="0"/>
              </a:rPr>
              <a:t>১ কেজি ।</a:t>
            </a:r>
          </a:p>
          <a:p>
            <a:r>
              <a:rPr lang="en-US" sz="2800" dirty="0" smtClean="0">
                <a:cs typeface="NikoshBAN" panose="02000000000000000000" pitchFamily="2" charset="0"/>
              </a:rPr>
              <a:t>(</a:t>
            </a:r>
            <a:r>
              <a:rPr lang="en-US" sz="2800" dirty="0">
                <a:cs typeface="NikoshBAN" panose="02000000000000000000" pitchFamily="2" charset="0"/>
              </a:rPr>
              <a:t>iii) </a:t>
            </a:r>
            <a:r>
              <a:rPr lang="bn-BD" sz="2800" dirty="0">
                <a:cs typeface="NikoshBAN" panose="02000000000000000000" pitchFamily="2" charset="0"/>
              </a:rPr>
              <a:t>ওজন পরিমাপের </a:t>
            </a:r>
            <a:r>
              <a:rPr lang="bn-BD" sz="2800" dirty="0" smtClean="0">
                <a:cs typeface="NikoshBAN" panose="02000000000000000000" pitchFamily="2" charset="0"/>
              </a:rPr>
              <a:t>আদর্শ একক গ্রাম।</a:t>
            </a:r>
            <a:endParaRPr lang="bn-BD" sz="2800" dirty="0">
              <a:cs typeface="NikoshBAN" panose="02000000000000000000" pitchFamily="2" charset="0"/>
            </a:endParaRPr>
          </a:p>
          <a:p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ওপরের </a:t>
            </a:r>
            <a:r>
              <a:rPr lang="bn-BD" sz="2800" dirty="0">
                <a:cs typeface="NikoshBAN" panose="02000000000000000000" pitchFamily="2" charset="0"/>
              </a:rPr>
              <a:t>তথ্যের আলোকে নিচের </a:t>
            </a:r>
            <a:r>
              <a:rPr lang="bn-BD" sz="2800" dirty="0" smtClean="0">
                <a:cs typeface="NikoshBAN" panose="02000000000000000000" pitchFamily="2" charset="0"/>
              </a:rPr>
              <a:t>কোনটি সঠিক </a:t>
            </a:r>
            <a:r>
              <a:rPr lang="bn-BD" sz="2800" dirty="0">
                <a:cs typeface="NikoshBAN" panose="02000000000000000000" pitchFamily="2" charset="0"/>
              </a:rPr>
              <a:t>? </a:t>
            </a:r>
          </a:p>
          <a:p>
            <a:r>
              <a:rPr lang="bn-BD" sz="2800" dirty="0">
                <a:cs typeface="NikoshBAN" panose="02000000000000000000" pitchFamily="2" charset="0"/>
              </a:rPr>
              <a:t> (ক) </a:t>
            </a:r>
            <a:r>
              <a:rPr lang="bn-BD" sz="2800" dirty="0" smtClean="0"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cs typeface="NikoshBAN" panose="02000000000000000000" pitchFamily="2" charset="0"/>
              </a:rPr>
              <a:t>i</a:t>
            </a:r>
            <a:r>
              <a:rPr lang="bn-BD" sz="2800" dirty="0" smtClean="0">
                <a:cs typeface="NikoshBAN" panose="02000000000000000000" pitchFamily="2" charset="0"/>
              </a:rPr>
              <a:t>       (</a:t>
            </a:r>
            <a:r>
              <a:rPr lang="bn-BD" sz="2800" dirty="0">
                <a:cs typeface="NikoshBAN" panose="02000000000000000000" pitchFamily="2" charset="0"/>
              </a:rPr>
              <a:t>খ) </a:t>
            </a:r>
            <a:r>
              <a:rPr lang="en-US" sz="2800" dirty="0" err="1">
                <a:cs typeface="NikoshBAN" panose="02000000000000000000" pitchFamily="2" charset="0"/>
              </a:rPr>
              <a:t>i</a:t>
            </a:r>
            <a:r>
              <a:rPr lang="bn-BD" sz="2800" dirty="0"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cs typeface="NikoshBAN" panose="02000000000000000000" pitchFamily="2" charset="0"/>
              </a:rPr>
              <a:t>           (</a:t>
            </a:r>
            <a:r>
              <a:rPr lang="bn-BD" sz="2800" dirty="0"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cs typeface="NikoshBAN" panose="02000000000000000000" pitchFamily="2" charset="0"/>
              </a:rPr>
              <a:t>ii </a:t>
            </a:r>
            <a:r>
              <a:rPr lang="bn-BD" sz="2800" dirty="0">
                <a:cs typeface="NikoshBAN" panose="02000000000000000000" pitchFamily="2" charset="0"/>
              </a:rPr>
              <a:t>ও </a:t>
            </a:r>
            <a:r>
              <a:rPr lang="en-US" sz="2800" dirty="0">
                <a:cs typeface="NikoshBAN" panose="02000000000000000000" pitchFamily="2" charset="0"/>
              </a:rPr>
              <a:t>iii</a:t>
            </a:r>
            <a:r>
              <a:rPr lang="bn-BD" sz="2800" dirty="0">
                <a:cs typeface="NikoshBAN" panose="02000000000000000000" pitchFamily="2" charset="0"/>
              </a:rPr>
              <a:t> </a:t>
            </a:r>
            <a:r>
              <a:rPr lang="bn-BD" sz="2800" dirty="0" smtClean="0">
                <a:cs typeface="NikoshBAN" panose="02000000000000000000" pitchFamily="2" charset="0"/>
              </a:rPr>
              <a:t>        (</a:t>
            </a:r>
            <a:r>
              <a:rPr lang="bn-BD" sz="2800" dirty="0">
                <a:cs typeface="NikoshBAN" panose="02000000000000000000" pitchFamily="2" charset="0"/>
              </a:rPr>
              <a:t>ঘ</a:t>
            </a:r>
            <a:r>
              <a:rPr lang="bn-BD" sz="2800" dirty="0" smtClean="0"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cs typeface="NikoshBAN" panose="02000000000000000000" pitchFamily="2" charset="0"/>
              </a:rPr>
              <a:t>i,ii</a:t>
            </a:r>
            <a:r>
              <a:rPr lang="en-US" sz="2800" dirty="0" smtClean="0">
                <a:cs typeface="NikoshBAN" panose="02000000000000000000" pitchFamily="2" charset="0"/>
              </a:rPr>
              <a:t>,</a:t>
            </a:r>
            <a:r>
              <a:rPr lang="bn-BD" sz="2800" dirty="0"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cs typeface="NikoshBAN" panose="02000000000000000000" pitchFamily="2" charset="0"/>
              </a:rPr>
              <a:t>iii</a:t>
            </a:r>
            <a:endParaRPr lang="bn-BD" sz="2800" dirty="0"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2013972"/>
            <a:ext cx="16002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2991996"/>
            <a:ext cx="19050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4600" y="5682228"/>
            <a:ext cx="19050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1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569" y="533400"/>
            <a:ext cx="7397032" cy="707886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40" b="4352"/>
          <a:stretch/>
        </p:blipFill>
        <p:spPr>
          <a:xfrm>
            <a:off x="809708" y="1322844"/>
            <a:ext cx="7397032" cy="3527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708" y="4953000"/>
            <a:ext cx="7397032" cy="138499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পরেশের ১৬ একর জমিতে ২৮ মেট্রিক টন ধান উৎপন্ন হয়েছে।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জন্য তার ৫৬০০০ টাকা খরচ হল। প্রতি একর জমিতে কত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কুইন্টাল 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হয়েছে? প্রতি কেজি ধানের উৎপাদন খরচ কত?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4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4291860" cy="5847471"/>
          </a:xfrm>
          <a:prstGeom prst="roundRect">
            <a:avLst>
              <a:gd name="adj" fmla="val 0"/>
            </a:avLst>
          </a:prstGeom>
          <a:solidFill>
            <a:srgbClr val="A3FFC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00600" y="6096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609600"/>
            <a:ext cx="3886200" cy="5867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1905">
                  <a:solidFill>
                    <a:srgbClr val="FF000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dirty="0" smtClean="0">
              <a:ln w="1905">
                <a:solidFill>
                  <a:srgbClr val="FF0000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6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600" dirty="0" smtClean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১২/</a:t>
            </a:r>
            <a:r>
              <a:rPr lang="en-US" sz="36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04/15</a:t>
            </a:r>
            <a:endParaRPr lang="en-US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85800" y="685800"/>
            <a:ext cx="3810000" cy="9906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914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905000"/>
            <a:ext cx="419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বীরোজিৎ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সম্মান, এম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 , 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এড)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বুড়িরডাংগা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মাধ্যমিক বিদ্যালয়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বুড়িরডাংগা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মোংলা ।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75" y="533400"/>
            <a:ext cx="7972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13" y="5562600"/>
            <a:ext cx="7724775" cy="646331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যন্ত্রটি দ্বারা মিস্টির কী পরিমাপ করা হচ্ছে?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13" y="609600"/>
            <a:ext cx="7724775" cy="70788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ওজন পরিমাপ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76388"/>
            <a:ext cx="77628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399" y="1600200"/>
            <a:ext cx="3733801" cy="646331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ওজন পরিমাপ করা হচ্ছে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0" y="381000"/>
            <a:ext cx="7467600" cy="609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ওজন পরিমাপ কী তা বলতে পারবে।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ওজন পরিমাপের এককগুলো উল্লেখ করতে পারবে।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ওজন পরিমাপের মেট্রিক পদ্ধতি ব্যাখ্যা করতে পারবে।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ওজন পরিমাপকের ব্যাখ্যা করতে পারবে।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পরিমাপক  ব্যবহার করে দ্রব্যাদির ওজন  নির্ণয়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করতে পারবে।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09600"/>
            <a:ext cx="3793466" cy="4716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34" r="11467"/>
          <a:stretch/>
        </p:blipFill>
        <p:spPr>
          <a:xfrm>
            <a:off x="4516959" y="617220"/>
            <a:ext cx="3865041" cy="4716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2063" y="5562600"/>
            <a:ext cx="7669938" cy="584775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ওজন পরিমাপের বিভিন্ন ধরনের 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04322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09600"/>
            <a:ext cx="7696200" cy="70788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311914"/>
            <a:ext cx="7696200" cy="707886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মেট্রিক পদ্ধতিতে ওজনের আদর্শ একক হল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" y="1438274"/>
            <a:ext cx="3200400" cy="36671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280" y="1438275"/>
            <a:ext cx="3086100" cy="36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72400" cy="707886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ওজন পরিমাপের মেট্রিক একক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07842"/>
            <a:ext cx="7772400" cy="501675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মিলিগ্রাম              =    ১ সেন্টিগ্রাম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সেন্টিগ্রাম              =    ১  ডেসিগ্রাম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ডেসিগ্রাম               =    ১  গ্রাম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১০ গ্রাম                     =    ১  ডেকাগ্রাম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ডেকাগ্রাম               =    ১  হেক্টোগ্রাম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হেক্টোগ্রাম              =    ১ কিলোগ্রাম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১০০ কিলোগ্রাম            =    ১ কুইন্টাল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 কুইন্টাল                 =    ১ মেট্রিকটন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336291" y="1209021"/>
            <a:ext cx="3584448" cy="3505200"/>
          </a:xfrm>
          <a:prstGeom prst="cube">
            <a:avLst>
              <a:gd name="adj" fmla="val 25026"/>
            </a:avLst>
          </a:prstGeom>
          <a:solidFill>
            <a:srgbClr val="B9FFFF"/>
          </a:solidFill>
          <a:ln>
            <a:solidFill>
              <a:srgbClr val="B9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76"/>
          <p:cNvGrpSpPr/>
          <p:nvPr/>
        </p:nvGrpSpPr>
        <p:grpSpPr>
          <a:xfrm>
            <a:off x="2323909" y="1132820"/>
            <a:ext cx="3619691" cy="3625976"/>
            <a:chOff x="1942909" y="1752600"/>
            <a:chExt cx="3619691" cy="36259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625340" y="2700145"/>
              <a:ext cx="24765" cy="26784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14975" y="1850515"/>
              <a:ext cx="24765" cy="26289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956244" y="5353812"/>
              <a:ext cx="2678430" cy="247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650106" y="4467033"/>
              <a:ext cx="889635" cy="9115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67675" y="4467033"/>
              <a:ext cx="872680" cy="8867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42909" y="2738796"/>
              <a:ext cx="24765" cy="26397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573906" y="1841181"/>
              <a:ext cx="941069" cy="9362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815590" y="1828800"/>
              <a:ext cx="2724151" cy="300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7676" y="1841181"/>
              <a:ext cx="847914" cy="8713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42909" y="2724911"/>
              <a:ext cx="2650997" cy="13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40355" y="4467033"/>
              <a:ext cx="2722245" cy="123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815590" y="1858897"/>
              <a:ext cx="24765" cy="26784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3124200" y="1752600"/>
              <a:ext cx="1143000" cy="1066800"/>
            </a:xfrm>
            <a:prstGeom prst="ellipse">
              <a:avLst/>
            </a:prstGeom>
            <a:noFill/>
            <a:ln w="76200"/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505199" y="609600"/>
            <a:ext cx="182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5400000">
            <a:off x="5443208" y="2090412"/>
            <a:ext cx="167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18852340">
            <a:off x="1583263" y="1320436"/>
            <a:ext cx="159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4128515" y="3451830"/>
            <a:ext cx="303428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163753" y="3190220"/>
            <a:ext cx="83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5018722" y="4746413"/>
            <a:ext cx="2145031" cy="123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164706" y="4497186"/>
            <a:ext cx="106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চৌবাচ্চা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3400" y="5057332"/>
            <a:ext cx="8001000" cy="523220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চৌবাচ্চার আয়তন = ১সেঃমিঃ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১সেঃমিঃ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১সেঃমিঃ = ১ ঘন সেঃমিঃ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3400" y="5791200"/>
            <a:ext cx="8001000" cy="523220"/>
          </a:xfrm>
          <a:prstGeom prst="rect">
            <a:avLst/>
          </a:prstGeom>
          <a:solidFill>
            <a:srgbClr val="DEFF8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সেলসিয়াস তাপমাত্রায়  ১ ঘন সেঃমিঃ বিশুদ্ধ পানির ওজন ১ গ্রাম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7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/>
      <p:bldP spid="80" grpId="0"/>
      <p:bldP spid="82" grpId="0"/>
      <p:bldP spid="89" grpId="0"/>
      <p:bldP spid="91" grpId="0"/>
      <p:bldP spid="93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430</Words>
  <Application>Microsoft Office PowerPoint</Application>
  <PresentationFormat>On-screen Show (4:3)</PresentationFormat>
  <Paragraphs>68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 USER</dc:creator>
  <cp:lastModifiedBy>hp</cp:lastModifiedBy>
  <cp:revision>38</cp:revision>
  <dcterms:created xsi:type="dcterms:W3CDTF">2006-08-16T00:00:00Z</dcterms:created>
  <dcterms:modified xsi:type="dcterms:W3CDTF">2020-08-30T10:23:54Z</dcterms:modified>
</cp:coreProperties>
</file>