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4"/>
  </p:notesMasterIdLst>
  <p:sldIdLst>
    <p:sldId id="293" r:id="rId2"/>
    <p:sldId id="297" r:id="rId3"/>
    <p:sldId id="258" r:id="rId4"/>
    <p:sldId id="277" r:id="rId5"/>
    <p:sldId id="260" r:id="rId6"/>
    <p:sldId id="261" r:id="rId7"/>
    <p:sldId id="298" r:id="rId8"/>
    <p:sldId id="299" r:id="rId9"/>
    <p:sldId id="284" r:id="rId10"/>
    <p:sldId id="294" r:id="rId11"/>
    <p:sldId id="285" r:id="rId12"/>
    <p:sldId id="295" r:id="rId13"/>
    <p:sldId id="272" r:id="rId14"/>
    <p:sldId id="300" r:id="rId15"/>
    <p:sldId id="281" r:id="rId16"/>
    <p:sldId id="290" r:id="rId17"/>
    <p:sldId id="289" r:id="rId18"/>
    <p:sldId id="287" r:id="rId19"/>
    <p:sldId id="288" r:id="rId20"/>
    <p:sldId id="269" r:id="rId21"/>
    <p:sldId id="270"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68" y="-324"/>
      </p:cViewPr>
      <p:guideLst>
        <p:guide orient="horz" pos="2160"/>
        <p:guide pos="3840"/>
      </p:guideLst>
    </p:cSldViewPr>
  </p:slid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BF47D-58E3-4A72-8FD8-D239F022C0DF}" type="datetimeFigureOut">
              <a:rPr lang="en-US" smtClean="0"/>
              <a:pPr/>
              <a:t>8/30/2020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E7D48-1674-45E5-BCCF-A631C45DDA66}" type="slidenum">
              <a:rPr lang="en-US" smtClean="0"/>
              <a:pPr/>
              <a:t>‹#›</a:t>
            </a:fld>
            <a:endParaRPr lang="en-US"/>
          </a:p>
        </p:txBody>
      </p:sp>
    </p:spTree>
    <p:extLst>
      <p:ext uri="{BB962C8B-B14F-4D97-AF65-F5344CB8AC3E}">
        <p14:creationId xmlns:p14="http://schemas.microsoft.com/office/powerpoint/2010/main" val="309816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E7D48-1674-45E5-BCCF-A631C45DDA66}" type="slidenum">
              <a:rPr lang="en-US" smtClean="0"/>
              <a:pPr/>
              <a:t>2</a:t>
            </a:fld>
            <a:endParaRPr lang="en-US"/>
          </a:p>
        </p:txBody>
      </p:sp>
    </p:spTree>
    <p:extLst>
      <p:ext uri="{BB962C8B-B14F-4D97-AF65-F5344CB8AC3E}">
        <p14:creationId xmlns:p14="http://schemas.microsoft.com/office/powerpoint/2010/main" val="110967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E7D48-1674-45E5-BCCF-A631C45DDA66}" type="slidenum">
              <a:rPr lang="en-US" smtClean="0"/>
              <a:pPr/>
              <a:t>11</a:t>
            </a:fld>
            <a:endParaRPr lang="en-US"/>
          </a:p>
        </p:txBody>
      </p:sp>
    </p:spTree>
    <p:extLst>
      <p:ext uri="{BB962C8B-B14F-4D97-AF65-F5344CB8AC3E}">
        <p14:creationId xmlns:p14="http://schemas.microsoft.com/office/powerpoint/2010/main" val="85289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E7D48-1674-45E5-BCCF-A631C45DDA66}" type="slidenum">
              <a:rPr lang="en-US" smtClean="0"/>
              <a:pPr/>
              <a:t>13</a:t>
            </a:fld>
            <a:endParaRPr lang="en-US"/>
          </a:p>
        </p:txBody>
      </p:sp>
    </p:spTree>
    <p:extLst>
      <p:ext uri="{BB962C8B-B14F-4D97-AF65-F5344CB8AC3E}">
        <p14:creationId xmlns:p14="http://schemas.microsoft.com/office/powerpoint/2010/main" val="77036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BD8F7-91CF-4135-B8DC-149887E2EE9B}"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164476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BD8F7-91CF-4135-B8DC-149887E2EE9B}"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38641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BD8F7-91CF-4135-B8DC-149887E2EE9B}"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131347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BD8F7-91CF-4135-B8DC-149887E2EE9B}"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401738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BD8F7-91CF-4135-B8DC-149887E2EE9B}"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363796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BD8F7-91CF-4135-B8DC-149887E2EE9B}"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426594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BD8F7-91CF-4135-B8DC-149887E2EE9B}" type="datetimeFigureOut">
              <a:rPr lang="en-US" smtClean="0"/>
              <a:pPr/>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157101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BD8F7-91CF-4135-B8DC-149887E2EE9B}" type="datetimeFigureOut">
              <a:rPr lang="en-US" smtClean="0"/>
              <a:pPr/>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82762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BD8F7-91CF-4135-B8DC-149887E2EE9B}" type="datetimeFigureOut">
              <a:rPr lang="en-US" smtClean="0"/>
              <a:pPr/>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257194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BD8F7-91CF-4135-B8DC-149887E2EE9B}"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356339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BD8F7-91CF-4135-B8DC-149887E2EE9B}"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2AC9E-A627-48F6-AD71-F8DA4E4A3A0B}" type="slidenum">
              <a:rPr lang="en-US" smtClean="0"/>
              <a:pPr/>
              <a:t>‹#›</a:t>
            </a:fld>
            <a:endParaRPr lang="en-US"/>
          </a:p>
        </p:txBody>
      </p:sp>
    </p:spTree>
    <p:extLst>
      <p:ext uri="{BB962C8B-B14F-4D97-AF65-F5344CB8AC3E}">
        <p14:creationId xmlns:p14="http://schemas.microsoft.com/office/powerpoint/2010/main" val="3462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BD8F7-91CF-4135-B8DC-149887E2EE9B}" type="datetimeFigureOut">
              <a:rPr lang="en-US" smtClean="0"/>
              <a:pPr/>
              <a:t>8/30/2020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2AC9E-A627-48F6-AD71-F8DA4E4A3A0B}" type="slidenum">
              <a:rPr lang="en-US" smtClean="0"/>
              <a:pPr/>
              <a:t>‹#›</a:t>
            </a:fld>
            <a:endParaRPr lang="en-US"/>
          </a:p>
        </p:txBody>
      </p:sp>
    </p:spTree>
    <p:extLst>
      <p:ext uri="{BB962C8B-B14F-4D97-AF65-F5344CB8AC3E}">
        <p14:creationId xmlns:p14="http://schemas.microsoft.com/office/powerpoint/2010/main" val="158747862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7" Type="http://schemas.openxmlformats.org/officeDocument/2006/relationships/image" Target="../media/image2.pn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42" y="2064797"/>
            <a:ext cx="11997558" cy="2646878"/>
          </a:xfrm>
          <a:prstGeom prst="rect">
            <a:avLst/>
          </a:prstGeom>
          <a:noFill/>
        </p:spPr>
        <p:txBody>
          <a:bodyPr wrap="square" rtlCol="0">
            <a:spAutoFit/>
          </a:bodyPr>
          <a:lstStyle/>
          <a:p>
            <a:r>
              <a:rPr lang="en-US" sz="16600" b="1" dirty="0" err="1" smtClean="0">
                <a:solidFill>
                  <a:srgbClr val="FF0000"/>
                </a:solidFill>
                <a:latin typeface="Nikosh" pitchFamily="2" charset="0"/>
                <a:cs typeface="Nikosh" pitchFamily="2" charset="0"/>
              </a:rPr>
              <a:t>সকলকে</a:t>
            </a:r>
            <a:r>
              <a:rPr lang="en-US" sz="16600" b="1" dirty="0" smtClean="0">
                <a:solidFill>
                  <a:srgbClr val="FF0000"/>
                </a:solidFill>
                <a:latin typeface="Nikosh" pitchFamily="2" charset="0"/>
                <a:cs typeface="Nikosh" pitchFamily="2" charset="0"/>
              </a:rPr>
              <a:t> </a:t>
            </a:r>
            <a:r>
              <a:rPr lang="en-US" sz="16600" b="1" dirty="0" err="1" smtClean="0">
                <a:solidFill>
                  <a:srgbClr val="FF0000"/>
                </a:solidFill>
                <a:latin typeface="Nikosh" pitchFamily="2" charset="0"/>
                <a:cs typeface="Nikosh" pitchFamily="2" charset="0"/>
              </a:rPr>
              <a:t>শুভেচ্ছা</a:t>
            </a:r>
            <a:endParaRPr lang="en-US" sz="16600" b="1" dirty="0">
              <a:solidFill>
                <a:srgbClr val="FF0000"/>
              </a:solidFill>
              <a:latin typeface="Nikosh" pitchFamily="2" charset="0"/>
              <a:cs typeface="Nikosh"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659821"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117" y="77879"/>
            <a:ext cx="6484883" cy="6780121"/>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112846182"/>
      </p:ext>
    </p:extLst>
  </p:cSld>
  <p:clrMapOvr>
    <a:masterClrMapping/>
  </p:clrMapOvr>
  <mc:AlternateContent xmlns:mc="http://schemas.openxmlformats.org/markup-compatibility/2006" xmlns:p14="http://schemas.microsoft.com/office/powerpoint/2010/main">
    <mc:Choice Requires="p14">
      <p:transition spd="slow" p14:dur="2000" advTm="11252"/>
    </mc:Choice>
    <mc:Fallback xmlns="">
      <p:transition spd="slow" advTm="11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 calcmode="lin" valueType="num">
                                      <p:cBhvr>
                                        <p:cTn id="16" dur="500"/>
                                        <p:tgtEl>
                                          <p:spTgt spid="4"/>
                                        </p:tgtEl>
                                        <p:attrNameLst>
                                          <p:attrName>style.rotation</p:attrName>
                                        </p:attrNameLst>
                                      </p:cBhvr>
                                      <p:tavLst>
                                        <p:tav tm="0">
                                          <p:val>
                                            <p:fltVal val="0"/>
                                          </p:val>
                                        </p:tav>
                                        <p:tav tm="100000">
                                          <p:val>
                                            <p:fltVal val="360"/>
                                          </p:val>
                                        </p:tav>
                                      </p:tavLst>
                                    </p:anim>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blinds(horizontal)">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xit" presetSubtype="0" accel="100000" fill="hold"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 calcmode="lin" valueType="num">
                                      <p:cBhvr>
                                        <p:cTn id="29" dur="500"/>
                                        <p:tgtEl>
                                          <p:spTgt spid="5"/>
                                        </p:tgtEl>
                                        <p:attrNameLst>
                                          <p:attrName>style.rotation</p:attrName>
                                        </p:attrNameLst>
                                      </p:cBhvr>
                                      <p:tavLst>
                                        <p:tav tm="0">
                                          <p:val>
                                            <p:fltVal val="0"/>
                                          </p:val>
                                        </p:tav>
                                        <p:tav tm="100000">
                                          <p:val>
                                            <p:fltVal val="360"/>
                                          </p:val>
                                        </p:tav>
                                      </p:tavLst>
                                    </p:anim>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1.92263E-6 0 L -0.34571 0.01157 " pathEditMode="relative" rAng="0" ptsTypes="AA">
                                      <p:cBhvr>
                                        <p:cTn id="35" dur="2000" fill="hold"/>
                                        <p:tgtEl>
                                          <p:spTgt spid="4"/>
                                        </p:tgtEl>
                                        <p:attrNameLst>
                                          <p:attrName>ppt_x</p:attrName>
                                          <p:attrName>ppt_y</p:attrName>
                                        </p:attrNameLst>
                                      </p:cBhvr>
                                      <p:rCtr x="-17300" y="600"/>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1.19969E-6 4.44444E-6 L 0.37801 0.00925 " pathEditMode="relative" rAng="0" ptsTypes="AA">
                                      <p:cBhvr>
                                        <p:cTn id="39" dur="2000" fill="hold"/>
                                        <p:tgtEl>
                                          <p:spTgt spid="5"/>
                                        </p:tgtEl>
                                        <p:attrNameLst>
                                          <p:attrName>ppt_x</p:attrName>
                                          <p:attrName>ppt_y</p:attrName>
                                        </p:attrNameLst>
                                      </p:cBhvr>
                                      <p:rCtr x="18900" y="500"/>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_095.jpeg"/>
          <p:cNvPicPr/>
          <p:nvPr/>
        </p:nvPicPr>
        <p:blipFill>
          <a:blip r:embed="rId2"/>
          <a:stretch>
            <a:fillRect/>
          </a:stretch>
        </p:blipFill>
        <p:spPr>
          <a:xfrm>
            <a:off x="773722" y="410307"/>
            <a:ext cx="10827727" cy="4982307"/>
          </a:xfrm>
          <a:prstGeom prst="rect">
            <a:avLst/>
          </a:prstGeom>
        </p:spPr>
      </p:pic>
      <p:sp>
        <p:nvSpPr>
          <p:cNvPr id="3" name="TextBox 2"/>
          <p:cNvSpPr txBox="1"/>
          <p:nvPr/>
        </p:nvSpPr>
        <p:spPr>
          <a:xfrm>
            <a:off x="785447" y="5392614"/>
            <a:ext cx="10816002" cy="1107996"/>
          </a:xfrm>
          <a:prstGeom prst="rect">
            <a:avLst/>
          </a:prstGeom>
          <a:noFill/>
        </p:spPr>
        <p:txBody>
          <a:bodyPr wrap="square" rtlCol="0">
            <a:spAutoFit/>
          </a:bodyPr>
          <a:lstStyle/>
          <a:p>
            <a:r>
              <a:rPr lang="bn-IN" sz="6600" b="1" dirty="0" smtClean="0">
                <a:solidFill>
                  <a:srgbClr val="FF0000"/>
                </a:solidFill>
                <a:latin typeface="Nikosh" pitchFamily="2" charset="0"/>
                <a:cs typeface="Nikosh" pitchFamily="2" charset="0"/>
              </a:rPr>
              <a:t>ধানক্ষেতে  চিংড়ি চাষ (সমন্বিত চাষ) </a:t>
            </a:r>
            <a:endParaRPr lang="en-US" sz="6600" b="1" dirty="0">
              <a:solidFill>
                <a:srgbClr val="FF0000"/>
              </a:solidFill>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16" y="254000"/>
            <a:ext cx="6388100" cy="5408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300" y="254000"/>
            <a:ext cx="4744212" cy="25273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023" y="2958123"/>
            <a:ext cx="4744212" cy="2704123"/>
          </a:xfrm>
          <a:prstGeom prst="rect">
            <a:avLst/>
          </a:prstGeom>
        </p:spPr>
      </p:pic>
      <p:sp>
        <p:nvSpPr>
          <p:cNvPr id="6" name="Down Arrow 5"/>
          <p:cNvSpPr/>
          <p:nvPr/>
        </p:nvSpPr>
        <p:spPr>
          <a:xfrm>
            <a:off x="390144" y="165100"/>
            <a:ext cx="1780032" cy="558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0417" y="5967046"/>
            <a:ext cx="11447818" cy="830997"/>
          </a:xfrm>
          <a:prstGeom prst="rect">
            <a:avLst/>
          </a:prstGeom>
          <a:noFill/>
        </p:spPr>
        <p:txBody>
          <a:bodyPr wrap="square" rtlCol="0">
            <a:spAutoFit/>
          </a:bodyPr>
          <a:lstStyle/>
          <a:p>
            <a:r>
              <a:rPr lang="bn-IN" sz="4800" b="1" dirty="0" smtClean="0">
                <a:latin typeface="Nikosh" pitchFamily="2" charset="0"/>
                <a:cs typeface="Nikosh" pitchFamily="2" charset="0"/>
              </a:rPr>
              <a:t>চিংড়ি বিদেশে রপ্তানি করে বৈদেশিক মূদ্রা অর্জন করা হয়। </a:t>
            </a:r>
            <a:endParaRPr lang="en-US" sz="4800" b="1" dirty="0">
              <a:latin typeface="Nikosh" pitchFamily="2" charset="0"/>
              <a:cs typeface="Nikosh" pitchFamily="2" charset="0"/>
            </a:endParaRPr>
          </a:p>
        </p:txBody>
      </p:sp>
    </p:spTree>
    <p:extLst>
      <p:ext uri="{BB962C8B-B14F-4D97-AF65-F5344CB8AC3E}">
        <p14:creationId xmlns:p14="http://schemas.microsoft.com/office/powerpoint/2010/main" val="14768372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nodeType="clickEffect">
                                  <p:stCondLst>
                                    <p:cond delay="0"/>
                                  </p:stCondLst>
                                  <p:childTnLst>
                                    <p:animClr clrSpc="hsl" dir="cw">
                                      <p:cBhvr override="childStyle">
                                        <p:cTn id="12" dur="500" fill="hold"/>
                                        <p:tgtEl>
                                          <p:spTgt spid="2"/>
                                        </p:tgtEl>
                                        <p:attrNameLst>
                                          <p:attrName>style.color</p:attrName>
                                        </p:attrNameLst>
                                      </p:cBhvr>
                                      <p:by>
                                        <p:hsl h="0" s="-12549" l="-25098"/>
                                      </p:by>
                                    </p:animClr>
                                    <p:animClr clrSpc="hsl" dir="cw">
                                      <p:cBhvr>
                                        <p:cTn id="13" dur="500" fill="hold"/>
                                        <p:tgtEl>
                                          <p:spTgt spid="2"/>
                                        </p:tgtEl>
                                        <p:attrNameLst>
                                          <p:attrName>fillcolor</p:attrName>
                                        </p:attrNameLst>
                                      </p:cBhvr>
                                      <p:by>
                                        <p:hsl h="0" s="-12549" l="-25098"/>
                                      </p:by>
                                    </p:animClr>
                                    <p:animClr clrSpc="hsl" dir="cw">
                                      <p:cBhvr>
                                        <p:cTn id="14" dur="500" fill="hold"/>
                                        <p:tgtEl>
                                          <p:spTgt spid="2"/>
                                        </p:tgtEl>
                                        <p:attrNameLst>
                                          <p:attrName>stroke.color</p:attrName>
                                        </p:attrNameLst>
                                      </p:cBhvr>
                                      <p:by>
                                        <p:hsl h="0" s="-12549" l="-25098"/>
                                      </p:by>
                                    </p:animClr>
                                    <p:set>
                                      <p:cBhvr>
                                        <p:cTn id="15"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685"/>
            <a:ext cx="12192000" cy="6032421"/>
          </a:xfrm>
          <a:prstGeom prst="rect">
            <a:avLst/>
          </a:prstGeom>
          <a:noFill/>
        </p:spPr>
        <p:txBody>
          <a:bodyPr wrap="square" rtlCol="0">
            <a:spAutoFit/>
          </a:bodyPr>
          <a:lstStyle/>
          <a:p>
            <a:r>
              <a:rPr lang="bn-IN" sz="6600" b="1" dirty="0" smtClean="0">
                <a:solidFill>
                  <a:srgbClr val="FF0000"/>
                </a:solidFill>
                <a:latin typeface="Nikosh" pitchFamily="2" charset="0"/>
                <a:cs typeface="Nikosh" pitchFamily="2" charset="0"/>
              </a:rPr>
              <a:t>সমন্বিত চাষের গুরুত্বঃ                                           </a:t>
            </a:r>
            <a:r>
              <a:rPr lang="bn-IN" sz="4000" dirty="0" smtClean="0">
                <a:latin typeface="Nikosh" pitchFamily="2" charset="0"/>
                <a:cs typeface="Nikosh" pitchFamily="2" charset="0"/>
              </a:rPr>
              <a:t>১। একই জমিতে একই সময়ে অল্প খরচে একাধিক ফসল পাওয়া যায়।          ২। বাড়তি খাদ্য উৎপাদিত হয়। ৩। একই ফসল অপর ফসলের সহায়ক হিসাবে কাজ করে। ৪। পরিবেশের ভারসাম্য বজায় থাকে। ৫। সার ব্যবহারের খরচ কম লাগে। ৬। শ্রমের যথাযথ ব্যবহার নিশ্চত হয় ( একটি ফসলের জন্য যে শ্রম প্রয়োজন, সেই একই শ্রমে একাধিক ফসল উৎপাদিত হয় ) ৭।  সম্পদের সর্বোচ্চ ব্যবহার নিশ্চিত হয় ও অপচয় রোধ হয়। ৮। ঝুঁকি কম থাকে অর্থাৎ কোনো কারনে একটি ফসলের উৎপাদন ব্যাহত হলে অন্য ফসল উৎপাদন কার্যক্রমের মাধ্যমে সে ক্ষতি অনেকটা পুষিয়ে নেওয়া যায়।    </a:t>
            </a:r>
            <a:endParaRPr lang="en-US" sz="5400" dirty="0">
              <a:latin typeface="Nikosh" pitchFamily="2" charset="0"/>
              <a:cs typeface="Nikosh" pitchFamily="2" charset="0"/>
            </a:endParaRPr>
          </a:p>
        </p:txBody>
      </p:sp>
    </p:spTree>
    <p:extLst>
      <p:ext uri="{BB962C8B-B14F-4D97-AF65-F5344CB8AC3E}">
        <p14:creationId xmlns:p14="http://schemas.microsoft.com/office/powerpoint/2010/main" val="2908276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93784"/>
            <a:ext cx="11620500" cy="6924973"/>
          </a:xfrm>
          <a:prstGeom prst="rect">
            <a:avLst/>
          </a:prstGeom>
          <a:noFill/>
        </p:spPr>
        <p:txBody>
          <a:bodyPr wrap="square" rtlCol="0">
            <a:spAutoFit/>
          </a:bodyPr>
          <a:lstStyle/>
          <a:p>
            <a:r>
              <a:rPr lang="bn-IN" sz="4400" b="1" dirty="0" smtClean="0">
                <a:solidFill>
                  <a:srgbClr val="C00000"/>
                </a:solidFill>
                <a:latin typeface="Nikosh" pitchFamily="2" charset="0"/>
                <a:cs typeface="Nikosh" pitchFamily="2" charset="0"/>
              </a:rPr>
              <a:t>মাছ  ও হাঁস/ মুরগির সমন্বিত চাষের সুবিধাঃ                                                                                                 </a:t>
            </a:r>
            <a:r>
              <a:rPr lang="bn-IN" sz="4000" dirty="0" smtClean="0">
                <a:latin typeface="Nikosh" pitchFamily="2" charset="0"/>
                <a:cs typeface="Nikosh" pitchFamily="2" charset="0"/>
              </a:rPr>
              <a:t>১. পুকুরের উপর হাঁস / মুরগির ঘর তৈরি করা হয় বলে আলাদা জায়গার প্রয়োজন হয়না। ২. হাঁস / মুরগির বিষ্ঠা সরাসরি পুকুরে পড়ে যা মাছ চাষের জন্য উৎকৃষ্ট জৈব সার, অর্থাৎ এই পদ্ধতিতে পুকুরে বাইরে থেকে কোনো সার দেওয়ার দরকার হয়না। ৩. হাঁস / মুরগির উচ্ছিষ্ট খাদ্য সরাসরি পুকুরে পড়ে যা মাছ খাদ্য হিসাবে গ্রহন করে ফলে মাছের জন্য কোনো আলাদা সম্পূরক খাদ্য দেওয়ার প্রয়োজন হয়না। ৪. হঁস পুকুরের পোকামাকড় ও ব্যাঙ্গাচি খেয়ে  পুকুরের পরিবেশ ভালো রাখে। ৫. হাঁস পুকুরের পানিতে সাঁতার কাটে বলে বাতাস থেকে অক্সিজেন পানিতে মেশে, ফলে পানিতে অক্সিজেনের সমস্যা হয়না। ৬. একই জায়গা থেকে মাছ, মাংস, ও ডিম পাওয় যায়, ফলে খাদ্য উৎপাদন ও সম্পদের সর্বোচ্চ ব্যবহার নিশ্চিত হয়।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2510855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52" y="0"/>
            <a:ext cx="11824138" cy="6858000"/>
          </a:xfrm>
          <a:prstGeom prst="rect">
            <a:avLst/>
          </a:prstGeom>
        </p:spPr>
      </p:pic>
      <p:sp>
        <p:nvSpPr>
          <p:cNvPr id="3" name="TextBox 2"/>
          <p:cNvSpPr txBox="1"/>
          <p:nvPr/>
        </p:nvSpPr>
        <p:spPr>
          <a:xfrm>
            <a:off x="693683" y="654274"/>
            <a:ext cx="10846676" cy="6447919"/>
          </a:xfrm>
          <a:prstGeom prst="rect">
            <a:avLst/>
          </a:prstGeom>
          <a:noFill/>
        </p:spPr>
        <p:txBody>
          <a:bodyPr wrap="square" rtlCol="0">
            <a:spAutoFit/>
          </a:bodyPr>
          <a:lstStyle/>
          <a:p>
            <a:r>
              <a:rPr lang="bn-IN" sz="34400" b="1" dirty="0" smtClean="0">
                <a:solidFill>
                  <a:srgbClr val="FFFF00"/>
                </a:solidFill>
                <a:latin typeface="Nikosh" pitchFamily="2" charset="0"/>
                <a:cs typeface="Nikosh" pitchFamily="2" charset="0"/>
              </a:rPr>
              <a:t>ধন্যবাদ</a:t>
            </a:r>
            <a:r>
              <a:rPr lang="bn-IN" sz="41300" b="1" dirty="0" smtClean="0">
                <a:solidFill>
                  <a:srgbClr val="FFFF00"/>
                </a:solidFill>
                <a:latin typeface="Nikosh" pitchFamily="2" charset="0"/>
                <a:cs typeface="Nikosh" pitchFamily="2" charset="0"/>
              </a:rPr>
              <a:t> </a:t>
            </a:r>
            <a:endParaRPr lang="en-US" sz="41300" b="1" dirty="0">
              <a:solidFill>
                <a:srgbClr val="FFFF00"/>
              </a:solidFill>
              <a:latin typeface="Nikosh" pitchFamily="2" charset="0"/>
              <a:cs typeface="Nikosh" pitchFamily="2" charset="0"/>
            </a:endParaRPr>
          </a:p>
        </p:txBody>
      </p:sp>
    </p:spTree>
    <p:extLst>
      <p:ext uri="{BB962C8B-B14F-4D97-AF65-F5344CB8AC3E}">
        <p14:creationId xmlns:p14="http://schemas.microsoft.com/office/powerpoint/2010/main" val="20151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2368" y="-256032"/>
            <a:ext cx="7290816" cy="2215991"/>
          </a:xfrm>
          <a:prstGeom prst="rect">
            <a:avLst/>
          </a:prstGeom>
          <a:noFill/>
        </p:spPr>
        <p:txBody>
          <a:bodyPr wrap="square" rtlCol="0">
            <a:spAutoFit/>
          </a:bodyPr>
          <a:lstStyle/>
          <a:p>
            <a:pPr algn="ctr"/>
            <a:r>
              <a:rPr lang="en-US" sz="13800" dirty="0" err="1" smtClean="0">
                <a:solidFill>
                  <a:srgbClr val="FF0000"/>
                </a:solidFill>
                <a:latin typeface="Nikosh" pitchFamily="2" charset="0"/>
                <a:cs typeface="Nikosh" pitchFamily="2" charset="0"/>
              </a:rPr>
              <a:t>মূল্যায়ন</a:t>
            </a:r>
            <a:endParaRPr lang="en-US" sz="13800" dirty="0" smtClean="0">
              <a:solidFill>
                <a:srgbClr val="FF0000"/>
              </a:solidFill>
              <a:latin typeface="Nikosh" pitchFamily="2" charset="0"/>
              <a:cs typeface="Nikosh" pitchFamily="2" charset="0"/>
            </a:endParaRPr>
          </a:p>
        </p:txBody>
      </p:sp>
      <p:sp>
        <p:nvSpPr>
          <p:cNvPr id="3" name="TextBox 2"/>
          <p:cNvSpPr txBox="1"/>
          <p:nvPr/>
        </p:nvSpPr>
        <p:spPr>
          <a:xfrm>
            <a:off x="355600" y="1657086"/>
            <a:ext cx="11202416" cy="4832092"/>
          </a:xfrm>
          <a:prstGeom prst="rect">
            <a:avLst/>
          </a:prstGeom>
          <a:noFill/>
        </p:spPr>
        <p:txBody>
          <a:bodyPr wrap="square" rtlCol="0">
            <a:spAutoFit/>
          </a:bodyPr>
          <a:lstStyle/>
          <a:p>
            <a:r>
              <a:rPr lang="en-US" sz="4400" dirty="0" smtClean="0">
                <a:latin typeface="Nikosh" pitchFamily="2" charset="0"/>
                <a:cs typeface="Nikosh" pitchFamily="2" charset="0"/>
              </a:rPr>
              <a:t>১।সমন্বিত </a:t>
            </a:r>
            <a:r>
              <a:rPr lang="en-US" sz="4400" dirty="0" err="1" smtClean="0">
                <a:latin typeface="Nikosh" pitchFamily="2" charset="0"/>
                <a:cs typeface="Nikosh" pitchFamily="2" charset="0"/>
              </a:rPr>
              <a:t>চাষে</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উপযোগি</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মাছ</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কোনটি</a:t>
            </a:r>
            <a:r>
              <a:rPr lang="en-US" sz="4400" dirty="0" smtClean="0">
                <a:latin typeface="Nikosh" pitchFamily="2" charset="0"/>
                <a:cs typeface="Nikosh" pitchFamily="2" charset="0"/>
              </a:rPr>
              <a:t> </a:t>
            </a:r>
            <a:r>
              <a:rPr lang="en-US" sz="4400" dirty="0">
                <a:latin typeface="Nikosh" pitchFamily="2" charset="0"/>
                <a:cs typeface="Nikosh" pitchFamily="2" charset="0"/>
              </a:rPr>
              <a:t>?</a:t>
            </a:r>
            <a:endParaRPr lang="en-US" sz="4400" dirty="0" smtClean="0">
              <a:latin typeface="Nikosh" pitchFamily="2" charset="0"/>
              <a:cs typeface="Nikosh" pitchFamily="2" charset="0"/>
            </a:endParaRPr>
          </a:p>
          <a:p>
            <a:r>
              <a:rPr lang="en-US" sz="4400" dirty="0" smtClean="0">
                <a:latin typeface="Nikosh" pitchFamily="2" charset="0"/>
                <a:cs typeface="Nikosh" pitchFamily="2" charset="0"/>
              </a:rPr>
              <a:t>ক) </a:t>
            </a:r>
            <a:r>
              <a:rPr lang="en-US" sz="4400" dirty="0" err="1" smtClean="0">
                <a:latin typeface="Nikosh" pitchFamily="2" charset="0"/>
                <a:cs typeface="Nikosh" pitchFamily="2" charset="0"/>
              </a:rPr>
              <a:t>কাতলা</a:t>
            </a:r>
            <a:r>
              <a:rPr lang="en-US" sz="4400" dirty="0" smtClean="0">
                <a:latin typeface="Nikosh" pitchFamily="2" charset="0"/>
                <a:cs typeface="Nikosh" pitchFamily="2" charset="0"/>
              </a:rPr>
              <a:t>       খ) </a:t>
            </a:r>
            <a:r>
              <a:rPr lang="en-US" sz="4400" dirty="0" err="1" smtClean="0">
                <a:latin typeface="Nikosh" pitchFamily="2" charset="0"/>
                <a:cs typeface="Nikosh" pitchFamily="2" charset="0"/>
              </a:rPr>
              <a:t>মাগুর</a:t>
            </a:r>
            <a:r>
              <a:rPr lang="en-US" sz="4400" dirty="0" smtClean="0">
                <a:latin typeface="Nikosh" pitchFamily="2" charset="0"/>
                <a:cs typeface="Nikosh" pitchFamily="2" charset="0"/>
              </a:rPr>
              <a:t>    গ) </a:t>
            </a:r>
            <a:r>
              <a:rPr lang="en-US" sz="4400" dirty="0" err="1" smtClean="0">
                <a:latin typeface="Nikosh" pitchFamily="2" charset="0"/>
                <a:cs typeface="Nikosh" pitchFamily="2" charset="0"/>
              </a:rPr>
              <a:t>বোয়াল</a:t>
            </a:r>
            <a:r>
              <a:rPr lang="en-US" sz="4400" dirty="0" smtClean="0">
                <a:latin typeface="Nikosh" pitchFamily="2" charset="0"/>
                <a:cs typeface="Nikosh" pitchFamily="2" charset="0"/>
              </a:rPr>
              <a:t>   ঘ)  </a:t>
            </a:r>
            <a:r>
              <a:rPr lang="en-US" sz="4400" dirty="0" err="1" smtClean="0">
                <a:latin typeface="Nikosh" pitchFamily="2" charset="0"/>
                <a:cs typeface="Nikosh" pitchFamily="2" charset="0"/>
              </a:rPr>
              <a:t>ইলিশ</a:t>
            </a:r>
            <a:endParaRPr lang="en-US" sz="4400" dirty="0" smtClean="0">
              <a:latin typeface="Nikosh" pitchFamily="2" charset="0"/>
              <a:cs typeface="Nikosh" pitchFamily="2" charset="0"/>
            </a:endParaRPr>
          </a:p>
          <a:p>
            <a:r>
              <a:rPr lang="en-US" sz="4400" dirty="0" smtClean="0">
                <a:latin typeface="Nikosh" pitchFamily="2" charset="0"/>
                <a:cs typeface="Nikosh" pitchFamily="2" charset="0"/>
              </a:rPr>
              <a:t>২।সমন্বিত </a:t>
            </a:r>
            <a:r>
              <a:rPr lang="en-US" sz="4400" dirty="0" err="1" smtClean="0">
                <a:latin typeface="Nikosh" pitchFamily="2" charset="0"/>
                <a:cs typeface="Nikosh" pitchFamily="2" charset="0"/>
              </a:rPr>
              <a:t>মাছ</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চাষ</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পদ্ধতি</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কয়টি</a:t>
            </a:r>
            <a:r>
              <a:rPr lang="en-US" sz="4400" dirty="0" smtClean="0">
                <a:latin typeface="Nikosh" pitchFamily="2" charset="0"/>
                <a:cs typeface="Nikosh" pitchFamily="2" charset="0"/>
              </a:rPr>
              <a:t> ?</a:t>
            </a:r>
          </a:p>
          <a:p>
            <a:r>
              <a:rPr lang="en-US" sz="4400" dirty="0" smtClean="0">
                <a:latin typeface="Nikosh" pitchFamily="2" charset="0"/>
                <a:cs typeface="Nikosh" pitchFamily="2" charset="0"/>
              </a:rPr>
              <a:t>ক) ২টি          খ)৭টি         গ) ৪টি       ঘ)৫টি</a:t>
            </a:r>
          </a:p>
          <a:p>
            <a:r>
              <a:rPr lang="en-US" sz="4400" dirty="0" smtClean="0">
                <a:latin typeface="Nikosh" pitchFamily="2" charset="0"/>
                <a:cs typeface="Nikosh" pitchFamily="2" charset="0"/>
              </a:rPr>
              <a:t>৩। </a:t>
            </a:r>
            <a:r>
              <a:rPr lang="en-US" sz="4400" dirty="0" err="1" smtClean="0">
                <a:latin typeface="Nikosh" pitchFamily="2" charset="0"/>
                <a:cs typeface="Nikosh" pitchFamily="2" charset="0"/>
              </a:rPr>
              <a:t>ক্ষত</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রোগের</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আশঙ্কা</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থেকে</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রক্ষা</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পাওয়ার</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জন্য</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পুকরে</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করা</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উচিত</a:t>
            </a:r>
            <a:r>
              <a:rPr lang="en-US" sz="4400" dirty="0" smtClean="0">
                <a:latin typeface="Nikosh" pitchFamily="2" charset="0"/>
                <a:cs typeface="Nikosh" pitchFamily="2" charset="0"/>
              </a:rPr>
              <a:t> ?</a:t>
            </a:r>
          </a:p>
          <a:p>
            <a:r>
              <a:rPr lang="en-US" sz="4400" dirty="0" smtClean="0">
                <a:latin typeface="Nikosh" pitchFamily="2" charset="0"/>
                <a:cs typeface="Nikosh" pitchFamily="2" charset="0"/>
              </a:rPr>
              <a:t>ক</a:t>
            </a:r>
            <a:r>
              <a:rPr lang="en-US" sz="4400" dirty="0">
                <a:latin typeface="Nikosh" pitchFamily="2" charset="0"/>
                <a:cs typeface="Nikosh" pitchFamily="2" charset="0"/>
              </a:rPr>
              <a:t>)</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ঔষধ</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প্রয়োগ</a:t>
            </a:r>
            <a:r>
              <a:rPr lang="en-US" sz="4400" dirty="0" smtClean="0">
                <a:latin typeface="Nikosh" pitchFamily="2" charset="0"/>
                <a:cs typeface="Nikosh" pitchFamily="2" charset="0"/>
              </a:rPr>
              <a:t>  খ) </a:t>
            </a:r>
            <a:r>
              <a:rPr lang="en-US" sz="4400" dirty="0" err="1" smtClean="0">
                <a:latin typeface="Nikosh" pitchFamily="2" charset="0"/>
                <a:cs typeface="Nikosh" pitchFamily="2" charset="0"/>
              </a:rPr>
              <a:t>চুন</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প্রয়োগ</a:t>
            </a:r>
            <a:r>
              <a:rPr lang="en-US" sz="4400" dirty="0" smtClean="0">
                <a:latin typeface="Nikosh" pitchFamily="2" charset="0"/>
                <a:cs typeface="Nikosh" pitchFamily="2" charset="0"/>
              </a:rPr>
              <a:t> গ)</a:t>
            </a:r>
            <a:r>
              <a:rPr lang="en-US" sz="4400" dirty="0" err="1" smtClean="0">
                <a:latin typeface="Nikosh" pitchFamily="2" charset="0"/>
                <a:cs typeface="Nikosh" pitchFamily="2" charset="0"/>
              </a:rPr>
              <a:t>পানি</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পরিবর্তন</a:t>
            </a:r>
            <a:r>
              <a:rPr lang="en-US" sz="4400" dirty="0" smtClean="0">
                <a:latin typeface="Nikosh" pitchFamily="2" charset="0"/>
                <a:cs typeface="Nikosh" pitchFamily="2" charset="0"/>
              </a:rPr>
              <a:t> গ) </a:t>
            </a:r>
            <a:r>
              <a:rPr lang="en-US" sz="4400" dirty="0" err="1" smtClean="0">
                <a:latin typeface="Nikosh" pitchFamily="2" charset="0"/>
                <a:cs typeface="Nikosh" pitchFamily="2" charset="0"/>
              </a:rPr>
              <a:t>কোনটিই</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নয়</a:t>
            </a:r>
            <a:endParaRPr lang="en-US" sz="4400" dirty="0">
              <a:latin typeface="Nikosh" pitchFamily="2" charset="0"/>
              <a:cs typeface="Nikosh" pitchFamily="2" charset="0"/>
            </a:endParaRPr>
          </a:p>
        </p:txBody>
      </p:sp>
      <p:sp>
        <p:nvSpPr>
          <p:cNvPr id="4" name="Oval 3"/>
          <p:cNvSpPr/>
          <p:nvPr/>
        </p:nvSpPr>
        <p:spPr>
          <a:xfrm>
            <a:off x="1840992" y="2325377"/>
            <a:ext cx="524256" cy="51393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65376" y="3779520"/>
            <a:ext cx="499872" cy="54534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98060" y="5842508"/>
            <a:ext cx="512064" cy="5486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21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nodeType="clickEffect">
                                  <p:stCondLst>
                                    <p:cond delay="0"/>
                                  </p:stCondLst>
                                  <p:childTnLst>
                                    <p:animMotion origin="layout" path="M 3.33333E-6 4.81481E-6 L 0.09101 -0.03403 L 0.125 -0.125 L 0.15794 -0.03403 L 0.24896 4.81481E-6 L 0.15794 0.03402 L 0.125 0.125 L 0.09101 0.03402 L 3.33333E-6 4.81481E-6 Z " pathEditMode="relative" rAng="0" ptsTypes="AAAAAAAAA">
                                      <p:cBhvr>
                                        <p:cTn id="6" dur="2000" fill="hold"/>
                                        <p:tgtEl>
                                          <p:spTgt spid="2">
                                            <p:txEl>
                                              <p:pRg st="0" end="0"/>
                                            </p:txEl>
                                          </p:spTgt>
                                        </p:tgtEl>
                                        <p:attrNameLst>
                                          <p:attrName>ppt_x</p:attrName>
                                          <p:attrName>ppt_y</p:attrName>
                                        </p:attrNameLst>
                                      </p:cBhvr>
                                      <p:rCtr x="12448" y="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repeatCount="2000" fill="hold" nodeType="clickEffect">
                                  <p:stCondLst>
                                    <p:cond delay="0"/>
                                  </p:stCondLst>
                                  <p:childTnLst>
                                    <p:anim calcmode="lin" valueType="num">
                                      <p:cBhvr additive="base">
                                        <p:cTn id="10" dur="20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1" dur="2000"/>
                                        <p:tgtEl>
                                          <p:spTgt spid="2">
                                            <p:txEl>
                                              <p:pRg st="0" end="0"/>
                                            </p:txEl>
                                          </p:spTgt>
                                        </p:tgtEl>
                                        <p:attrNameLst>
                                          <p:attrName>ppt_y</p:attrName>
                                        </p:attrNameLst>
                                      </p:cBhvr>
                                      <p:tavLst>
                                        <p:tav tm="0">
                                          <p:val>
                                            <p:strVal val="ppt_y"/>
                                          </p:val>
                                        </p:tav>
                                        <p:tav tm="100000">
                                          <p:val>
                                            <p:strVal val="1+ppt_h/2"/>
                                          </p:val>
                                        </p:tav>
                                      </p:tavLst>
                                    </p:anim>
                                    <p:set>
                                      <p:cBhvr>
                                        <p:cTn id="1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ock-footage-flying-dove-with-clouds-and-sun-ray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196947" y="1600200"/>
            <a:ext cx="9798106" cy="4525963"/>
          </a:xfrm>
        </p:spPr>
      </p:pic>
      <p:sp>
        <p:nvSpPr>
          <p:cNvPr id="3" name="Heart 2"/>
          <p:cNvSpPr/>
          <p:nvPr/>
        </p:nvSpPr>
        <p:spPr>
          <a:xfrm>
            <a:off x="508000" y="0"/>
            <a:ext cx="9512300" cy="51191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a:p>
            <a:pPr algn="ctr"/>
            <a:endParaRPr lang="en-US" sz="9600" dirty="0"/>
          </a:p>
        </p:txBody>
      </p:sp>
      <p:sp>
        <p:nvSpPr>
          <p:cNvPr id="6" name="TextBox 5"/>
          <p:cNvSpPr txBox="1"/>
          <p:nvPr/>
        </p:nvSpPr>
        <p:spPr>
          <a:xfrm>
            <a:off x="2336800" y="896637"/>
            <a:ext cx="6337300" cy="3154710"/>
          </a:xfrm>
          <a:prstGeom prst="rect">
            <a:avLst/>
          </a:prstGeom>
          <a:noFill/>
        </p:spPr>
        <p:txBody>
          <a:bodyPr wrap="square" rtlCol="0">
            <a:spAutoFit/>
          </a:bodyPr>
          <a:lstStyle/>
          <a:p>
            <a:r>
              <a:rPr lang="en-US" sz="19900" b="1" dirty="0" err="1" smtClean="0">
                <a:latin typeface="Nikosh" pitchFamily="2" charset="0"/>
                <a:cs typeface="Nikosh" pitchFamily="2" charset="0"/>
              </a:rPr>
              <a:t>ধন্যবাদ</a:t>
            </a:r>
            <a:endParaRPr lang="en-US" sz="19900" b="1" dirty="0">
              <a:latin typeface="Nikosh" pitchFamily="2" charset="0"/>
              <a:cs typeface="Nikosh" pitchFamily="2" charset="0"/>
            </a:endParaRPr>
          </a:p>
        </p:txBody>
      </p:sp>
      <p:pic>
        <p:nvPicPr>
          <p:cNvPr id="7" name="Picture 6" descr="images66.jpg"/>
          <p:cNvPicPr>
            <a:picLocks noChangeAspect="1"/>
          </p:cNvPicPr>
          <p:nvPr/>
        </p:nvPicPr>
        <p:blipFill>
          <a:blip r:embed="rId6"/>
          <a:stretch>
            <a:fillRect/>
          </a:stretch>
        </p:blipFill>
        <p:spPr>
          <a:xfrm>
            <a:off x="5999162" y="0"/>
            <a:ext cx="6208039" cy="6858000"/>
          </a:xfrm>
          <a:prstGeom prst="rect">
            <a:avLst/>
          </a:prstGeom>
        </p:spPr>
      </p:pic>
      <p:pic>
        <p:nvPicPr>
          <p:cNvPr id="9" name="Picture 8" descr="images55.jpg"/>
          <p:cNvPicPr>
            <a:picLocks noChangeAspect="1"/>
          </p:cNvPicPr>
          <p:nvPr/>
        </p:nvPicPr>
        <p:blipFill>
          <a:blip r:embed="rId7"/>
          <a:stretch>
            <a:fillRect/>
          </a:stretch>
        </p:blipFill>
        <p:spPr>
          <a:xfrm>
            <a:off x="0" y="0"/>
            <a:ext cx="6032500" cy="6857999"/>
          </a:xfrm>
          <a:prstGeom prst="rect">
            <a:avLst/>
          </a:prstGeom>
        </p:spPr>
      </p:pic>
    </p:spTree>
    <p:extLst>
      <p:ext uri="{BB962C8B-B14F-4D97-AF65-F5344CB8AC3E}">
        <p14:creationId xmlns:p14="http://schemas.microsoft.com/office/powerpoint/2010/main" val="2653289222"/>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drumroll.wav"/>
          </p:stSnd>
        </p:sndAc>
      </p:transition>
    </mc:Choice>
    <mc:Fallback xmlns="">
      <p:transition spd="slow">
        <p:sndAc>
          <p:stSnd>
            <p:snd r:embed="rId8"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101E-6 0 L -0.36655 0.00926 " pathEditMode="relative" rAng="0" ptsTypes="AA">
                                      <p:cBhvr>
                                        <p:cTn id="6" dur="2000" fill="hold"/>
                                        <p:tgtEl>
                                          <p:spTgt spid="9"/>
                                        </p:tgtEl>
                                        <p:attrNameLst>
                                          <p:attrName>ppt_x</p:attrName>
                                          <p:attrName>ppt_y</p:attrName>
                                        </p:attrNameLst>
                                      </p:cBhvr>
                                      <p:rCtr x="-18300" y="50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65638E-6 0 L 0.36472 0.0162 " pathEditMode="relative" rAng="0" ptsTypes="AA">
                                      <p:cBhvr>
                                        <p:cTn id="10" dur="2000" fill="hold"/>
                                        <p:tgtEl>
                                          <p:spTgt spid="7"/>
                                        </p:tgtEl>
                                        <p:attrNameLst>
                                          <p:attrName>ppt_x</p:attrName>
                                          <p:attrName>ppt_y</p:attrName>
                                        </p:attrNameLst>
                                      </p:cBhvr>
                                      <p:rCtr x="18200" y="800"/>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9" y="512065"/>
            <a:ext cx="5596128" cy="50352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656" y="512065"/>
            <a:ext cx="5718049" cy="4840223"/>
          </a:xfrm>
          <a:prstGeom prst="rect">
            <a:avLst/>
          </a:prstGeom>
        </p:spPr>
      </p:pic>
      <p:sp>
        <p:nvSpPr>
          <p:cNvPr id="4" name="TextBox 3"/>
          <p:cNvSpPr txBox="1"/>
          <p:nvPr/>
        </p:nvSpPr>
        <p:spPr>
          <a:xfrm>
            <a:off x="3026979" y="5628291"/>
            <a:ext cx="4713889" cy="1015663"/>
          </a:xfrm>
          <a:prstGeom prst="rect">
            <a:avLst/>
          </a:prstGeom>
          <a:noFill/>
        </p:spPr>
        <p:txBody>
          <a:bodyPr wrap="square" rtlCol="0">
            <a:spAutoFit/>
          </a:bodyPr>
          <a:lstStyle/>
          <a:p>
            <a:r>
              <a:rPr lang="bn-IN" sz="6000" b="1" dirty="0" smtClean="0">
                <a:latin typeface="Nikosh" pitchFamily="2" charset="0"/>
                <a:cs typeface="Nikosh" pitchFamily="2" charset="0"/>
              </a:rPr>
              <a:t>হাঁস-মুরগির রোগ </a:t>
            </a:r>
            <a:endParaRPr lang="en-US" sz="6000" b="1" dirty="0">
              <a:latin typeface="Nikosh" pitchFamily="2" charset="0"/>
              <a:cs typeface="Nikosh" pitchFamily="2" charset="0"/>
            </a:endParaRPr>
          </a:p>
        </p:txBody>
      </p:sp>
    </p:spTree>
    <p:extLst>
      <p:ext uri="{BB962C8B-B14F-4D97-AF65-F5344CB8AC3E}">
        <p14:creationId xmlns:p14="http://schemas.microsoft.com/office/powerpoint/2010/main" val="130277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5536" y="1024128"/>
            <a:ext cx="5120640" cy="1862048"/>
          </a:xfrm>
          <a:prstGeom prst="rect">
            <a:avLst/>
          </a:prstGeom>
          <a:noFill/>
        </p:spPr>
        <p:txBody>
          <a:bodyPr wrap="square" rtlCol="0">
            <a:spAutoFit/>
          </a:bodyPr>
          <a:lstStyle/>
          <a:p>
            <a:r>
              <a:rPr lang="en-US" sz="11500" u="sng" dirty="0" err="1" smtClean="0">
                <a:latin typeface="Nikosh" pitchFamily="2" charset="0"/>
                <a:cs typeface="Nikosh" pitchFamily="2" charset="0"/>
              </a:rPr>
              <a:t>দলীয়</a:t>
            </a:r>
            <a:r>
              <a:rPr lang="en-US" sz="11500" u="sng" dirty="0" smtClean="0">
                <a:latin typeface="Nikosh" pitchFamily="2" charset="0"/>
                <a:cs typeface="Nikosh" pitchFamily="2" charset="0"/>
              </a:rPr>
              <a:t> </a:t>
            </a:r>
            <a:r>
              <a:rPr lang="en-US" sz="11500" u="sng" dirty="0" err="1" smtClean="0">
                <a:latin typeface="Nikosh" pitchFamily="2" charset="0"/>
                <a:cs typeface="Nikosh" pitchFamily="2" charset="0"/>
              </a:rPr>
              <a:t>কাজ</a:t>
            </a:r>
            <a:endParaRPr lang="en-US" sz="11500" u="sng" dirty="0">
              <a:latin typeface="Nikosh" pitchFamily="2" charset="0"/>
              <a:cs typeface="Nikosh" pitchFamily="2" charset="0"/>
            </a:endParaRPr>
          </a:p>
        </p:txBody>
      </p:sp>
      <p:sp>
        <p:nvSpPr>
          <p:cNvPr id="3" name="TextBox 2"/>
          <p:cNvSpPr txBox="1"/>
          <p:nvPr/>
        </p:nvSpPr>
        <p:spPr>
          <a:xfrm>
            <a:off x="621323" y="3230880"/>
            <a:ext cx="8632405" cy="2123658"/>
          </a:xfrm>
          <a:prstGeom prst="rect">
            <a:avLst/>
          </a:prstGeom>
          <a:noFill/>
        </p:spPr>
        <p:txBody>
          <a:bodyPr wrap="square" rtlCol="0">
            <a:spAutoFit/>
          </a:bodyPr>
          <a:lstStyle/>
          <a:p>
            <a:pPr algn="ctr"/>
            <a:r>
              <a:rPr lang="bn-IN" sz="6600" dirty="0" smtClean="0">
                <a:solidFill>
                  <a:srgbClr val="FF0000"/>
                </a:solidFill>
                <a:latin typeface="Nikosh" pitchFamily="2" charset="0"/>
                <a:cs typeface="Nikosh" pitchFamily="2" charset="0"/>
              </a:rPr>
              <a:t>১। </a:t>
            </a:r>
            <a:r>
              <a:rPr lang="en-US" sz="6600" dirty="0" err="1" smtClean="0">
                <a:solidFill>
                  <a:srgbClr val="FF0000"/>
                </a:solidFill>
                <a:latin typeface="Nikosh" pitchFamily="2" charset="0"/>
                <a:cs typeface="Nikosh" pitchFamily="2" charset="0"/>
              </a:rPr>
              <a:t>হাঁসমুরগির</a:t>
            </a:r>
            <a:r>
              <a:rPr lang="en-US" sz="6600" dirty="0" smtClean="0">
                <a:solidFill>
                  <a:srgbClr val="FF0000"/>
                </a:solidFill>
                <a:latin typeface="Nikosh" pitchFamily="2" charset="0"/>
                <a:cs typeface="Nikosh" pitchFamily="2" charset="0"/>
              </a:rPr>
              <a:t> </a:t>
            </a:r>
            <a:r>
              <a:rPr lang="en-US" sz="6600" dirty="0" err="1" smtClean="0">
                <a:solidFill>
                  <a:srgbClr val="FF0000"/>
                </a:solidFill>
                <a:latin typeface="Nikosh" pitchFamily="2" charset="0"/>
                <a:cs typeface="Nikosh" pitchFamily="2" charset="0"/>
              </a:rPr>
              <a:t>রোগ</a:t>
            </a:r>
            <a:r>
              <a:rPr lang="en-US" sz="6600" dirty="0" smtClean="0">
                <a:solidFill>
                  <a:srgbClr val="FF0000"/>
                </a:solidFill>
                <a:latin typeface="Nikosh" pitchFamily="2" charset="0"/>
                <a:cs typeface="Nikosh" pitchFamily="2" charset="0"/>
              </a:rPr>
              <a:t> </a:t>
            </a:r>
            <a:r>
              <a:rPr lang="en-US" sz="6600" dirty="0" err="1" smtClean="0">
                <a:solidFill>
                  <a:srgbClr val="FF0000"/>
                </a:solidFill>
                <a:latin typeface="Nikosh" pitchFamily="2" charset="0"/>
                <a:cs typeface="Nikosh" pitchFamily="2" charset="0"/>
              </a:rPr>
              <a:t>বালাই</a:t>
            </a:r>
            <a:r>
              <a:rPr lang="en-US" sz="6600" dirty="0" smtClean="0">
                <a:solidFill>
                  <a:srgbClr val="FF0000"/>
                </a:solidFill>
                <a:latin typeface="Nikosh" pitchFamily="2" charset="0"/>
                <a:cs typeface="Nikosh" pitchFamily="2" charset="0"/>
              </a:rPr>
              <a:t>  </a:t>
            </a:r>
            <a:r>
              <a:rPr lang="en-US" sz="6600" dirty="0" err="1" smtClean="0">
                <a:solidFill>
                  <a:srgbClr val="FF0000"/>
                </a:solidFill>
                <a:latin typeface="Nikosh" pitchFamily="2" charset="0"/>
                <a:cs typeface="Nikosh" pitchFamily="2" charset="0"/>
              </a:rPr>
              <a:t>দমনে</a:t>
            </a:r>
            <a:r>
              <a:rPr lang="bn-IN" sz="6600" dirty="0" smtClean="0">
                <a:solidFill>
                  <a:srgbClr val="FF0000"/>
                </a:solidFill>
                <a:latin typeface="Nikosh" pitchFamily="2" charset="0"/>
                <a:cs typeface="Nikosh" pitchFamily="2" charset="0"/>
              </a:rPr>
              <a:t> </a:t>
            </a:r>
            <a:r>
              <a:rPr lang="en-US" sz="6600" dirty="0" err="1" smtClean="0">
                <a:solidFill>
                  <a:srgbClr val="FF0000"/>
                </a:solidFill>
                <a:latin typeface="Nikosh" pitchFamily="2" charset="0"/>
                <a:cs typeface="Nikosh" pitchFamily="2" charset="0"/>
              </a:rPr>
              <a:t>করণীয়</a:t>
            </a:r>
            <a:r>
              <a:rPr lang="bn-IN" sz="6600" dirty="0" smtClean="0">
                <a:solidFill>
                  <a:srgbClr val="FF0000"/>
                </a:solidFill>
                <a:latin typeface="Nikosh" pitchFamily="2" charset="0"/>
                <a:cs typeface="Nikosh" pitchFamily="2" charset="0"/>
              </a:rPr>
              <a:t> বিষয়</a:t>
            </a:r>
            <a:r>
              <a:rPr lang="en-US" sz="6600" dirty="0" err="1" smtClean="0">
                <a:solidFill>
                  <a:srgbClr val="FF0000"/>
                </a:solidFill>
                <a:latin typeface="Nikosh" pitchFamily="2" charset="0"/>
                <a:cs typeface="Nikosh" pitchFamily="2" charset="0"/>
              </a:rPr>
              <a:t>গুলো</a:t>
            </a:r>
            <a:r>
              <a:rPr lang="en-US" sz="6600" dirty="0" smtClean="0">
                <a:solidFill>
                  <a:srgbClr val="FF0000"/>
                </a:solidFill>
                <a:latin typeface="Nikosh" pitchFamily="2" charset="0"/>
                <a:cs typeface="Nikosh" pitchFamily="2" charset="0"/>
              </a:rPr>
              <a:t> </a:t>
            </a:r>
            <a:r>
              <a:rPr lang="en-US" sz="6600" dirty="0" err="1" smtClean="0">
                <a:solidFill>
                  <a:srgbClr val="FF0000"/>
                </a:solidFill>
                <a:latin typeface="Nikosh" pitchFamily="2" charset="0"/>
                <a:cs typeface="Nikosh" pitchFamily="2" charset="0"/>
              </a:rPr>
              <a:t>লিখ</a:t>
            </a:r>
            <a:r>
              <a:rPr lang="bn-IN" sz="6600" dirty="0" smtClean="0">
                <a:solidFill>
                  <a:srgbClr val="FF0000"/>
                </a:solidFill>
                <a:latin typeface="Nikosh" pitchFamily="2" charset="0"/>
                <a:cs typeface="Nikosh" pitchFamily="2" charset="0"/>
              </a:rPr>
              <a:t>।</a:t>
            </a:r>
            <a:r>
              <a:rPr lang="en-US" sz="6600" dirty="0" smtClean="0">
                <a:solidFill>
                  <a:srgbClr val="FF0000"/>
                </a:solidFill>
                <a:latin typeface="Nikosh" pitchFamily="2" charset="0"/>
                <a:cs typeface="Nikosh" pitchFamily="2" charset="0"/>
              </a:rPr>
              <a:t>  </a:t>
            </a:r>
            <a:r>
              <a:rPr lang="en-US" sz="4400" dirty="0" smtClean="0">
                <a:solidFill>
                  <a:srgbClr val="FF0000"/>
                </a:solidFill>
                <a:latin typeface="Nikosh" pitchFamily="2" charset="0"/>
                <a:cs typeface="Nikosh" pitchFamily="2" charset="0"/>
              </a:rPr>
              <a:t> </a:t>
            </a:r>
            <a:endParaRPr lang="en-US" sz="6600" dirty="0">
              <a:solidFill>
                <a:srgbClr val="FF0000"/>
              </a:solidFill>
              <a:latin typeface="Nikosh" pitchFamily="2" charset="0"/>
              <a:cs typeface="Nikosh" pitchFamily="2" charset="0"/>
            </a:endParaRPr>
          </a:p>
        </p:txBody>
      </p:sp>
    </p:spTree>
    <p:extLst>
      <p:ext uri="{BB962C8B-B14F-4D97-AF65-F5344CB8AC3E}">
        <p14:creationId xmlns:p14="http://schemas.microsoft.com/office/powerpoint/2010/main" val="630587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1693" y="203044"/>
            <a:ext cx="2567353" cy="1200329"/>
          </a:xfrm>
          <a:prstGeom prst="rect">
            <a:avLst/>
          </a:prstGeom>
          <a:solidFill>
            <a:srgbClr val="FFC000"/>
          </a:solidFill>
        </p:spPr>
        <p:txBody>
          <a:bodyPr wrap="square" rtlCol="0">
            <a:spAutoFit/>
          </a:bodyPr>
          <a:lstStyle/>
          <a:p>
            <a:r>
              <a:rPr lang="en-US" sz="7200" dirty="0" err="1" smtClean="0">
                <a:latin typeface="Nikosh" pitchFamily="2" charset="0"/>
                <a:cs typeface="Nikosh" pitchFamily="2" charset="0"/>
              </a:rPr>
              <a:t>সমাধান</a:t>
            </a:r>
            <a:endParaRPr lang="en-US" sz="7200" dirty="0">
              <a:latin typeface="Nikosh" pitchFamily="2" charset="0"/>
              <a:cs typeface="Nikosh" pitchFamily="2" charset="0"/>
            </a:endParaRPr>
          </a:p>
        </p:txBody>
      </p:sp>
      <p:sp>
        <p:nvSpPr>
          <p:cNvPr id="3" name="Down Arrow 2"/>
          <p:cNvSpPr/>
          <p:nvPr/>
        </p:nvSpPr>
        <p:spPr>
          <a:xfrm>
            <a:off x="5042330" y="1403373"/>
            <a:ext cx="987552" cy="16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5840" y="3377184"/>
            <a:ext cx="9034272" cy="2308324"/>
          </a:xfrm>
          <a:prstGeom prst="rect">
            <a:avLst/>
          </a:prstGeom>
          <a:noFill/>
          <a:ln w="57150">
            <a:solidFill>
              <a:schemeClr val="tx1"/>
            </a:solidFill>
          </a:ln>
        </p:spPr>
        <p:txBody>
          <a:bodyPr wrap="square" rtlCol="0">
            <a:spAutoFit/>
          </a:bodyPr>
          <a:lstStyle/>
          <a:p>
            <a:r>
              <a:rPr lang="en-US" sz="4800" dirty="0" smtClean="0">
                <a:latin typeface="Nikosh" pitchFamily="2" charset="0"/>
                <a:cs typeface="Nikosh" pitchFamily="2" charset="0"/>
              </a:rPr>
              <a:t>১।পশু </a:t>
            </a:r>
            <a:r>
              <a:rPr lang="en-US" sz="4800" dirty="0" err="1" smtClean="0">
                <a:latin typeface="Nikosh" pitchFamily="2" charset="0"/>
                <a:cs typeface="Nikosh" pitchFamily="2" charset="0"/>
              </a:rPr>
              <a:t>চিকিৎসকের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পরামর্শ</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নিতে</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হবে</a:t>
            </a:r>
            <a:r>
              <a:rPr lang="en-US" sz="3600" dirty="0" smtClean="0">
                <a:latin typeface="Nikosh" pitchFamily="2" charset="0"/>
                <a:cs typeface="Nikosh" pitchFamily="2" charset="0"/>
              </a:rPr>
              <a:t>।</a:t>
            </a:r>
            <a:endParaRPr lang="bn-IN" sz="4800" dirty="0" smtClean="0">
              <a:latin typeface="Nikosh" pitchFamily="2" charset="0"/>
              <a:cs typeface="Nikosh" pitchFamily="2" charset="0"/>
            </a:endParaRPr>
          </a:p>
          <a:p>
            <a:r>
              <a:rPr lang="en-US" sz="4800" dirty="0" smtClean="0">
                <a:latin typeface="Nikosh" pitchFamily="2" charset="0"/>
                <a:cs typeface="Nikosh" pitchFamily="2" charset="0"/>
              </a:rPr>
              <a:t>২।হাঁস </a:t>
            </a:r>
            <a:r>
              <a:rPr lang="en-US" sz="4800" dirty="0" err="1" smtClean="0">
                <a:latin typeface="Nikosh" pitchFamily="2" charset="0"/>
                <a:cs typeface="Nikosh" pitchFamily="2" charset="0"/>
              </a:rPr>
              <a:t>মুরগির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ঘর</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শুকনা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রাখতে</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হবে</a:t>
            </a:r>
            <a:r>
              <a:rPr lang="bn-IN" sz="3600" dirty="0" smtClean="0">
                <a:latin typeface="Nikosh" pitchFamily="2" charset="0"/>
                <a:cs typeface="Nikosh" pitchFamily="2" charset="0"/>
              </a:rPr>
              <a:t>।</a:t>
            </a:r>
            <a:endParaRPr lang="en-US" sz="4800" dirty="0" smtClean="0">
              <a:latin typeface="Nikosh" pitchFamily="2" charset="0"/>
              <a:cs typeface="Nikosh" pitchFamily="2" charset="0"/>
            </a:endParaRPr>
          </a:p>
          <a:p>
            <a:r>
              <a:rPr lang="en-US" sz="4800" dirty="0" smtClean="0">
                <a:latin typeface="Nikosh" pitchFamily="2" charset="0"/>
                <a:cs typeface="Nikosh" pitchFamily="2" charset="0"/>
              </a:rPr>
              <a:t>৩।নিয়মিত </a:t>
            </a:r>
            <a:r>
              <a:rPr lang="bn-IN" sz="4800" dirty="0" smtClean="0">
                <a:latin typeface="Nikosh" pitchFamily="2" charset="0"/>
                <a:cs typeface="Nikosh" pitchFamily="2" charset="0"/>
              </a:rPr>
              <a:t>টী</a:t>
            </a:r>
            <a:r>
              <a:rPr lang="en-US" sz="4800" dirty="0" err="1" smtClean="0">
                <a:latin typeface="Nikosh" pitchFamily="2" charset="0"/>
                <a:cs typeface="Nikosh" pitchFamily="2" charset="0"/>
              </a:rPr>
              <a:t>কা</a:t>
            </a:r>
            <a:r>
              <a:rPr lang="bn-IN" sz="4800" dirty="0" smtClean="0">
                <a:latin typeface="Nikosh" pitchFamily="2" charset="0"/>
                <a:cs typeface="Nikosh" pitchFamily="2" charset="0"/>
              </a:rPr>
              <a:t> বা</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ইনজেকশন</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দিতে</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হবে</a:t>
            </a:r>
            <a:r>
              <a:rPr lang="en-US" sz="3600" dirty="0" smtClean="0">
                <a:latin typeface="Nikosh" pitchFamily="2" charset="0"/>
                <a:cs typeface="Nikosh" pitchFamily="2" charset="0"/>
              </a:rPr>
              <a:t>।</a:t>
            </a:r>
            <a:endParaRPr lang="en-US" sz="4800" dirty="0">
              <a:latin typeface="Nikosh" pitchFamily="2" charset="0"/>
              <a:cs typeface="Nikosh" pitchFamily="2" charset="0"/>
            </a:endParaRPr>
          </a:p>
        </p:txBody>
      </p:sp>
    </p:spTree>
    <p:extLst>
      <p:ext uri="{BB962C8B-B14F-4D97-AF65-F5344CB8AC3E}">
        <p14:creationId xmlns:p14="http://schemas.microsoft.com/office/powerpoint/2010/main" val="19211138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1" y="1447800"/>
            <a:ext cx="11674764" cy="415498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bn-BD" sz="6600" b="1" dirty="0" smtClean="0">
                <a:latin typeface="Nikosh" pitchFamily="2" charset="0"/>
                <a:cs typeface="Nikosh" pitchFamily="2" charset="0"/>
              </a:rPr>
              <a:t>মাহফুজা বেগম </a:t>
            </a:r>
          </a:p>
          <a:p>
            <a:r>
              <a:rPr lang="bn-BD" sz="6600" b="1" dirty="0" smtClean="0">
                <a:latin typeface="Nikosh" pitchFamily="2" charset="0"/>
                <a:cs typeface="Nikosh" pitchFamily="2" charset="0"/>
              </a:rPr>
              <a:t>সহকারি শিক্ষক </a:t>
            </a:r>
          </a:p>
          <a:p>
            <a:r>
              <a:rPr lang="bn-BD" sz="6600" b="1" dirty="0" smtClean="0">
                <a:latin typeface="Nikosh" pitchFamily="2" charset="0"/>
                <a:cs typeface="Nikosh" pitchFamily="2" charset="0"/>
              </a:rPr>
              <a:t>মফিজ উদ্দিন খান উচ্চ বিদ্যালয়। </a:t>
            </a:r>
          </a:p>
          <a:p>
            <a:r>
              <a:rPr lang="bn-BD" sz="6600" b="1" dirty="0" smtClean="0">
                <a:latin typeface="Nikosh" pitchFamily="2" charset="0"/>
                <a:cs typeface="Nikosh" pitchFamily="2" charset="0"/>
              </a:rPr>
              <a:t>চাপুলিয়া</a:t>
            </a:r>
            <a:r>
              <a:rPr lang="en-US" sz="6600" b="1" dirty="0" smtClean="0">
                <a:latin typeface="Nikosh" pitchFamily="2" charset="0"/>
                <a:cs typeface="Nikosh" pitchFamily="2" charset="0"/>
              </a:rPr>
              <a:t>,</a:t>
            </a:r>
            <a:r>
              <a:rPr lang="bn-BD" sz="6600" b="1" dirty="0" smtClean="0">
                <a:latin typeface="Nikosh" pitchFamily="2" charset="0"/>
                <a:cs typeface="Nikosh" pitchFamily="2" charset="0"/>
              </a:rPr>
              <a:t>বিওএফ</a:t>
            </a:r>
            <a:r>
              <a:rPr lang="en-US" sz="6600" b="1" dirty="0" smtClean="0">
                <a:latin typeface="Nikosh" pitchFamily="2" charset="0"/>
                <a:cs typeface="Nikosh" pitchFamily="2" charset="0"/>
              </a:rPr>
              <a:t>,</a:t>
            </a:r>
            <a:r>
              <a:rPr lang="bn-BD" sz="6600" b="1" dirty="0" smtClean="0">
                <a:latin typeface="Nikosh" pitchFamily="2" charset="0"/>
                <a:cs typeface="Nikosh" pitchFamily="2" charset="0"/>
              </a:rPr>
              <a:t>গাজীপুর</a:t>
            </a:r>
            <a:r>
              <a:rPr lang="en-US" sz="6600" b="1" dirty="0" smtClean="0">
                <a:latin typeface="Nikosh" pitchFamily="2" charset="0"/>
                <a:cs typeface="Nikosh" pitchFamily="2" charset="0"/>
              </a:rPr>
              <a:t> </a:t>
            </a:r>
            <a:r>
              <a:rPr lang="en-US" sz="6600" b="1" dirty="0" err="1" smtClean="0">
                <a:latin typeface="Nikosh" pitchFamily="2" charset="0"/>
                <a:cs typeface="Nikosh" pitchFamily="2" charset="0"/>
              </a:rPr>
              <a:t>সিটি</a:t>
            </a:r>
            <a:r>
              <a:rPr lang="en-US" sz="6600" b="1" dirty="0" smtClean="0">
                <a:latin typeface="Nikosh" pitchFamily="2" charset="0"/>
                <a:cs typeface="Nikosh" pitchFamily="2" charset="0"/>
              </a:rPr>
              <a:t> </a:t>
            </a:r>
            <a:r>
              <a:rPr lang="en-US" sz="6600" b="1" dirty="0" err="1" smtClean="0">
                <a:latin typeface="Nikosh" pitchFamily="2" charset="0"/>
                <a:cs typeface="Nikosh" pitchFamily="2" charset="0"/>
              </a:rPr>
              <a:t>কর্পোরেশন</a:t>
            </a:r>
            <a:r>
              <a:rPr lang="en-US" sz="6600" b="1" dirty="0" smtClean="0">
                <a:latin typeface="Nikosh" pitchFamily="2" charset="0"/>
                <a:cs typeface="Nikosh" pitchFamily="2" charset="0"/>
              </a:rPr>
              <a:t>।</a:t>
            </a:r>
            <a:r>
              <a:rPr lang="en-US" sz="6000" b="1" dirty="0" smtClean="0">
                <a:latin typeface="Nikosh" pitchFamily="2" charset="0"/>
                <a:cs typeface="Nikosh" pitchFamily="2" charset="0"/>
              </a:rPr>
              <a:t> </a:t>
            </a:r>
            <a:r>
              <a:rPr lang="bn-BD" sz="6000" b="1" dirty="0" smtClean="0">
                <a:latin typeface="Nikosh" pitchFamily="2" charset="0"/>
                <a:cs typeface="Nikosh" pitchFamily="2" charset="0"/>
              </a:rPr>
              <a:t> </a:t>
            </a:r>
            <a:endParaRPr lang="en-GB" sz="6000" b="1" dirty="0">
              <a:latin typeface="Nikosh" pitchFamily="2" charset="0"/>
              <a:cs typeface="Nikosh" pitchFamily="2" charset="0"/>
            </a:endParaRPr>
          </a:p>
        </p:txBody>
      </p:sp>
      <p:sp>
        <p:nvSpPr>
          <p:cNvPr id="3" name="TextBox 2"/>
          <p:cNvSpPr txBox="1"/>
          <p:nvPr/>
        </p:nvSpPr>
        <p:spPr>
          <a:xfrm>
            <a:off x="2032000" y="111167"/>
            <a:ext cx="5582745"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8000" b="1" dirty="0" err="1" smtClean="0">
                <a:latin typeface="Nikosh" pitchFamily="2" charset="0"/>
                <a:cs typeface="Nikosh" pitchFamily="2" charset="0"/>
              </a:rPr>
              <a:t>শিক্ষক</a:t>
            </a:r>
            <a:r>
              <a:rPr lang="en-US" sz="8000" b="1" dirty="0" smtClean="0">
                <a:latin typeface="Nikosh" pitchFamily="2" charset="0"/>
                <a:cs typeface="Nikosh" pitchFamily="2" charset="0"/>
              </a:rPr>
              <a:t> </a:t>
            </a:r>
            <a:r>
              <a:rPr lang="en-US" sz="8000" b="1" dirty="0" err="1" smtClean="0">
                <a:latin typeface="Nikosh" pitchFamily="2" charset="0"/>
                <a:cs typeface="Nikosh" pitchFamily="2" charset="0"/>
              </a:rPr>
              <a:t>পরিচিতি</a:t>
            </a:r>
            <a:r>
              <a:rPr lang="en-US" sz="8000" b="1" dirty="0" smtClean="0">
                <a:latin typeface="Nikosh" pitchFamily="2" charset="0"/>
                <a:cs typeface="Nikosh" pitchFamily="2" charset="0"/>
              </a:rPr>
              <a:t> </a:t>
            </a:r>
            <a:endParaRPr lang="en-GB" sz="8000" b="1" dirty="0">
              <a:latin typeface="Nikosh" pitchFamily="2" charset="0"/>
              <a:cs typeface="Nikosh" pitchFamily="2"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731" y="1447800"/>
            <a:ext cx="2245234" cy="2552700"/>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890184874"/>
      </p:ext>
    </p:extLst>
  </p:cSld>
  <p:clrMapOvr>
    <a:masterClrMapping/>
  </p:clrMapOvr>
  <mc:AlternateContent xmlns:mc="http://schemas.openxmlformats.org/markup-compatibility/2006" xmlns:p14="http://schemas.microsoft.com/office/powerpoint/2010/main">
    <mc:Choice Requires="p14">
      <p:transition spd="slow" p14:dur="2000" advTm="9974"/>
    </mc:Choice>
    <mc:Fallback xmlns="">
      <p:transition spd="slow" advTm="9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1292772" y="694944"/>
            <a:ext cx="7631771" cy="2011680"/>
          </a:xfrm>
          <a:prstGeom prst="cub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err="1" smtClean="0">
                <a:solidFill>
                  <a:srgbClr val="00B0F0"/>
                </a:solidFill>
                <a:latin typeface="Nikosh" pitchFamily="2" charset="0"/>
                <a:cs typeface="Nikosh" pitchFamily="2" charset="0"/>
              </a:rPr>
              <a:t>একক</a:t>
            </a:r>
            <a:r>
              <a:rPr lang="en-US" sz="11500" dirty="0" smtClean="0">
                <a:solidFill>
                  <a:srgbClr val="00B0F0"/>
                </a:solidFill>
                <a:latin typeface="Nikosh" pitchFamily="2" charset="0"/>
                <a:cs typeface="Nikosh" pitchFamily="2" charset="0"/>
              </a:rPr>
              <a:t> </a:t>
            </a:r>
            <a:r>
              <a:rPr lang="bn-IN" sz="11500" dirty="0" smtClean="0">
                <a:solidFill>
                  <a:srgbClr val="00B0F0"/>
                </a:solidFill>
                <a:latin typeface="Nikosh" pitchFamily="2" charset="0"/>
                <a:cs typeface="Nikosh" pitchFamily="2" charset="0"/>
              </a:rPr>
              <a:t>মূল্যায়ণ </a:t>
            </a:r>
            <a:endParaRPr lang="en-US" sz="11500" dirty="0">
              <a:solidFill>
                <a:srgbClr val="00B0F0"/>
              </a:solidFill>
              <a:latin typeface="Nikosh" pitchFamily="2" charset="0"/>
              <a:cs typeface="Nikosh" pitchFamily="2" charset="0"/>
            </a:endParaRPr>
          </a:p>
        </p:txBody>
      </p:sp>
      <p:sp>
        <p:nvSpPr>
          <p:cNvPr id="4" name="Rectangle 3"/>
          <p:cNvSpPr/>
          <p:nvPr/>
        </p:nvSpPr>
        <p:spPr>
          <a:xfrm>
            <a:off x="9208797" y="4958834"/>
            <a:ext cx="184731" cy="369332"/>
          </a:xfrm>
          <a:prstGeom prst="rect">
            <a:avLst/>
          </a:prstGeom>
        </p:spPr>
        <p:txBody>
          <a:bodyPr wrap="none">
            <a:spAutoFit/>
          </a:bodyPr>
          <a:lstStyle/>
          <a:p>
            <a:pPr algn="ctr"/>
            <a:endParaRPr lang="en-US" dirty="0">
              <a:solidFill>
                <a:schemeClr val="bg2">
                  <a:lumMod val="60000"/>
                  <a:lumOff val="40000"/>
                </a:schemeClr>
              </a:solidFill>
            </a:endParaRPr>
          </a:p>
        </p:txBody>
      </p:sp>
      <p:sp>
        <p:nvSpPr>
          <p:cNvPr id="5" name="Bevel 4"/>
          <p:cNvSpPr/>
          <p:nvPr/>
        </p:nvSpPr>
        <p:spPr>
          <a:xfrm>
            <a:off x="1072896" y="3434834"/>
            <a:ext cx="9168384" cy="2450592"/>
          </a:xfrm>
          <a:prstGeom prst="beve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 pitchFamily="2" charset="0"/>
                <a:cs typeface="Nikosh" pitchFamily="2" charset="0"/>
              </a:rPr>
              <a:t>১।</a:t>
            </a:r>
            <a:r>
              <a:rPr lang="en-US" sz="5400" dirty="0" err="1" smtClean="0">
                <a:solidFill>
                  <a:srgbClr val="FF0000"/>
                </a:solidFill>
                <a:latin typeface="Nikosh" pitchFamily="2" charset="0"/>
                <a:cs typeface="Nikosh" pitchFamily="2" charset="0"/>
              </a:rPr>
              <a:t>সমন্বিত</a:t>
            </a:r>
            <a:r>
              <a:rPr lang="en-US" sz="5400" dirty="0" smtClean="0">
                <a:solidFill>
                  <a:srgbClr val="FF0000"/>
                </a:solidFill>
                <a:latin typeface="Nikosh" pitchFamily="2" charset="0"/>
                <a:cs typeface="Nikosh" pitchFamily="2" charset="0"/>
              </a:rPr>
              <a:t> </a:t>
            </a:r>
            <a:r>
              <a:rPr lang="en-US" sz="5400" dirty="0" err="1">
                <a:solidFill>
                  <a:srgbClr val="FF0000"/>
                </a:solidFill>
                <a:latin typeface="Nikosh" pitchFamily="2" charset="0"/>
                <a:cs typeface="Nikosh" pitchFamily="2" charset="0"/>
              </a:rPr>
              <a:t>চাষ</a:t>
            </a:r>
            <a:r>
              <a:rPr lang="en-US" sz="5400" dirty="0">
                <a:solidFill>
                  <a:srgbClr val="FF0000"/>
                </a:solidFill>
                <a:latin typeface="Nikosh" pitchFamily="2" charset="0"/>
                <a:cs typeface="Nikosh" pitchFamily="2" charset="0"/>
              </a:rPr>
              <a:t> </a:t>
            </a:r>
            <a:r>
              <a:rPr lang="bn-IN" sz="5400" dirty="0" smtClean="0">
                <a:solidFill>
                  <a:srgbClr val="FF0000"/>
                </a:solidFill>
                <a:latin typeface="Nikosh" pitchFamily="2" charset="0"/>
                <a:cs typeface="Nikosh" pitchFamily="2" charset="0"/>
              </a:rPr>
              <a:t>কি</a:t>
            </a:r>
            <a:r>
              <a:rPr lang="en-US" sz="5400" dirty="0" smtClean="0">
                <a:solidFill>
                  <a:srgbClr val="FF0000"/>
                </a:solidFill>
                <a:latin typeface="Nikosh" pitchFamily="2" charset="0"/>
                <a:cs typeface="Nikosh" pitchFamily="2" charset="0"/>
              </a:rPr>
              <a:t>?</a:t>
            </a:r>
            <a:endParaRPr lang="bn-IN" sz="5400" dirty="0" smtClean="0">
              <a:solidFill>
                <a:srgbClr val="FF0000"/>
              </a:solidFill>
              <a:latin typeface="Nikosh" pitchFamily="2" charset="0"/>
              <a:cs typeface="Nikosh" pitchFamily="2" charset="0"/>
            </a:endParaRPr>
          </a:p>
          <a:p>
            <a:pPr algn="ctr"/>
            <a:r>
              <a:rPr lang="bn-IN" sz="5400" dirty="0" smtClean="0">
                <a:solidFill>
                  <a:srgbClr val="FF0000"/>
                </a:solidFill>
                <a:latin typeface="Nikosh" pitchFamily="2" charset="0"/>
                <a:cs typeface="Nikosh" pitchFamily="2" charset="0"/>
              </a:rPr>
              <a:t>২। সমন্বিত চাষের ২টি সুবিধা লিখ। </a:t>
            </a:r>
            <a:endParaRPr lang="en-US" sz="5400" dirty="0">
              <a:solidFill>
                <a:srgbClr val="FF0000"/>
              </a:solidFill>
              <a:latin typeface="Nikosh" pitchFamily="2" charset="0"/>
              <a:cs typeface="Nikosh" pitchFamily="2" charset="0"/>
            </a:endParaRPr>
          </a:p>
          <a:p>
            <a:pPr algn="ctr"/>
            <a:endParaRPr lang="en-US" dirty="0"/>
          </a:p>
        </p:txBody>
      </p:sp>
    </p:spTree>
    <p:extLst>
      <p:ext uri="{BB962C8B-B14F-4D97-AF65-F5344CB8AC3E}">
        <p14:creationId xmlns:p14="http://schemas.microsoft.com/office/powerpoint/2010/main" val="257320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5">
                                            <p:txEl>
                                              <p:pRg st="0" end="0"/>
                                            </p:txEl>
                                          </p:spTgt>
                                        </p:tgtEl>
                                        <p:attrNameLst>
                                          <p:attrName>style.visibility</p:attrName>
                                        </p:attrNameLst>
                                      </p:cBhvr>
                                      <p:to>
                                        <p:strVal val="visible"/>
                                      </p:to>
                                    </p:set>
                                    <p:set>
                                      <p:cBhvr>
                                        <p:cTn id="30" dur="455" fill="hold">
                                          <p:stCondLst>
                                            <p:cond delay="0"/>
                                          </p:stCondLst>
                                        </p:cTn>
                                        <p:tgtEl>
                                          <p:spTgt spid="5">
                                            <p:txEl>
                                              <p:pRg st="0" end="0"/>
                                            </p:txEl>
                                          </p:spTgt>
                                        </p:tgtEl>
                                        <p:attrNameLst>
                                          <p:attrName>style.rotation</p:attrName>
                                        </p:attrNameLst>
                                      </p:cBhvr>
                                      <p:to>
                                        <p:strVal val="-45.0"/>
                                      </p:to>
                                    </p:set>
                                    <p:anim calcmode="lin" valueType="num">
                                      <p:cBhvr>
                                        <p:cTn id="31"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nodeType="clickEffect">
                                  <p:stCondLst>
                                    <p:cond delay="0"/>
                                  </p:stCondLst>
                                  <p:iterate type="lt">
                                    <p:tmPct val="50000"/>
                                  </p:iterate>
                                  <p:childTnLst>
                                    <p:set>
                                      <p:cBhvr>
                                        <p:cTn id="38" dur="1" fill="hold">
                                          <p:stCondLst>
                                            <p:cond delay="0"/>
                                          </p:stCondLst>
                                        </p:cTn>
                                        <p:tgtEl>
                                          <p:spTgt spid="5">
                                            <p:txEl>
                                              <p:pRg st="1" end="1"/>
                                            </p:txEl>
                                          </p:spTgt>
                                        </p:tgtEl>
                                        <p:attrNameLst>
                                          <p:attrName>style.visibility</p:attrName>
                                        </p:attrNameLst>
                                      </p:cBhvr>
                                      <p:to>
                                        <p:strVal val="visible"/>
                                      </p:to>
                                    </p:set>
                                    <p:set>
                                      <p:cBhvr>
                                        <p:cTn id="39" dur="455" fill="hold">
                                          <p:stCondLst>
                                            <p:cond delay="0"/>
                                          </p:stCondLst>
                                        </p:cTn>
                                        <p:tgtEl>
                                          <p:spTgt spid="5">
                                            <p:txEl>
                                              <p:pRg st="1" end="1"/>
                                            </p:txEl>
                                          </p:spTgt>
                                        </p:tgtEl>
                                        <p:attrNameLst>
                                          <p:attrName>style.rotation</p:attrName>
                                        </p:attrNameLst>
                                      </p:cBhvr>
                                      <p:to>
                                        <p:strVal val="-45.0"/>
                                      </p:to>
                                    </p:set>
                                    <p:anim calcmode="lin" valueType="num">
                                      <p:cBhvr>
                                        <p:cTn id="40" dur="455" fill="hold">
                                          <p:stCondLst>
                                            <p:cond delay="455"/>
                                          </p:stCondLst>
                                        </p:cTn>
                                        <p:tgtEl>
                                          <p:spTgt spid="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5">
                                            <p:txEl>
                                              <p:pRg st="1" end="1"/>
                                            </p:txEl>
                                          </p:spTgt>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bn-IN" sz="4400" dirty="0" smtClean="0">
                <a:latin typeface="Nikosh" pitchFamily="2" charset="0"/>
                <a:cs typeface="Nikosh" pitchFamily="2" charset="0"/>
              </a:rPr>
              <a:t>১।</a:t>
            </a:r>
            <a:r>
              <a:rPr lang="en-US" sz="4400" dirty="0" err="1" smtClean="0">
                <a:latin typeface="Nikosh" pitchFamily="2" charset="0"/>
                <a:cs typeface="Nikosh" pitchFamily="2" charset="0"/>
              </a:rPr>
              <a:t>একসাথে</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হাঁস</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এবং</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মাছ</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অথবা</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ধান</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এবং</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মাছ</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চাষ</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কে</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সমন্বিত</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চাষ</a:t>
            </a:r>
            <a:r>
              <a:rPr lang="en-US" sz="4400" dirty="0" smtClean="0">
                <a:latin typeface="Nikosh" pitchFamily="2" charset="0"/>
                <a:cs typeface="Nikosh" pitchFamily="2" charset="0"/>
              </a:rPr>
              <a:t> </a:t>
            </a:r>
            <a:r>
              <a:rPr lang="en-US" sz="4400" dirty="0" err="1" smtClean="0">
                <a:latin typeface="Nikosh" pitchFamily="2" charset="0"/>
                <a:cs typeface="Nikosh" pitchFamily="2" charset="0"/>
              </a:rPr>
              <a:t>বলে</a:t>
            </a:r>
            <a:r>
              <a:rPr lang="en-US" sz="4400" dirty="0" smtClean="0">
                <a:latin typeface="Nikosh" pitchFamily="2" charset="0"/>
                <a:cs typeface="Nikosh" pitchFamily="2" charset="0"/>
              </a:rPr>
              <a:t>।</a:t>
            </a:r>
            <a:endParaRPr lang="bn-IN" sz="4400" dirty="0" smtClean="0">
              <a:latin typeface="Nikosh" pitchFamily="2" charset="0"/>
              <a:cs typeface="Nikosh" pitchFamily="2" charset="0"/>
            </a:endParaRPr>
          </a:p>
          <a:p>
            <a:pPr marL="0" indent="0">
              <a:buNone/>
            </a:pPr>
            <a:r>
              <a:rPr lang="bn-IN" sz="4400" dirty="0" smtClean="0">
                <a:latin typeface="Nikosh" pitchFamily="2" charset="0"/>
                <a:cs typeface="Nikosh" pitchFamily="2" charset="0"/>
              </a:rPr>
              <a:t>২। খরচ কম ,লাভ বেশী । </a:t>
            </a:r>
            <a:endParaRPr lang="en-US" sz="4400" dirty="0">
              <a:latin typeface="Nikosh" pitchFamily="2" charset="0"/>
              <a:cs typeface="Nikosh" pitchFamily="2" charset="0"/>
            </a:endParaRPr>
          </a:p>
        </p:txBody>
      </p:sp>
      <p:sp>
        <p:nvSpPr>
          <p:cNvPr id="4" name="Diamond 3"/>
          <p:cNvSpPr/>
          <p:nvPr/>
        </p:nvSpPr>
        <p:spPr>
          <a:xfrm>
            <a:off x="2316480" y="652388"/>
            <a:ext cx="5108448" cy="140053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rgbClr val="FF0000"/>
                </a:solidFill>
                <a:latin typeface="Nikosh" pitchFamily="2" charset="0"/>
                <a:cs typeface="Nikosh" pitchFamily="2" charset="0"/>
              </a:rPr>
              <a:t>সমাধান</a:t>
            </a:r>
            <a:endParaRPr lang="en-US" sz="6600" dirty="0">
              <a:solidFill>
                <a:srgbClr val="FF0000"/>
              </a:solidFill>
              <a:latin typeface="Nikosh" pitchFamily="2" charset="0"/>
              <a:cs typeface="Nikosh" pitchFamily="2" charset="0"/>
            </a:endParaRPr>
          </a:p>
        </p:txBody>
      </p:sp>
    </p:spTree>
    <p:extLst>
      <p:ext uri="{BB962C8B-B14F-4D97-AF65-F5344CB8AC3E}">
        <p14:creationId xmlns:p14="http://schemas.microsoft.com/office/powerpoint/2010/main" val="320808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4"/>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0" end="0"/>
                                            </p:txEl>
                                          </p:spTgt>
                                        </p:tgtEl>
                                        <p:attrNameLst>
                                          <p:attrName>ppt_x</p:attrName>
                                          <p:attrName>ppt_y</p:attrName>
                                        </p:attrNameLst>
                                      </p:cBhvr>
                                    </p:animMotion>
                                    <p:animRot by="1500000">
                                      <p:cBhvr>
                                        <p:cTn id="27" dur="125" fill="hold">
                                          <p:stCondLst>
                                            <p:cond delay="0"/>
                                          </p:stCondLst>
                                        </p:cTn>
                                        <p:tgtEl>
                                          <p:spTgt spid="3">
                                            <p:txEl>
                                              <p:pRg st="0" end="0"/>
                                            </p:txEl>
                                          </p:spTgt>
                                        </p:tgtEl>
                                        <p:attrNameLst>
                                          <p:attrName>r</p:attrName>
                                        </p:attrNameLst>
                                      </p:cBhvr>
                                    </p:animRot>
                                    <p:animRot by="-1500000">
                                      <p:cBhvr>
                                        <p:cTn id="28" dur="125" fill="hold">
                                          <p:stCondLst>
                                            <p:cond delay="125"/>
                                          </p:stCondLst>
                                        </p:cTn>
                                        <p:tgtEl>
                                          <p:spTgt spid="3">
                                            <p:txEl>
                                              <p:pRg st="0" end="0"/>
                                            </p:txEl>
                                          </p:spTgt>
                                        </p:tgtEl>
                                        <p:attrNameLst>
                                          <p:attrName>r</p:attrName>
                                        </p:attrNameLst>
                                      </p:cBhvr>
                                    </p:animRot>
                                    <p:animRot by="-1500000">
                                      <p:cBhvr>
                                        <p:cTn id="29" dur="125" fill="hold">
                                          <p:stCondLst>
                                            <p:cond delay="250"/>
                                          </p:stCondLst>
                                        </p:cTn>
                                        <p:tgtEl>
                                          <p:spTgt spid="3">
                                            <p:txEl>
                                              <p:pRg st="0" end="0"/>
                                            </p:txEl>
                                          </p:spTgt>
                                        </p:tgtEl>
                                        <p:attrNameLst>
                                          <p:attrName>r</p:attrName>
                                        </p:attrNameLst>
                                      </p:cBhvr>
                                    </p:animRot>
                                    <p:animRot by="1500000">
                                      <p:cBhvr>
                                        <p:cTn id="30" dur="125" fill="hold">
                                          <p:stCondLst>
                                            <p:cond delay="375"/>
                                          </p:stCondLst>
                                        </p:cTn>
                                        <p:tgtEl>
                                          <p:spTgt spid="3">
                                            <p:txEl>
                                              <p:pRg st="0" end="0"/>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1" end="1"/>
                                            </p:txEl>
                                          </p:spTgt>
                                        </p:tgtEl>
                                        <p:attrNameLst>
                                          <p:attrName>ppt_x</p:attrName>
                                          <p:attrName>ppt_y</p:attrName>
                                        </p:attrNameLst>
                                      </p:cBhvr>
                                    </p:animMotion>
                                    <p:animRot by="1500000">
                                      <p:cBhvr>
                                        <p:cTn id="35" dur="125" fill="hold">
                                          <p:stCondLst>
                                            <p:cond delay="0"/>
                                          </p:stCondLst>
                                        </p:cTn>
                                        <p:tgtEl>
                                          <p:spTgt spid="3">
                                            <p:txEl>
                                              <p:pRg st="1" end="1"/>
                                            </p:txEl>
                                          </p:spTgt>
                                        </p:tgtEl>
                                        <p:attrNameLst>
                                          <p:attrName>r</p:attrName>
                                        </p:attrNameLst>
                                      </p:cBhvr>
                                    </p:animRot>
                                    <p:animRot by="-1500000">
                                      <p:cBhvr>
                                        <p:cTn id="36" dur="125" fill="hold">
                                          <p:stCondLst>
                                            <p:cond delay="125"/>
                                          </p:stCondLst>
                                        </p:cTn>
                                        <p:tgtEl>
                                          <p:spTgt spid="3">
                                            <p:txEl>
                                              <p:pRg st="1" end="1"/>
                                            </p:txEl>
                                          </p:spTgt>
                                        </p:tgtEl>
                                        <p:attrNameLst>
                                          <p:attrName>r</p:attrName>
                                        </p:attrNameLst>
                                      </p:cBhvr>
                                    </p:animRot>
                                    <p:animRot by="-1500000">
                                      <p:cBhvr>
                                        <p:cTn id="37" dur="125" fill="hold">
                                          <p:stCondLst>
                                            <p:cond delay="250"/>
                                          </p:stCondLst>
                                        </p:cTn>
                                        <p:tgtEl>
                                          <p:spTgt spid="3">
                                            <p:txEl>
                                              <p:pRg st="1" end="1"/>
                                            </p:txEl>
                                          </p:spTgt>
                                        </p:tgtEl>
                                        <p:attrNameLst>
                                          <p:attrName>r</p:attrName>
                                        </p:attrNameLst>
                                      </p:cBhvr>
                                    </p:animRot>
                                    <p:animRot by="1500000">
                                      <p:cBhvr>
                                        <p:cTn id="38"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42204"/>
            <a:ext cx="10058400" cy="6681198"/>
          </a:xfrm>
          <a:prstGeom prst="rect">
            <a:avLst/>
          </a:prstGeom>
        </p:spPr>
      </p:pic>
      <p:sp>
        <p:nvSpPr>
          <p:cNvPr id="3" name="TextBox 2"/>
          <p:cNvSpPr txBox="1"/>
          <p:nvPr/>
        </p:nvSpPr>
        <p:spPr>
          <a:xfrm>
            <a:off x="2405575" y="0"/>
            <a:ext cx="4833425" cy="1569660"/>
          </a:xfrm>
          <a:prstGeom prst="rect">
            <a:avLst/>
          </a:prstGeom>
          <a:noFill/>
        </p:spPr>
        <p:txBody>
          <a:bodyPr wrap="square" rtlCol="0">
            <a:spAutoFit/>
          </a:bodyPr>
          <a:lstStyle/>
          <a:p>
            <a:r>
              <a:rPr lang="en-US" sz="9600" dirty="0" err="1" smtClean="0">
                <a:solidFill>
                  <a:schemeClr val="bg2">
                    <a:lumMod val="50000"/>
                  </a:schemeClr>
                </a:solidFill>
                <a:latin typeface="Nikosh" pitchFamily="2" charset="0"/>
                <a:cs typeface="Nikosh" pitchFamily="2" charset="0"/>
              </a:rPr>
              <a:t>বাড়ীর</a:t>
            </a:r>
            <a:r>
              <a:rPr lang="en-US" sz="9600" dirty="0" smtClean="0">
                <a:solidFill>
                  <a:schemeClr val="bg2">
                    <a:lumMod val="50000"/>
                  </a:schemeClr>
                </a:solidFill>
                <a:latin typeface="Nikosh" pitchFamily="2" charset="0"/>
                <a:cs typeface="Nikosh" pitchFamily="2" charset="0"/>
              </a:rPr>
              <a:t> </a:t>
            </a:r>
            <a:r>
              <a:rPr lang="en-US" sz="9600" dirty="0" err="1" smtClean="0">
                <a:solidFill>
                  <a:schemeClr val="bg2">
                    <a:lumMod val="50000"/>
                  </a:schemeClr>
                </a:solidFill>
                <a:latin typeface="Nikosh" pitchFamily="2" charset="0"/>
                <a:cs typeface="Nikosh" pitchFamily="2" charset="0"/>
              </a:rPr>
              <a:t>কাজ</a:t>
            </a:r>
            <a:endParaRPr lang="en-US" sz="9600" dirty="0">
              <a:solidFill>
                <a:schemeClr val="bg2">
                  <a:lumMod val="50000"/>
                </a:schemeClr>
              </a:solidFill>
              <a:latin typeface="Nikosh" pitchFamily="2" charset="0"/>
              <a:cs typeface="Nikosh" pitchFamily="2" charset="0"/>
            </a:endParaRPr>
          </a:p>
        </p:txBody>
      </p:sp>
      <p:sp>
        <p:nvSpPr>
          <p:cNvPr id="4" name="TextBox 3"/>
          <p:cNvSpPr txBox="1"/>
          <p:nvPr/>
        </p:nvSpPr>
        <p:spPr>
          <a:xfrm>
            <a:off x="1758462" y="4276578"/>
            <a:ext cx="7540283" cy="1754326"/>
          </a:xfrm>
          <a:prstGeom prst="rect">
            <a:avLst/>
          </a:prstGeom>
          <a:noFill/>
        </p:spPr>
        <p:txBody>
          <a:bodyPr wrap="square" rtlCol="0">
            <a:spAutoFit/>
          </a:bodyPr>
          <a:lstStyle/>
          <a:p>
            <a:pPr algn="ctr"/>
            <a:r>
              <a:rPr lang="en-US" sz="5400" dirty="0" err="1" smtClean="0">
                <a:solidFill>
                  <a:srgbClr val="FF0000"/>
                </a:solidFill>
                <a:latin typeface="Nikosh" pitchFamily="2" charset="0"/>
                <a:cs typeface="Nikosh" pitchFamily="2" charset="0"/>
              </a:rPr>
              <a:t>বেকার</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সমস্যা</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দুরীকরনে</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সমন্বিত</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মাছ</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চাষের</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গুরত্ব</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ব্যাখ্যা</a:t>
            </a:r>
            <a:r>
              <a:rPr lang="en-US" sz="5400" dirty="0" smtClean="0">
                <a:solidFill>
                  <a:srgbClr val="FF0000"/>
                </a:solidFill>
                <a:latin typeface="Nikosh" pitchFamily="2" charset="0"/>
                <a:cs typeface="Nikosh" pitchFamily="2" charset="0"/>
              </a:rPr>
              <a:t> </a:t>
            </a:r>
            <a:r>
              <a:rPr lang="en-US" sz="5400" dirty="0" err="1" smtClean="0">
                <a:solidFill>
                  <a:srgbClr val="FF0000"/>
                </a:solidFill>
                <a:latin typeface="Nikosh" pitchFamily="2" charset="0"/>
                <a:cs typeface="Nikosh" pitchFamily="2" charset="0"/>
              </a:rPr>
              <a:t>কর</a:t>
            </a:r>
            <a:r>
              <a:rPr lang="en-US" sz="5400" dirty="0" smtClean="0">
                <a:solidFill>
                  <a:srgbClr val="FF0000"/>
                </a:solidFill>
                <a:latin typeface="Nikosh" pitchFamily="2" charset="0"/>
                <a:cs typeface="Nikosh" pitchFamily="2" charset="0"/>
              </a:rPr>
              <a:t> </a:t>
            </a:r>
            <a:r>
              <a:rPr lang="en-US" sz="3200" dirty="0">
                <a:solidFill>
                  <a:srgbClr val="FF0000"/>
                </a:solidFill>
                <a:latin typeface="Nikosh" pitchFamily="2" charset="0"/>
                <a:cs typeface="Nikosh" pitchFamily="2" charset="0"/>
              </a:rPr>
              <a:t>।</a:t>
            </a:r>
          </a:p>
        </p:txBody>
      </p:sp>
    </p:spTree>
    <p:extLst>
      <p:ext uri="{BB962C8B-B14F-4D97-AF65-F5344CB8AC3E}">
        <p14:creationId xmlns:p14="http://schemas.microsoft.com/office/powerpoint/2010/main" val="130470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800" accel="100000">
                                          <p:stCondLst>
                                            <p:cond delay="200"/>
                                          </p:stCondLst>
                                        </p:cTn>
                                        <p:tgtEl>
                                          <p:spTgt spid="3">
                                            <p:txEl>
                                              <p:pRg st="0" end="0"/>
                                            </p:txEl>
                                          </p:spTgt>
                                        </p:tgtEl>
                                      </p:cBhvr>
                                    </p:animEffect>
                                    <p:anim calcmode="lin" valueType="num">
                                      <p:cBhvr>
                                        <p:cTn id="7" dur="800" accel="100000">
                                          <p:stCondLst>
                                            <p:cond delay="200"/>
                                          </p:stCondLst>
                                        </p:cTn>
                                        <p:tgtEl>
                                          <p:spTgt spid="3">
                                            <p:txEl>
                                              <p:pRg st="0" end="0"/>
                                            </p:txEl>
                                          </p:spTgt>
                                        </p:tgtEl>
                                        <p:attrNameLst>
                                          <p:attrName>style.rotation</p:attrName>
                                        </p:attrNameLst>
                                      </p:cBhvr>
                                      <p:tavLst>
                                        <p:tav tm="0">
                                          <p:val>
                                            <p:fltVal val="0"/>
                                          </p:val>
                                        </p:tav>
                                        <p:tav tm="100000">
                                          <p:val>
                                            <p:fltVal val="-90"/>
                                          </p:val>
                                        </p:tav>
                                      </p:tavLst>
                                    </p:anim>
                                    <p:anim calcmode="lin" valueType="num">
                                      <p:cBhvr>
                                        <p:cTn id="8" dur="200" decel="100000"/>
                                        <p:tgtEl>
                                          <p:spTgt spid="3">
                                            <p:txEl>
                                              <p:pRg st="0" end="0"/>
                                            </p:txEl>
                                          </p:spTgt>
                                        </p:tgtEl>
                                        <p:attrNameLst>
                                          <p:attrName>ppt_x</p:attrName>
                                        </p:attrNameLst>
                                      </p:cBhvr>
                                      <p:tavLst>
                                        <p:tav tm="0">
                                          <p:val>
                                            <p:strVal val="ppt_x"/>
                                          </p:val>
                                        </p:tav>
                                        <p:tav tm="100000">
                                          <p:val>
                                            <p:strVal val="ppt_x-0.05"/>
                                          </p:val>
                                        </p:tav>
                                      </p:tavLst>
                                    </p:anim>
                                    <p:anim calcmode="lin" valueType="num">
                                      <p:cBhvr>
                                        <p:cTn id="9" dur="200" decel="100000"/>
                                        <p:tgtEl>
                                          <p:spTgt spid="3">
                                            <p:txEl>
                                              <p:pRg st="0" end="0"/>
                                            </p:txEl>
                                          </p:spTgt>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3">
                                            <p:txEl>
                                              <p:pRg st="0" end="0"/>
                                            </p:txEl>
                                          </p:spTgt>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3">
                                            <p:txEl>
                                              <p:pRg st="0" end="0"/>
                                            </p:txEl>
                                          </p:spTgt>
                                        </p:tgtEl>
                                        <p:attrNameLst>
                                          <p:attrName>ppt_y</p:attrName>
                                        </p:attrNameLst>
                                      </p:cBhvr>
                                      <p:tavLst>
                                        <p:tav tm="0">
                                          <p:val>
                                            <p:strVal val="ppt_y"/>
                                          </p:val>
                                        </p:tav>
                                        <p:tav tm="100000">
                                          <p:val>
                                            <p:strVal val="ppt_y-0.4-0.1"/>
                                          </p:val>
                                        </p:tav>
                                      </p:tavLst>
                                    </p:anim>
                                    <p:set>
                                      <p:cBhvr>
                                        <p:cTn id="1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608" y="-1"/>
            <a:ext cx="1103586" cy="67403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7200" b="1" dirty="0" err="1" smtClean="0">
                <a:latin typeface="Nikosh" pitchFamily="2" charset="0"/>
                <a:cs typeface="Nikosh" pitchFamily="2" charset="0"/>
              </a:rPr>
              <a:t>পা</a:t>
            </a:r>
            <a:endParaRPr lang="en-US" sz="7200" b="1" dirty="0" smtClean="0">
              <a:latin typeface="Nikosh" pitchFamily="2" charset="0"/>
              <a:cs typeface="Nikosh" pitchFamily="2" charset="0"/>
            </a:endParaRPr>
          </a:p>
          <a:p>
            <a:r>
              <a:rPr lang="en-US" sz="7200" b="1" dirty="0" smtClean="0">
                <a:latin typeface="Nikosh" pitchFamily="2" charset="0"/>
                <a:cs typeface="Nikosh" pitchFamily="2" charset="0"/>
              </a:rPr>
              <a:t>ঠ </a:t>
            </a:r>
          </a:p>
          <a:p>
            <a:r>
              <a:rPr lang="en-US" sz="7200" b="1" dirty="0" smtClean="0">
                <a:latin typeface="Nikosh" pitchFamily="2" charset="0"/>
                <a:cs typeface="Nikosh" pitchFamily="2" charset="0"/>
              </a:rPr>
              <a:t>প</a:t>
            </a:r>
          </a:p>
          <a:p>
            <a:r>
              <a:rPr lang="en-US" sz="7200" b="1" dirty="0" err="1" smtClean="0">
                <a:latin typeface="Nikosh" pitchFamily="2" charset="0"/>
                <a:cs typeface="Nikosh" pitchFamily="2" charset="0"/>
              </a:rPr>
              <a:t>রি</a:t>
            </a:r>
            <a:endParaRPr lang="en-US" sz="7200" b="1" dirty="0" smtClean="0">
              <a:latin typeface="Nikosh" pitchFamily="2" charset="0"/>
              <a:cs typeface="Nikosh" pitchFamily="2" charset="0"/>
            </a:endParaRPr>
          </a:p>
          <a:p>
            <a:r>
              <a:rPr lang="en-US" sz="7200" b="1" dirty="0" err="1" smtClean="0">
                <a:latin typeface="Nikosh" pitchFamily="2" charset="0"/>
                <a:cs typeface="Nikosh" pitchFamily="2" charset="0"/>
              </a:rPr>
              <a:t>চি</a:t>
            </a:r>
            <a:endParaRPr lang="en-US" sz="7200" b="1" dirty="0" smtClean="0">
              <a:latin typeface="Nikosh" pitchFamily="2" charset="0"/>
              <a:cs typeface="Nikosh" pitchFamily="2" charset="0"/>
            </a:endParaRPr>
          </a:p>
          <a:p>
            <a:r>
              <a:rPr lang="en-US" sz="7200" b="1" dirty="0" err="1" smtClean="0">
                <a:latin typeface="Nikosh" pitchFamily="2" charset="0"/>
                <a:cs typeface="Nikosh" pitchFamily="2" charset="0"/>
              </a:rPr>
              <a:t>তি</a:t>
            </a:r>
            <a:endParaRPr lang="en-US" sz="7200" b="1" dirty="0">
              <a:latin typeface="Nikosh" pitchFamily="2" charset="0"/>
              <a:cs typeface="Nikosh" pitchFamily="2" charset="0"/>
            </a:endParaRPr>
          </a:p>
        </p:txBody>
      </p:sp>
      <p:pic>
        <p:nvPicPr>
          <p:cNvPr id="5" name="Content Placeholder 4"/>
          <p:cNvPicPr>
            <a:picLocks noGrp="1" noChangeAspect="1"/>
          </p:cNvPicPr>
          <p:nvPr>
            <p:ph idx="1"/>
          </p:nvPr>
        </p:nvPicPr>
        <p:blipFill rotWithShape="1">
          <a:blip r:embed="rId5">
            <a:extLst>
              <a:ext uri="{28A0092B-C50C-407E-A947-70E740481C1C}">
                <a14:useLocalDpi xmlns:a14="http://schemas.microsoft.com/office/drawing/2010/main" val="0"/>
              </a:ext>
            </a:extLst>
          </a:blip>
          <a:srcRect t="3448" b="24828"/>
          <a:stretch/>
        </p:blipFill>
        <p:spPr>
          <a:xfrm>
            <a:off x="1909117" y="65089"/>
            <a:ext cx="5926344" cy="6610125"/>
          </a:xfrm>
          <a:prstGeom prst="rect">
            <a:avLst/>
          </a:prstGeom>
        </p:spPr>
      </p:pic>
      <p:sp>
        <p:nvSpPr>
          <p:cNvPr id="7" name="TextBox 6"/>
          <p:cNvSpPr txBox="1"/>
          <p:nvPr/>
        </p:nvSpPr>
        <p:spPr>
          <a:xfrm>
            <a:off x="7961587" y="1245477"/>
            <a:ext cx="3846786" cy="4154984"/>
          </a:xfrm>
          <a:prstGeom prst="rect">
            <a:avLst/>
          </a:prstGeom>
          <a:noFill/>
        </p:spPr>
        <p:txBody>
          <a:bodyPr wrap="square" rtlCol="0">
            <a:spAutoFit/>
          </a:bodyPr>
          <a:lstStyle/>
          <a:p>
            <a:r>
              <a:rPr lang="bn-IN" sz="6600" b="1" dirty="0" smtClean="0">
                <a:latin typeface="Nikosh" pitchFamily="2" charset="0"/>
                <a:cs typeface="Nikosh" pitchFamily="2" charset="0"/>
              </a:rPr>
              <a:t>৪র্থ অধ্যায়</a:t>
            </a:r>
          </a:p>
          <a:p>
            <a:r>
              <a:rPr lang="bn-IN" sz="6600" b="1" dirty="0" smtClean="0">
                <a:latin typeface="Nikosh" pitchFamily="2" charset="0"/>
                <a:cs typeface="Nikosh" pitchFamily="2" charset="0"/>
              </a:rPr>
              <a:t>৫ম পরিচ্ছেদ </a:t>
            </a:r>
          </a:p>
          <a:p>
            <a:r>
              <a:rPr lang="bn-IN" sz="6600" b="1" dirty="0" smtClean="0">
                <a:latin typeface="Nikosh" pitchFamily="2" charset="0"/>
                <a:cs typeface="Nikosh" pitchFamily="2" charset="0"/>
              </a:rPr>
              <a:t>(সমন্বিত মাছ চাষ পদ্ধতি)    </a:t>
            </a:r>
            <a:endParaRPr lang="en-US" sz="6600" b="1" dirty="0">
              <a:latin typeface="Nikosh" pitchFamily="2" charset="0"/>
              <a:cs typeface="Nikosh" pitchFamily="2"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0212473"/>
      </p:ext>
    </p:extLst>
  </p:cSld>
  <p:clrMapOvr>
    <a:masterClrMapping/>
  </p:clrMapOvr>
  <mc:AlternateContent xmlns:mc="http://schemas.openxmlformats.org/markup-compatibility/2006" xmlns:p14="http://schemas.microsoft.com/office/powerpoint/2010/main">
    <mc:Choice Requires="p14">
      <p:transition spd="slow" p14:dur="800" advTm="7810">
        <p14:flythrough/>
      </p:transition>
    </mc:Choice>
    <mc:Fallback xmlns="">
      <p:transition spd="slow" advTm="78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heel(1)">
                                      <p:cBhvr>
                                        <p:cTn id="42" dur="2000"/>
                                        <p:tgtEl>
                                          <p:spTgt spid="7">
                                            <p:txEl>
                                              <p:pRg st="0" end="0"/>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heel(1)">
                                      <p:cBhvr>
                                        <p:cTn id="45" dur="2000"/>
                                        <p:tgtEl>
                                          <p:spTgt spid="7">
                                            <p:txEl>
                                              <p:pRg st="1" end="1"/>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heel(1)">
                                      <p:cBhvr>
                                        <p:cTn id="48"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3" y="99606"/>
            <a:ext cx="5675585" cy="31638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304" y="153947"/>
            <a:ext cx="5698288" cy="3030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83" y="3329604"/>
            <a:ext cx="11571889" cy="3150024"/>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5638800" y="2944368"/>
                <a:ext cx="20277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a:fld id="{DFA8BD41-38DE-4D2A-956C-580976EDBDEC}" type="mathplaceholder">
                        <a:rPr lang="en-US" i="1" smtClean="0">
                          <a:latin typeface="Cambria Math" panose="02040503050406030204" pitchFamily="18" charset="0"/>
                        </a:rPr>
                        <a:t>Type equation here.</a:t>
                      </a:fl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638800" y="2944368"/>
                <a:ext cx="2027798" cy="276999"/>
              </a:xfrm>
              <a:prstGeom prst="rect">
                <a:avLst/>
              </a:prstGeom>
              <a:blipFill rotWithShape="0">
                <a:blip r:embed="rId5"/>
                <a:stretch>
                  <a:fillRect l="-3003" r="-2402" b="-37778"/>
                </a:stretch>
              </a:blipFill>
            </p:spPr>
            <p:txBody>
              <a:bodyPr/>
              <a:lstStyle/>
              <a:p>
                <a:r>
                  <a:rPr lang="en-US">
                    <a:noFill/>
                  </a:rPr>
                  <a:t> </a:t>
                </a:r>
              </a:p>
            </p:txBody>
          </p:sp>
        </mc:Fallback>
      </mc:AlternateContent>
    </p:spTree>
    <p:extLst>
      <p:ext uri="{BB962C8B-B14F-4D97-AF65-F5344CB8AC3E}">
        <p14:creationId xmlns:p14="http://schemas.microsoft.com/office/powerpoint/2010/main" val="4721818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222937" y="489294"/>
            <a:ext cx="7866993" cy="2199804"/>
          </a:xfrm>
          <a:prstGeom prst="downArrow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err="1" smtClean="0">
                <a:latin typeface="Nikosh" pitchFamily="2" charset="0"/>
                <a:cs typeface="Nikosh" pitchFamily="2" charset="0"/>
              </a:rPr>
              <a:t>আজকের</a:t>
            </a:r>
            <a:r>
              <a:rPr lang="en-US" sz="13800" b="1" dirty="0" smtClean="0">
                <a:latin typeface="Nikosh" pitchFamily="2" charset="0"/>
                <a:cs typeface="Nikosh" pitchFamily="2" charset="0"/>
              </a:rPr>
              <a:t> </a:t>
            </a:r>
            <a:r>
              <a:rPr lang="en-US" sz="13800" b="1" dirty="0" err="1" smtClean="0">
                <a:latin typeface="Nikosh" pitchFamily="2" charset="0"/>
                <a:cs typeface="Nikosh" pitchFamily="2" charset="0"/>
              </a:rPr>
              <a:t>পাঠ</a:t>
            </a:r>
            <a:endParaRPr lang="en-US" sz="13800" b="1" dirty="0">
              <a:latin typeface="Nikosh" pitchFamily="2" charset="0"/>
              <a:cs typeface="Nikosh" pitchFamily="2" charset="0"/>
            </a:endParaRPr>
          </a:p>
        </p:txBody>
      </p:sp>
      <p:sp>
        <p:nvSpPr>
          <p:cNvPr id="5" name="Horizontal Scroll 4"/>
          <p:cNvSpPr/>
          <p:nvPr/>
        </p:nvSpPr>
        <p:spPr>
          <a:xfrm>
            <a:off x="1907627" y="2909815"/>
            <a:ext cx="8734095" cy="2545054"/>
          </a:xfrm>
          <a:prstGeom prst="horizontalScrol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err="1" smtClean="0">
                <a:solidFill>
                  <a:srgbClr val="00B0F0"/>
                </a:solidFill>
                <a:latin typeface="Nikosh" pitchFamily="2" charset="0"/>
                <a:cs typeface="Nikosh" pitchFamily="2" charset="0"/>
              </a:rPr>
              <a:t>সমন্বিত</a:t>
            </a:r>
            <a:r>
              <a:rPr lang="en-US" sz="16600" b="1" dirty="0" smtClean="0">
                <a:solidFill>
                  <a:srgbClr val="00B0F0"/>
                </a:solidFill>
                <a:latin typeface="Nikosh" pitchFamily="2" charset="0"/>
                <a:cs typeface="Nikosh" pitchFamily="2" charset="0"/>
              </a:rPr>
              <a:t> </a:t>
            </a:r>
            <a:r>
              <a:rPr lang="en-US" sz="16600" b="1" dirty="0" err="1" smtClean="0">
                <a:solidFill>
                  <a:srgbClr val="00B0F0"/>
                </a:solidFill>
                <a:latin typeface="Nikosh" pitchFamily="2" charset="0"/>
                <a:cs typeface="Nikosh" pitchFamily="2" charset="0"/>
              </a:rPr>
              <a:t>চাষ</a:t>
            </a:r>
            <a:endParaRPr lang="en-US" sz="16600" b="1"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13991337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anim calcmode="lin" valueType="num">
                                      <p:cBhvr>
                                        <p:cTn id="17"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8"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a:p>
        </p:txBody>
      </p:sp>
      <p:sp>
        <p:nvSpPr>
          <p:cNvPr id="5" name="Can 4"/>
          <p:cNvSpPr/>
          <p:nvPr/>
        </p:nvSpPr>
        <p:spPr>
          <a:xfrm>
            <a:off x="3105807" y="225788"/>
            <a:ext cx="5801710" cy="14468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err="1" smtClean="0">
                <a:latin typeface="Nikosh" pitchFamily="2" charset="0"/>
                <a:cs typeface="Nikosh" pitchFamily="2" charset="0"/>
              </a:rPr>
              <a:t>শিখন</a:t>
            </a:r>
            <a:r>
              <a:rPr lang="en-US" sz="11500" b="1" dirty="0" smtClean="0">
                <a:latin typeface="Nikosh" pitchFamily="2" charset="0"/>
                <a:cs typeface="Nikosh" pitchFamily="2" charset="0"/>
              </a:rPr>
              <a:t> </a:t>
            </a:r>
            <a:r>
              <a:rPr lang="en-US" sz="11500" b="1" dirty="0" err="1" smtClean="0">
                <a:latin typeface="Nikosh" pitchFamily="2" charset="0"/>
                <a:cs typeface="Nikosh" pitchFamily="2" charset="0"/>
              </a:rPr>
              <a:t>ফল</a:t>
            </a:r>
            <a:endParaRPr lang="en-US" sz="11500" b="1" dirty="0">
              <a:latin typeface="Nikosh" pitchFamily="2" charset="0"/>
              <a:cs typeface="Nikosh" pitchFamily="2" charset="0"/>
            </a:endParaRPr>
          </a:p>
        </p:txBody>
      </p:sp>
      <p:cxnSp>
        <p:nvCxnSpPr>
          <p:cNvPr id="6" name="Elbow Connector 5"/>
          <p:cNvCxnSpPr/>
          <p:nvPr/>
        </p:nvCxnSpPr>
        <p:spPr>
          <a:xfrm rot="10800000">
            <a:off x="1682750" y="1109472"/>
            <a:ext cx="255778" cy="1828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30166" y="1862227"/>
            <a:ext cx="10263351" cy="3785652"/>
          </a:xfrm>
          <a:prstGeom prst="rect">
            <a:avLst/>
          </a:prstGeom>
        </p:spPr>
        <p:txBody>
          <a:bodyPr wrap="square">
            <a:spAutoFit/>
          </a:bodyPr>
          <a:lstStyle/>
          <a:p>
            <a:pPr algn="ctr"/>
            <a:r>
              <a:rPr lang="en-US" sz="4800" dirty="0" err="1">
                <a:latin typeface="Nikosh" pitchFamily="2" charset="0"/>
                <a:cs typeface="Nikosh" pitchFamily="2" charset="0"/>
              </a:rPr>
              <a:t>এই</a:t>
            </a:r>
            <a:r>
              <a:rPr lang="en-US" sz="4800" dirty="0">
                <a:latin typeface="Nikosh" pitchFamily="2" charset="0"/>
                <a:cs typeface="Nikosh" pitchFamily="2" charset="0"/>
              </a:rPr>
              <a:t> </a:t>
            </a:r>
            <a:r>
              <a:rPr lang="en-US" sz="4800" dirty="0" err="1">
                <a:latin typeface="Nikosh" pitchFamily="2" charset="0"/>
                <a:cs typeface="Nikosh" pitchFamily="2" charset="0"/>
              </a:rPr>
              <a:t>পাঠ</a:t>
            </a:r>
            <a:r>
              <a:rPr lang="en-US" sz="4800" dirty="0">
                <a:latin typeface="Nikosh" pitchFamily="2" charset="0"/>
                <a:cs typeface="Nikosh" pitchFamily="2" charset="0"/>
              </a:rPr>
              <a:t> </a:t>
            </a:r>
            <a:r>
              <a:rPr lang="en-US" sz="4800" dirty="0" err="1">
                <a:latin typeface="Nikosh" pitchFamily="2" charset="0"/>
                <a:cs typeface="Nikosh" pitchFamily="2" charset="0"/>
              </a:rPr>
              <a:t>শেষে</a:t>
            </a:r>
            <a:r>
              <a:rPr lang="en-US" sz="4800" dirty="0">
                <a:latin typeface="Nikosh" pitchFamily="2" charset="0"/>
                <a:cs typeface="Nikosh" pitchFamily="2" charset="0"/>
              </a:rPr>
              <a:t> </a:t>
            </a:r>
            <a:r>
              <a:rPr lang="en-US" sz="4800" dirty="0" err="1">
                <a:latin typeface="Nikosh" pitchFamily="2" charset="0"/>
                <a:cs typeface="Nikosh" pitchFamily="2" charset="0"/>
              </a:rPr>
              <a:t>শিক্ষার্থীরা</a:t>
            </a:r>
            <a:r>
              <a:rPr lang="en-US" sz="4800" dirty="0">
                <a:latin typeface="Nikosh" pitchFamily="2" charset="0"/>
                <a:cs typeface="Nikosh" pitchFamily="2" charset="0"/>
              </a:rPr>
              <a:t>…………</a:t>
            </a:r>
          </a:p>
          <a:p>
            <a:pPr algn="ctr"/>
            <a:endParaRPr lang="en-US" sz="4800" dirty="0">
              <a:latin typeface="Nikosh" pitchFamily="2" charset="0"/>
              <a:cs typeface="Nikosh" pitchFamily="2" charset="0"/>
            </a:endParaRPr>
          </a:p>
          <a:p>
            <a:pPr algn="ctr"/>
            <a:r>
              <a:rPr lang="en-US" sz="4800" dirty="0">
                <a:latin typeface="Nikosh" pitchFamily="2" charset="0"/>
                <a:cs typeface="Nikosh" pitchFamily="2" charset="0"/>
              </a:rPr>
              <a:t>@  </a:t>
            </a:r>
            <a:r>
              <a:rPr lang="en-US" sz="4800" dirty="0" err="1">
                <a:latin typeface="Nikosh" pitchFamily="2" charset="0"/>
                <a:cs typeface="Nikosh" pitchFamily="2" charset="0"/>
              </a:rPr>
              <a:t>সমন্বিত</a:t>
            </a:r>
            <a:r>
              <a:rPr lang="en-US" sz="4800" dirty="0">
                <a:latin typeface="Nikosh" pitchFamily="2" charset="0"/>
                <a:cs typeface="Nikosh" pitchFamily="2" charset="0"/>
              </a:rPr>
              <a:t> </a:t>
            </a:r>
            <a:r>
              <a:rPr lang="en-US" sz="4800" dirty="0" err="1">
                <a:latin typeface="Nikosh" pitchFamily="2" charset="0"/>
                <a:cs typeface="Nikosh" pitchFamily="2" charset="0"/>
              </a:rPr>
              <a:t>চাষের</a:t>
            </a:r>
            <a:r>
              <a:rPr lang="en-US" sz="4800" dirty="0">
                <a:latin typeface="Nikosh" pitchFamily="2" charset="0"/>
                <a:cs typeface="Nikosh" pitchFamily="2" charset="0"/>
              </a:rPr>
              <a:t> </a:t>
            </a:r>
            <a:r>
              <a:rPr lang="en-US" sz="4800" dirty="0" err="1">
                <a:latin typeface="Nikosh" pitchFamily="2" charset="0"/>
                <a:cs typeface="Nikosh" pitchFamily="2" charset="0"/>
              </a:rPr>
              <a:t>সংজ্ঞা</a:t>
            </a:r>
            <a:r>
              <a:rPr lang="en-US" sz="4800" dirty="0">
                <a:latin typeface="Nikosh" pitchFamily="2" charset="0"/>
                <a:cs typeface="Nikosh" pitchFamily="2" charset="0"/>
              </a:rPr>
              <a:t> </a:t>
            </a:r>
            <a:r>
              <a:rPr lang="en-US" sz="4800" dirty="0" err="1">
                <a:latin typeface="Nikosh" pitchFamily="2" charset="0"/>
                <a:cs typeface="Nikosh" pitchFamily="2" charset="0"/>
              </a:rPr>
              <a:t>দিতে</a:t>
            </a:r>
            <a:r>
              <a:rPr lang="en-US" sz="4800" dirty="0">
                <a:latin typeface="Nikosh" pitchFamily="2" charset="0"/>
                <a:cs typeface="Nikosh" pitchFamily="2" charset="0"/>
              </a:rPr>
              <a:t> </a:t>
            </a:r>
            <a:r>
              <a:rPr lang="en-US" sz="4800" dirty="0" err="1">
                <a:latin typeface="Nikosh" pitchFamily="2" charset="0"/>
                <a:cs typeface="Nikosh" pitchFamily="2" charset="0"/>
              </a:rPr>
              <a:t>পারবে</a:t>
            </a:r>
            <a:r>
              <a:rPr lang="en-US" sz="4800" dirty="0">
                <a:latin typeface="Nikosh" pitchFamily="2" charset="0"/>
                <a:cs typeface="Nikosh" pitchFamily="2" charset="0"/>
              </a:rPr>
              <a:t>।</a:t>
            </a:r>
          </a:p>
          <a:p>
            <a:pPr algn="ctr"/>
            <a:r>
              <a:rPr lang="en-US" sz="4800" dirty="0">
                <a:latin typeface="Nikosh" pitchFamily="2" charset="0"/>
                <a:cs typeface="Nikosh" pitchFamily="2" charset="0"/>
              </a:rPr>
              <a:t>@  </a:t>
            </a:r>
            <a:r>
              <a:rPr lang="en-US" sz="4800" dirty="0" err="1">
                <a:latin typeface="Nikosh" pitchFamily="2" charset="0"/>
                <a:cs typeface="Nikosh" pitchFamily="2" charset="0"/>
              </a:rPr>
              <a:t>সমন্বিত</a:t>
            </a:r>
            <a:r>
              <a:rPr lang="en-US" sz="4800" dirty="0">
                <a:latin typeface="Nikosh" pitchFamily="2" charset="0"/>
                <a:cs typeface="Nikosh" pitchFamily="2" charset="0"/>
              </a:rPr>
              <a:t> </a:t>
            </a:r>
            <a:r>
              <a:rPr lang="en-US" sz="4800" dirty="0" err="1">
                <a:latin typeface="Nikosh" pitchFamily="2" charset="0"/>
                <a:cs typeface="Nikosh" pitchFamily="2" charset="0"/>
              </a:rPr>
              <a:t>চাষের</a:t>
            </a:r>
            <a:r>
              <a:rPr lang="en-US" sz="4800" dirty="0">
                <a:latin typeface="Nikosh" pitchFamily="2" charset="0"/>
                <a:cs typeface="Nikosh" pitchFamily="2" charset="0"/>
              </a:rPr>
              <a:t>  </a:t>
            </a:r>
            <a:r>
              <a:rPr lang="en-US" sz="4800" dirty="0" err="1">
                <a:latin typeface="Nikosh" pitchFamily="2" charset="0"/>
                <a:cs typeface="Nikosh" pitchFamily="2" charset="0"/>
              </a:rPr>
              <a:t>সুবিধা</a:t>
            </a:r>
            <a:r>
              <a:rPr lang="en-US" sz="4800" dirty="0">
                <a:latin typeface="Nikosh" pitchFamily="2" charset="0"/>
                <a:cs typeface="Nikosh" pitchFamily="2" charset="0"/>
              </a:rPr>
              <a:t> </a:t>
            </a:r>
            <a:r>
              <a:rPr lang="en-US" sz="4800" dirty="0" err="1">
                <a:latin typeface="Nikosh" pitchFamily="2" charset="0"/>
                <a:cs typeface="Nikosh" pitchFamily="2" charset="0"/>
              </a:rPr>
              <a:t>ব্যাখ্যা</a:t>
            </a:r>
            <a:r>
              <a:rPr lang="en-US" sz="4800" dirty="0">
                <a:latin typeface="Nikosh" pitchFamily="2" charset="0"/>
                <a:cs typeface="Nikosh" pitchFamily="2" charset="0"/>
              </a:rPr>
              <a:t> </a:t>
            </a:r>
            <a:r>
              <a:rPr lang="en-US" sz="4800" dirty="0" err="1">
                <a:latin typeface="Nikosh" pitchFamily="2" charset="0"/>
                <a:cs typeface="Nikosh" pitchFamily="2" charset="0"/>
              </a:rPr>
              <a:t>করতে</a:t>
            </a:r>
            <a:r>
              <a:rPr lang="en-US" sz="4800" dirty="0">
                <a:latin typeface="Nikosh" pitchFamily="2" charset="0"/>
                <a:cs typeface="Nikosh" pitchFamily="2" charset="0"/>
              </a:rPr>
              <a:t> </a:t>
            </a:r>
            <a:r>
              <a:rPr lang="en-US" sz="4800" dirty="0" err="1">
                <a:latin typeface="Nikosh" pitchFamily="2" charset="0"/>
                <a:cs typeface="Nikosh" pitchFamily="2" charset="0"/>
              </a:rPr>
              <a:t>পারবে</a:t>
            </a:r>
            <a:r>
              <a:rPr lang="en-US" sz="4800" dirty="0">
                <a:latin typeface="Nikosh" pitchFamily="2" charset="0"/>
                <a:cs typeface="Nikosh" pitchFamily="2" charset="0"/>
              </a:rPr>
              <a:t>। </a:t>
            </a:r>
            <a:r>
              <a:rPr lang="bn-IN" sz="4800" dirty="0">
                <a:latin typeface="Nikosh" pitchFamily="2" charset="0"/>
                <a:cs typeface="Nikosh" pitchFamily="2" charset="0"/>
              </a:rPr>
              <a:t> </a:t>
            </a:r>
            <a:endParaRPr lang="en-US" sz="4800" dirty="0">
              <a:latin typeface="Nikosh" pitchFamily="2" charset="0"/>
              <a:cs typeface="Nikosh" pitchFamily="2" charset="0"/>
            </a:endParaRPr>
          </a:p>
          <a:p>
            <a:pPr algn="ctr"/>
            <a:r>
              <a:rPr lang="en-US" sz="4800" dirty="0">
                <a:latin typeface="Nikosh" pitchFamily="2" charset="0"/>
                <a:cs typeface="Nikosh" pitchFamily="2" charset="0"/>
              </a:rPr>
              <a:t>@  </a:t>
            </a:r>
            <a:r>
              <a:rPr lang="bn-IN" sz="4800" dirty="0">
                <a:latin typeface="Nikosh" pitchFamily="2" charset="0"/>
                <a:cs typeface="Nikosh" pitchFamily="2" charset="0"/>
              </a:rPr>
              <a:t>সমন্বিত চাষের গুরুত্ব ব্যাখ্যা করতে পারবে। </a:t>
            </a:r>
            <a:r>
              <a:rPr lang="en-US" sz="4800" dirty="0">
                <a:latin typeface="Nikosh" pitchFamily="2" charset="0"/>
                <a:cs typeface="Nikosh" pitchFamily="2" charset="0"/>
              </a:rPr>
              <a:t> </a:t>
            </a:r>
          </a:p>
        </p:txBody>
      </p:sp>
    </p:spTree>
    <p:extLst>
      <p:ext uri="{BB962C8B-B14F-4D97-AF65-F5344CB8AC3E}">
        <p14:creationId xmlns:p14="http://schemas.microsoft.com/office/powerpoint/2010/main" val="53418589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324" y="150117"/>
            <a:ext cx="11335407" cy="6740307"/>
          </a:xfrm>
          <a:prstGeom prst="rect">
            <a:avLst/>
          </a:prstGeom>
          <a:noFill/>
        </p:spPr>
        <p:txBody>
          <a:bodyPr wrap="square" rtlCol="0">
            <a:spAutoFit/>
          </a:bodyPr>
          <a:lstStyle/>
          <a:p>
            <a:r>
              <a:rPr lang="bn-IN" sz="4800" b="1" dirty="0" smtClean="0">
                <a:solidFill>
                  <a:srgbClr val="FF0000"/>
                </a:solidFill>
                <a:latin typeface="Nikosh" pitchFamily="2" charset="0"/>
                <a:cs typeface="Nikosh" pitchFamily="2" charset="0"/>
              </a:rPr>
              <a:t>সমন্বিত চাষের ধারনাঃ                                          </a:t>
            </a:r>
            <a:r>
              <a:rPr lang="bn-IN" sz="4800" dirty="0" smtClean="0">
                <a:latin typeface="Nikosh" pitchFamily="2" charset="0"/>
                <a:cs typeface="Nikosh" pitchFamily="2" charset="0"/>
              </a:rPr>
              <a:t>ঐতিহ্যগতভাবে বাংলাদেশের গ্রামের প্রায় সব বাড়িতেই হাঁস-মুরগি, গরু-ছাগল পালন করা হয়। আবার সেই সাথে অনেকের বাড়িতে রয়েছে পুকুর যেটি ধোয়া-মোছা, রান্না-বান্না, গোসল ইত্যাদি গৃহস্থালির কাজে ব্যবহৃত হয়। সনাতন পদ্ধতিতে এই সব পুকুরে মাছ ও লালন করা হয়। এসব হাঁস-মুরগি, মাছ পরিবারের চাহিদা মেটাতে ভূমিকা রাখে। পুকুরের উপর ঘর করে যদি হাঁস-মুরগি রাখা যায় তবে এদের জন্য অতিরিক্ত জায়গার দরকার হয় না।</a:t>
            </a:r>
            <a:endParaRPr lang="en-US" sz="4800" dirty="0">
              <a:latin typeface="Nikosh" pitchFamily="2" charset="0"/>
              <a:cs typeface="Nikosh" pitchFamily="2" charset="0"/>
            </a:endParaRPr>
          </a:p>
        </p:txBody>
      </p:sp>
    </p:spTree>
    <p:extLst>
      <p:ext uri="{BB962C8B-B14F-4D97-AF65-F5344CB8AC3E}">
        <p14:creationId xmlns:p14="http://schemas.microsoft.com/office/powerpoint/2010/main" val="281476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262" y="187735"/>
            <a:ext cx="11335408" cy="7571303"/>
          </a:xfrm>
          <a:prstGeom prst="rect">
            <a:avLst/>
          </a:prstGeom>
          <a:noFill/>
        </p:spPr>
        <p:txBody>
          <a:bodyPr wrap="square" rtlCol="0">
            <a:spAutoFit/>
          </a:bodyPr>
          <a:lstStyle/>
          <a:p>
            <a:r>
              <a:rPr lang="bn-IN" sz="5400" dirty="0">
                <a:latin typeface="Nikosh" pitchFamily="2" charset="0"/>
                <a:cs typeface="Nikosh" pitchFamily="2" charset="0"/>
              </a:rPr>
              <a:t>আবার গরুর গোবর ও হাঁস-মুরগির বিষ্ঠা পুকুরে সার হিসেবে ব্যবহার করা হয়</a:t>
            </a:r>
            <a:r>
              <a:rPr lang="bn-IN" sz="5400" dirty="0" smtClean="0">
                <a:latin typeface="Nikosh" pitchFamily="2" charset="0"/>
                <a:cs typeface="Nikosh" pitchFamily="2" charset="0"/>
              </a:rPr>
              <a:t>। সেই </a:t>
            </a:r>
            <a:r>
              <a:rPr lang="bn-IN" sz="5400" dirty="0">
                <a:latin typeface="Nikosh" pitchFamily="2" charset="0"/>
                <a:cs typeface="Nikosh" pitchFamily="2" charset="0"/>
              </a:rPr>
              <a:t>সাথে হাঁস-মুরগির উচ্ছিষ্ট খাদ্য পুকুরে ফেলে দিলে তা মাছের সম্পুরক খাদ্যের যোগান দেয়। </a:t>
            </a:r>
            <a:r>
              <a:rPr lang="bn-IN" sz="5400" dirty="0" smtClean="0">
                <a:latin typeface="Nikosh" pitchFamily="2" charset="0"/>
                <a:cs typeface="Nikosh" pitchFamily="2" charset="0"/>
              </a:rPr>
              <a:t>অব্যবহৃত পুকুরের পাড়ে ফল-মূল এবং শাকসবজির চাষও করা যায় যেখানে পুকুরের তলার অতিরিক্ত কাদা (পচা জৈব পদার্থসমূহ ) সার হিসাবে ব্যবহার করা যায়। অন্য দিকে শাকসবজির ঝরাপাতা কম্পোস্ট সার হিসাবে পুকুরে ব্যবহার করা যায়। </a:t>
            </a:r>
            <a:endParaRPr lang="en-US" sz="5400" dirty="0">
              <a:latin typeface="Nikosh" pitchFamily="2" charset="0"/>
              <a:cs typeface="Nikosh" pitchFamily="2" charset="0"/>
            </a:endParaRPr>
          </a:p>
        </p:txBody>
      </p:sp>
    </p:spTree>
    <p:extLst>
      <p:ext uri="{BB962C8B-B14F-4D97-AF65-F5344CB8AC3E}">
        <p14:creationId xmlns:p14="http://schemas.microsoft.com/office/powerpoint/2010/main" val="426972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0" y="167325"/>
            <a:ext cx="11524593" cy="4023676"/>
          </a:xfrm>
          <a:prstGeom prst="rect">
            <a:avLst/>
          </a:prstGeom>
        </p:spPr>
      </p:pic>
      <p:sp>
        <p:nvSpPr>
          <p:cNvPr id="3" name="Rectangle 2"/>
          <p:cNvSpPr/>
          <p:nvPr/>
        </p:nvSpPr>
        <p:spPr>
          <a:xfrm>
            <a:off x="134006" y="4361035"/>
            <a:ext cx="11887200" cy="2308324"/>
          </a:xfrm>
          <a:prstGeom prst="rect">
            <a:avLst/>
          </a:prstGeom>
        </p:spPr>
        <p:txBody>
          <a:bodyPr wrap="square">
            <a:spAutoFit/>
          </a:bodyPr>
          <a:lstStyle/>
          <a:p>
            <a:r>
              <a:rPr lang="bn-IN" sz="4800" b="1" dirty="0" smtClean="0">
                <a:solidFill>
                  <a:srgbClr val="FF0000"/>
                </a:solidFill>
                <a:latin typeface="Nikosh" pitchFamily="2" charset="0"/>
                <a:cs typeface="Nikosh" pitchFamily="2" charset="0"/>
              </a:rPr>
              <a:t>সমন্বিত চাষ</a:t>
            </a:r>
            <a:r>
              <a:rPr lang="en-US" sz="4800" b="1" dirty="0" smtClean="0">
                <a:solidFill>
                  <a:srgbClr val="FF0000"/>
                </a:solidFill>
                <a:latin typeface="Nikosh" pitchFamily="2" charset="0"/>
                <a:cs typeface="Nikosh" pitchFamily="2" charset="0"/>
              </a:rPr>
              <a:t> </a:t>
            </a:r>
            <a:r>
              <a:rPr lang="bn-IN" sz="4800" b="1" dirty="0" smtClean="0">
                <a:solidFill>
                  <a:srgbClr val="FF0000"/>
                </a:solidFill>
                <a:latin typeface="Nikosh" pitchFamily="2" charset="0"/>
                <a:cs typeface="Nikosh" pitchFamily="2" charset="0"/>
              </a:rPr>
              <a:t>কি? </a:t>
            </a:r>
            <a:r>
              <a:rPr lang="bn-IN" sz="4800" b="1" dirty="0" smtClean="0">
                <a:latin typeface="Nikosh" pitchFamily="2" charset="0"/>
                <a:cs typeface="Nikosh" pitchFamily="2" charset="0"/>
              </a:rPr>
              <a:t>একই জমিতে একই সময়ে একাধিক ফসল উৎপাদন করা হয় তাকে সমন্বিত চাষ বলে। যেমন-হাঁস ও মাছ চাষ, ধান ক্ষেতে চিংড়ি চাষ।</a:t>
            </a:r>
            <a:endParaRPr lang="en-US" sz="4800" b="1" dirty="0">
              <a:latin typeface="Nikosh" pitchFamily="2" charset="0"/>
              <a:cs typeface="Nikosh" pitchFamily="2" charset="0"/>
            </a:endParaRPr>
          </a:p>
        </p:txBody>
      </p:sp>
    </p:spTree>
    <p:extLst>
      <p:ext uri="{BB962C8B-B14F-4D97-AF65-F5344CB8AC3E}">
        <p14:creationId xmlns:p14="http://schemas.microsoft.com/office/powerpoint/2010/main" val="3629154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diamond(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1.7|0.9|0.9|0.8|0.6"/>
</p:tagLst>
</file>

<file path=ppt/tags/tag2.xml><?xml version="1.0" encoding="utf-8"?>
<p:tagLst xmlns:a="http://schemas.openxmlformats.org/drawingml/2006/main" xmlns:r="http://schemas.openxmlformats.org/officeDocument/2006/relationships" xmlns:p="http://schemas.openxmlformats.org/presentationml/2006/main">
  <p:tag name="TIMING" val="|2.9|2.2"/>
</p:tagLst>
</file>

<file path=ppt/tags/tag3.xml><?xml version="1.0" encoding="utf-8"?>
<p:tagLst xmlns:a="http://schemas.openxmlformats.org/drawingml/2006/main" xmlns:r="http://schemas.openxmlformats.org/officeDocument/2006/relationships" xmlns:p="http://schemas.openxmlformats.org/presentationml/2006/main">
  <p:tag name="TIMING" val="|2|1.6|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946</TotalTime>
  <Words>672</Words>
  <Application>Microsoft Office PowerPoint</Application>
  <PresentationFormat>Custom</PresentationFormat>
  <Paragraphs>58</Paragraphs>
  <Slides>22</Slides>
  <Notes>3</Notes>
  <HiddenSlides>0</HiddenSlides>
  <MMClips>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mafuza</cp:lastModifiedBy>
  <cp:revision>158</cp:revision>
  <dcterms:created xsi:type="dcterms:W3CDTF">2015-12-19T13:54:10Z</dcterms:created>
  <dcterms:modified xsi:type="dcterms:W3CDTF">2020-08-30T11:33:47Z</dcterms:modified>
</cp:coreProperties>
</file>