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5" r:id="rId11"/>
    <p:sldId id="271" r:id="rId12"/>
    <p:sldId id="272" r:id="rId13"/>
    <p:sldId id="273" r:id="rId14"/>
    <p:sldId id="266" r:id="rId15"/>
    <p:sldId id="269" r:id="rId16"/>
    <p:sldId id="267" r:id="rId17"/>
    <p:sldId id="276" r:id="rId18"/>
    <p:sldId id="277" r:id="rId19"/>
    <p:sldId id="278" r:id="rId20"/>
    <p:sldId id="279" r:id="rId21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A135"/>
    <a:srgbClr val="007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56FC2-4CBC-48FC-90DA-C14ADA806CE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C6AC2-FDE6-49B2-A506-B323BF22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5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011D6-0668-48CA-BCA5-8659E51E17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5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4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0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0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1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2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3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8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4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4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8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0C9F5-8DB7-4301-BD58-6E46BF107C7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405"/>
            </a:avLst>
          </a:prstGeom>
          <a:solidFill>
            <a:srgbClr val="35A135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4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7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472946-D1E0-4B39-B402-1BA7C5574B22}"/>
              </a:ext>
            </a:extLst>
          </p:cNvPr>
          <p:cNvSpPr txBox="1"/>
          <p:nvPr/>
        </p:nvSpPr>
        <p:spPr>
          <a:xfrm>
            <a:off x="1394024" y="145776"/>
            <a:ext cx="8834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90B337D-5EFB-4E4D-88B6-A32AC875C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4" y="1496088"/>
            <a:ext cx="8229879" cy="42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6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3618" y="298922"/>
            <a:ext cx="4754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দানীয় বস্ত ৩ প্রকার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8055" y="5562808"/>
            <a:ext cx="1856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 দান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8925" y="5562808"/>
            <a:ext cx="296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অভয় দান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8754" y="5562808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 দান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FB3AD28-6B1D-1D4B-97E7-A565B2ACA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516" y="1786373"/>
            <a:ext cx="3772374" cy="280237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BC15E61-65CE-7649-B75E-798F56497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46" y="1891424"/>
            <a:ext cx="2835868" cy="269732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E5C6DA8-9E6C-B34F-BBB7-C54CFEA92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6" y="1786373"/>
            <a:ext cx="3197274" cy="291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3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931" y="337627"/>
            <a:ext cx="6077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 দান দুই প্রকার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058" y="5059884"/>
            <a:ext cx="4719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বাহিরের বস্ত।যেমনঃ-অন্ন,বস্ত্র, পানীয়,বাসস্থান,ধুপ,বাতি ইত্যাদি।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2616" y="5220159"/>
            <a:ext cx="5558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ভিতরের বস্ত। যেমনঃ- হাত,পা,কিডনি, হৃৎপিন্ড,রক্ত,চর্ম ইত্যাদি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332BEB2-DAD3-4E41-96B9-438E5BBED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7" y="1254425"/>
            <a:ext cx="4622016" cy="365810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6D45EC0-4DA4-584A-A51E-69A446CD5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281" y="1254424"/>
            <a:ext cx="4209142" cy="36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41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931" y="337627"/>
            <a:ext cx="6077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 দান ও ধর্ম দান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004" y="4729705"/>
            <a:ext cx="4843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 দান হল নিরাশ্রয়,বিপদাপন্ন, অসহায় মানুষ ও প্রাণীকে সেবা দান করা।যাতে সে নিরাপদ হয়।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1984" y="5514535"/>
            <a:ext cx="294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26965" y="5394200"/>
            <a:ext cx="5102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র্ম দান হল মৈত্রী দান,পুণ্য দান,জ্ঞান দান প্রভৃতি।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11C4B1E0-7EEC-514D-9A97-0CACA789F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18" y="1204088"/>
            <a:ext cx="4482681" cy="3372718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96F6AE6C-4798-0E45-B100-5EBF76E96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3" y="1204088"/>
            <a:ext cx="4647919" cy="337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1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931" y="337627"/>
            <a:ext cx="6077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চিত্ত সম্পত্তি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769" y="4558643"/>
            <a:ext cx="50130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চেতনায় কুশল কর্ম।যত চিন্তা করা যায়।ততই পুণ্য বৃদ্ধি পায়।দান দেয়ার সময় পূর্বে ও পরে চিত্ত লোভ- দ্বেষ-মোহ মুক্ত থাকা।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6567" y="4447663"/>
            <a:ext cx="5013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 থাকলে ও সবাই দান করতে পারে না।কারণ চিত্তের উদারতা ও কুশল চেতনার অভাব।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F36107E8-2F0B-3246-9A51-99A4AD04F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40" y="937845"/>
            <a:ext cx="4197977" cy="327129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3298518-45C7-ED41-9E53-AD8B90CB4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67" y="1141716"/>
            <a:ext cx="4882158" cy="306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56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263" y="4722725"/>
            <a:ext cx="5138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 দেয়ার পূর্বে দান গ্রহীতার সম্পর্কে বিবেচনা করা উচিত।যেমন:-নিষ্ঠুর ডাকাতকে দান করলে সে ফল উল্টো হয়।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3709" y="4874380"/>
            <a:ext cx="4854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শীলবান ভিক্ষুসংঘকে দান করলে ও দানের উত্তম পাত্র।কারন তারা তারা স্বধর্মের ধারক ও বাহক।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3618" y="298922"/>
            <a:ext cx="4754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গ্রাহক সম্পত্তি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77C098F-C177-BF45-A615-7461E74E2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9" y="1250462"/>
            <a:ext cx="4710222" cy="3260131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15234F8-C013-DB4F-8801-8C8E93D1E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58" y="1359318"/>
            <a:ext cx="4978121" cy="336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0483" y="98476"/>
            <a:ext cx="3882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1217" y="5528604"/>
            <a:ext cx="7638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দানের ক্ষেত্রে চিত্তের অবস্থা কিরুপ হওয়া উচিৎ তা ব্যাখ্যা কর।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DE1AAB5-D658-F74B-97AE-289E560FF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74" y="1378857"/>
            <a:ext cx="666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6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3618" y="298922"/>
            <a:ext cx="4754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দাতা ও গ্রহীতা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792" y="4809820"/>
            <a:ext cx="4666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দান দাতার ও গ্রহীতার দ্বারা মহাফলপ্রদ হয়।আবার দাতা ও গ্রহীতার দ্বারা মহাফলপ্রদ হয় না।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8021" y="5209652"/>
            <a:ext cx="3572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দাতা ও গ্রহীতা   উভয় পক্ষে মহাফলপ্রদ হয়।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A23A11A-E60F-314C-A9B4-A9733036D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0" y="1380201"/>
            <a:ext cx="4557933" cy="3292179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8D72261B-79E3-9F42-B350-598602D50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34" y="1325772"/>
            <a:ext cx="4957187" cy="329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8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6579" y="200153"/>
            <a:ext cx="3038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083" y="5345725"/>
            <a:ext cx="108602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ানের ক্ষেত্রে বিবেচ্য বিষয়গুলো উল্লেখ কর।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দানীয়বস্তুর একটি তালিকা তৈরী কর।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28A03D9B-9E32-524F-A22F-68372D686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73" y="1395604"/>
            <a:ext cx="7647912" cy="363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6374" y="313990"/>
            <a:ext cx="4417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418" y="1144987"/>
            <a:ext cx="100865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 কী?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`</a:t>
            </a:r>
            <a:r>
              <a:rPr lang="bn-I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ালদান’কী?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গৌতম বুদ্ধ চেতনাকে কী হিসাবে আখ্যায়িত করেছেন?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অনুযায়ী ফল ভোগ করতে হয়?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মিশ্রদান বলতে কী বোঝায়?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 নির্বান লাভ করতে হয়?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1616" y="227710"/>
            <a:ext cx="4909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199" y="5250965"/>
            <a:ext cx="10902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দাতা ও গ্রহীতার বৈশিষ্ঠ্য কীভাবে দানকে প্রভাবিত করতে পারে ব্যাখ্যা কর।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3A5F537-0A54-BD4D-B8D0-46A8796D3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84" y="1261626"/>
            <a:ext cx="7335296" cy="355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03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14831" y="185211"/>
            <a:ext cx="21852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97F6FE-FA49-42DA-B095-0FAB050D103A}"/>
              </a:ext>
            </a:extLst>
          </p:cNvPr>
          <p:cNvSpPr/>
          <p:nvPr/>
        </p:nvSpPr>
        <p:spPr>
          <a:xfrm>
            <a:off x="5364440" y="3695014"/>
            <a:ext cx="5715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ৌদ্ধ ধর্ম ও নৈতিক শিক্ষা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অষ্টম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B72F9-1A77-47F1-B25C-DD43F1DDFD80}"/>
              </a:ext>
            </a:extLst>
          </p:cNvPr>
          <p:cNvSpPr/>
          <p:nvPr/>
        </p:nvSpPr>
        <p:spPr>
          <a:xfrm>
            <a:off x="0" y="3711744"/>
            <a:ext cx="5715000" cy="230832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তন্দ্রা চাকমা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(</a:t>
            </a:r>
            <a:r>
              <a:rPr lang="en-GB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শারীরিক)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রাণী দয়াময়ী</a:t>
            </a:r>
            <a:r>
              <a:rPr lang="bn-IN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en-GB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রাংগামাটি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D01ACC8-43FF-8147-8F46-1F0B07DD7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14" y="401935"/>
            <a:ext cx="3286217" cy="324025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C28DA40-F0F7-4F4B-A969-3D807AD6E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64" y="482031"/>
            <a:ext cx="2832114" cy="294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48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770" y="478301"/>
            <a:ext cx="10874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ধন্যবাদ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ED2F329-2E01-0F42-806C-0F92123DD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80" y="1597462"/>
            <a:ext cx="7502768" cy="43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7526" y="365757"/>
            <a:ext cx="675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2874" y="5739620"/>
            <a:ext cx="932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পিন্ড দানের ছবি।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5306CD8E-642C-1C45-9A45-9EE7E5EC1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2" y="1265307"/>
            <a:ext cx="4488264" cy="401566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D296C8A-A375-FB45-B82F-447C8A2F2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42" y="1124046"/>
            <a:ext cx="4246912" cy="429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13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A3630B-D11A-45F0-B1AD-A623464F3316}"/>
              </a:ext>
            </a:extLst>
          </p:cNvPr>
          <p:cNvSpPr/>
          <p:nvPr/>
        </p:nvSpPr>
        <p:spPr>
          <a:xfrm>
            <a:off x="3119104" y="163942"/>
            <a:ext cx="5657319" cy="1066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3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3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3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</a:t>
            </a:r>
            <a:endParaRPr lang="en-US" sz="63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8308" y="5205242"/>
            <a:ext cx="7558594" cy="112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80" b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668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C0DC158-4544-3F46-93DE-E5F62ED6D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9" y="1114251"/>
            <a:ext cx="6871423" cy="365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AB5AD5-146F-487F-B67D-75D3979FD2A6}"/>
              </a:ext>
            </a:extLst>
          </p:cNvPr>
          <p:cNvSpPr/>
          <p:nvPr/>
        </p:nvSpPr>
        <p:spPr>
          <a:xfrm>
            <a:off x="4650447" y="375604"/>
            <a:ext cx="2129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64F548-4A8D-4776-BD2A-7ACAD7A5E46B}"/>
              </a:ext>
            </a:extLst>
          </p:cNvPr>
          <p:cNvSpPr/>
          <p:nvPr/>
        </p:nvSpPr>
        <p:spPr>
          <a:xfrm>
            <a:off x="856805" y="14876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958" y="2384280"/>
            <a:ext cx="11558586" cy="444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১।দানের ক্ষেত্রে বিবেচ্য বিষয় উল্লেখ করতে পারবে।</a:t>
            </a:r>
          </a:p>
          <a:p>
            <a:pPr>
              <a:lnSpc>
                <a:spcPct val="150000"/>
              </a:lnSpc>
            </a:pP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২।বস্ত সম্পত্তি ব্যাখ্যা করতে পারবে।</a:t>
            </a:r>
          </a:p>
          <a:p>
            <a:pPr>
              <a:lnSpc>
                <a:spcPct val="150000"/>
              </a:lnSpc>
            </a:pP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৩।চিত্ত সম্পত্তি ব্যাক্যা করতে পারবে।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প্রতিগ্রাহক সম্পত্তি কী ব্যাখ্যা করতে পরবে।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দাতা ও গ্রহীতার</a:t>
            </a:r>
            <a:r>
              <a:rPr lang="bn-I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 </a:t>
            </a:r>
            <a:r>
              <a:rPr lang="bn-I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্যাখ্যা</a:t>
            </a:r>
            <a:r>
              <a:rPr lang="bn-I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pPr>
              <a:lnSpc>
                <a:spcPct val="150000"/>
              </a:lnSpc>
            </a:pPr>
            <a:endParaRPr lang="en-GB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72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0761" y="398723"/>
            <a:ext cx="714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কি দেখা যাচ্ছে?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746" y="4173825"/>
            <a:ext cx="483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7353753" y="4258009"/>
            <a:ext cx="242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অভয় দান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2014" y="2308614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436" y="5007294"/>
            <a:ext cx="10134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বৌদ্ধ ধর্মে দানের গুরুত্ব অপরিসীম।দান পারমী পূর্ণ না করলে নির্বান লাভ সম্ভব নয়।’বুদ্ধত্ব’ লাভের জন্য দশ পারমীর মধ্যে দান পারমীকে প্রথম স্থান দিয়েছেন।চিত্তের উদারতা থাকলে ধনী,গরীব সবাই দান করতে পারে।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38FF624-8068-CC4E-924C-576F3C515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6" y="1200834"/>
            <a:ext cx="5579277" cy="2938903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2C2032B9-0325-FF41-8849-026CA7B06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65" y="1279600"/>
            <a:ext cx="5203654" cy="29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7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946" y="155454"/>
            <a:ext cx="3319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9234" y="5612806"/>
            <a:ext cx="5194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ভিক্ষু সংঘকে কী দান করি?</a:t>
            </a:r>
            <a:endParaRPr lang="en-US" sz="36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DBF049D-5678-6B4A-B92D-4CE21211C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66" y="889000"/>
            <a:ext cx="656492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4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488" y="298918"/>
            <a:ext cx="10094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বৌদ্ধ ধর্মে দানীয় বস্তুর ক্ষেত্রে তিনটি বিষয় বিবেচনা করতে হয়।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2" y="5584876"/>
            <a:ext cx="240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 সম্পত্তি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122" y="5608431"/>
            <a:ext cx="229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চিত্ত সম্পত্তি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4220" y="5396633"/>
            <a:ext cx="330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্রতি গ্রাহক সম্পত্তি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DE31F6B-F4F8-A244-8EC6-70FFA45CC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61626"/>
            <a:ext cx="2989385" cy="340527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5929C76-F6F1-ED48-825F-5EF5375C0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94" y="1438728"/>
            <a:ext cx="3533112" cy="315001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87228F1-33C7-6940-8409-951F1DDC5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4" y="1260857"/>
            <a:ext cx="3093831" cy="350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931" y="337627"/>
            <a:ext cx="6077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 সম্পত্তি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25834" y="4447176"/>
            <a:ext cx="4128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বৌদ্ধ ধর্মে সৎ উপায়ে অর্জিত লব্দ টাকা- পয়সা বা বস্তুকে বস্তু সম্পত্তি বলা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5115" y="4447176"/>
            <a:ext cx="4373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অসদুপায়ে লব্ধ টাকা-পয়সা বা বস্তু দান করা উচিত নয়।এরুপ দানকে মিশ্র দান বলে।মিশ্রদান হীন দান।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A1D58E9-2713-0B4A-887E-EAC3CCA79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2" y="1332364"/>
            <a:ext cx="4877463" cy="269575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47D4BEE-0ACB-7C4B-BC6F-1AE612CAE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15" y="1503019"/>
            <a:ext cx="4645269" cy="25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0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</TotalTime>
  <Words>405</Words>
  <Application>Microsoft Office PowerPoint</Application>
  <PresentationFormat>Custom</PresentationFormat>
  <Paragraphs>83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 Nisha</dc:creator>
  <cp:lastModifiedBy>Unknown User</cp:lastModifiedBy>
  <cp:revision>28</cp:revision>
  <dcterms:created xsi:type="dcterms:W3CDTF">2019-12-07T22:14:06Z</dcterms:created>
  <dcterms:modified xsi:type="dcterms:W3CDTF">2020-08-30T14:44:47Z</dcterms:modified>
</cp:coreProperties>
</file>