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7" r:id="rId11"/>
    <p:sldId id="266" r:id="rId12"/>
    <p:sldId id="269" r:id="rId13"/>
    <p:sldId id="268" r:id="rId14"/>
    <p:sldId id="270" r:id="rId15"/>
    <p:sldId id="273" r:id="rId16"/>
    <p:sldId id="265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4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6EF89-6148-4267-A7EA-B6CE71BA439D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65D55-1D88-40FF-B38B-30E5FD72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65D55-1D88-40FF-B38B-30E5FD72C2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7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00B050"/>
            </a:gs>
            <a:gs pos="52000">
              <a:schemeClr val="accent1">
                <a:tint val="44500"/>
                <a:satMod val="160000"/>
              </a:schemeClr>
            </a:gs>
            <a:gs pos="88000">
              <a:srgbClr val="92D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8534400" cy="464819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04800" y="228600"/>
            <a:ext cx="8534400" cy="16002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248265"/>
            <a:ext cx="5881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98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317136"/>
              </p:ext>
            </p:extLst>
          </p:nvPr>
        </p:nvGraphicFramePr>
        <p:xfrm>
          <a:off x="4514851" y="332105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1" y="3321051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200" y="780871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5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1524000"/>
            <a:ext cx="555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5400" i="1" dirty="0" err="1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-2ab</a:t>
            </a:r>
          </a:p>
          <a:p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3200400"/>
            <a:ext cx="6201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=7.7 -  2.12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2286000"/>
            <a:ext cx="598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)-2ab</a:t>
            </a:r>
            <a:endParaRPr lang="en-US" sz="54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3962400"/>
            <a:ext cx="4249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=49-24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4724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=25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2845" y="226873"/>
            <a:ext cx="42029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5715000"/>
            <a:ext cx="4176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</a:t>
            </a:r>
            <a:r>
              <a:rPr lang="en-US" sz="4400" dirty="0" err="1" smtClean="0"/>
              <a:t>উত্তর</a:t>
            </a:r>
            <a:r>
              <a:rPr lang="en-US" sz="4400" dirty="0" smtClean="0"/>
              <a:t>- 25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825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6309" y="2133600"/>
                <a:ext cx="86106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0" indent="-685800">
                  <a:buFont typeface="Wingdings" pitchFamily="2" charset="2"/>
                  <a:buChar char="Ø"/>
                </a:pPr>
                <a:r>
                  <a:rPr lang="en-US" sz="5400" i="1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a</a:t>
                </a:r>
                <a:r>
                  <a:rPr lang="en-US" sz="5400" i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+b</a:t>
                </a:r>
                <a:r>
                  <a:rPr lang="en-US" sz="5400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BD" sz="5400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5400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12</a:t>
                </a:r>
                <a:r>
                  <a:rPr lang="en-US" sz="5400" i="1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BD" sz="5400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এবং </a:t>
                </a:r>
                <a:r>
                  <a:rPr lang="en-US" sz="5400" i="1" dirty="0" err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ab</a:t>
                </a:r>
                <a:r>
                  <a:rPr lang="en-US" sz="54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=7</a:t>
                </a:r>
                <a:r>
                  <a:rPr lang="bn-BD" sz="5400" i="1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হলে  </a:t>
                </a:r>
                <a:r>
                  <a:rPr lang="en-US" sz="5400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5400" i="1" baseline="30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5400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+b</a:t>
                </a:r>
                <a:r>
                  <a:rPr lang="en-US" sz="5400" i="1" baseline="30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5400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5400" i="1" baseline="30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5400" i="1" baseline="300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bn-BD" sz="5400" i="1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মান কত ?</a:t>
                </a:r>
                <a:r>
                  <a:rPr lang="en-US" sz="54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54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685800" indent="-685800">
                  <a:buFont typeface="Wingdings" pitchFamily="2" charset="2"/>
                  <a:buChar char="Ø"/>
                </a:pPr>
                <a:r>
                  <a:rPr lang="en-US" sz="5400" i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a+b</a:t>
                </a:r>
                <a:r>
                  <a:rPr lang="en-US" sz="5400" i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=7</a:t>
                </a:r>
                <a:r>
                  <a:rPr lang="bn-BD" sz="5400" i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5400" i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5400" i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a-b </a:t>
                </a:r>
                <a:r>
                  <a:rPr lang="en-US" sz="5400" i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5</m:t>
                    </m:r>
                  </m:oMath>
                </a14:m>
                <a:r>
                  <a:rPr lang="bn-BD" sz="5400" i="1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5400" i="1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5400" i="1" dirty="0" err="1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প্রমান</a:t>
                </a:r>
                <a:r>
                  <a:rPr lang="en-US" sz="5400" i="1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i="1" dirty="0" err="1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5400" i="1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i="1" dirty="0" err="1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যে</a:t>
                </a:r>
                <a:r>
                  <a:rPr lang="bn-BD" sz="5400" i="1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5400" i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5400" i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(a</a:t>
                </a:r>
                <a:r>
                  <a:rPr lang="en-US" sz="5400" i="1" baseline="30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5400" i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+b</a:t>
                </a:r>
                <a:r>
                  <a:rPr lang="en-US" sz="5400" i="1" baseline="30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5400" i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5400" i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74</a:t>
                </a:r>
                <a:endParaRPr lang="en-US" sz="54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09" y="2133600"/>
                <a:ext cx="8610600" cy="3416320"/>
              </a:xfrm>
              <a:prstGeom prst="rect">
                <a:avLst/>
              </a:prstGeom>
              <a:blipFill rotWithShape="1">
                <a:blip r:embed="rId3"/>
                <a:stretch>
                  <a:fillRect l="-3397" t="-6429" r="-778" b="-10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044118"/>
              </p:ext>
            </p:extLst>
          </p:nvPr>
        </p:nvGraphicFramePr>
        <p:xfrm>
          <a:off x="4514851" y="332105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1" y="3321051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057400" y="533400"/>
            <a:ext cx="3886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5400" i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দলীয় কাজ- </a:t>
            </a:r>
            <a:endParaRPr lang="en-US" sz="5400" i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5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954455"/>
              </p:ext>
            </p:extLst>
          </p:nvPr>
        </p:nvGraphicFramePr>
        <p:xfrm>
          <a:off x="4514851" y="332105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1" y="3321051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76200" y="76200"/>
            <a:ext cx="89916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i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5400" i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5400" i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5400" i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5400" i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:  ১</a:t>
            </a:r>
            <a:endParaRPr lang="en-US" sz="5400" i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1981200"/>
            <a:ext cx="5211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5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400" i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-2ab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3733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=12.12-</a:t>
            </a:r>
            <a:r>
              <a:rPr lang="en-US" sz="5400" dirty="0"/>
              <a:t> </a:t>
            </a:r>
            <a:r>
              <a:rPr lang="en-US" sz="5400" dirty="0" smtClean="0"/>
              <a:t>49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2819400"/>
            <a:ext cx="5643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5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)-2ab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12192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5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572000"/>
            <a:ext cx="525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=1</a:t>
            </a:r>
            <a:r>
              <a:rPr lang="en-US" sz="5400" dirty="0" smtClean="0">
                <a:solidFill>
                  <a:prstClr val="black"/>
                </a:solidFill>
              </a:rPr>
              <a:t>44</a:t>
            </a:r>
            <a:r>
              <a:rPr lang="en-US" sz="5400" dirty="0" smtClean="0"/>
              <a:t> -49</a:t>
            </a:r>
          </a:p>
          <a:p>
            <a:pPr lvl="0"/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4114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dirty="0" smtClean="0"/>
              <a:t>95</a:t>
            </a:r>
            <a:endParaRPr lang="en-US" sz="4400" dirty="0"/>
          </a:p>
          <a:p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3692013" y="5886527"/>
            <a:ext cx="4176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উত্তর-95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3536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10" grpId="0"/>
      <p:bldP spid="11" grpId="0"/>
      <p:bldP spid="12" grpId="0"/>
      <p:bldP spid="14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954455"/>
              </p:ext>
            </p:extLst>
          </p:nvPr>
        </p:nvGraphicFramePr>
        <p:xfrm>
          <a:off x="4514851" y="332105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1" y="3321051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2970074"/>
            <a:ext cx="922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Wingdings" pitchFamily="2" charset="2"/>
              <a:buChar char="Ø"/>
            </a:pPr>
            <a:r>
              <a:rPr lang="en-US" sz="5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=7</a:t>
            </a:r>
            <a:r>
              <a:rPr lang="bn-BD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54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5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a-b 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=5</a:t>
            </a:r>
            <a:r>
              <a:rPr lang="bn-BD" sz="54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54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54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54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প্রমান</a:t>
            </a:r>
            <a:r>
              <a:rPr lang="en-US" sz="54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54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54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=74</a:t>
            </a:r>
            <a:endParaRPr lang="en-US" sz="5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6500"/>
            <a:ext cx="89916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i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5400" i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5400" i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5400" i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5400" i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:  ২</a:t>
            </a:r>
            <a:endParaRPr lang="en-US" sz="5400" i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5032920"/>
            <a:ext cx="27051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5400" i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পক্ষ</a:t>
            </a:r>
            <a:endParaRPr lang="en-US" sz="5400" i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3716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03536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954455"/>
              </p:ext>
            </p:extLst>
          </p:nvPr>
        </p:nvGraphicFramePr>
        <p:xfrm>
          <a:off x="4514851" y="332105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1" y="3321051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-1524000" y="372070"/>
            <a:ext cx="49808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4"/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sz="5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5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4" name="Rectangle 3"/>
          <p:cNvSpPr/>
          <p:nvPr/>
        </p:nvSpPr>
        <p:spPr>
          <a:xfrm>
            <a:off x="-2438400" y="1810940"/>
            <a:ext cx="9677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=(</a:t>
            </a:r>
            <a:r>
              <a:rPr lang="en-US" sz="5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54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4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5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(</a:t>
            </a:r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a-b)</a:t>
            </a:r>
            <a:r>
              <a:rPr lang="en-US" sz="54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sz="60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19200" y="2681987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=(7)</a:t>
            </a:r>
            <a:r>
              <a:rPr lang="en-US" sz="48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953" y="4258270"/>
            <a:ext cx="27740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=74 </a:t>
            </a:r>
            <a:endParaRPr lang="en-US" sz="5400" dirty="0"/>
          </a:p>
        </p:txBody>
      </p:sp>
      <p:sp>
        <p:nvSpPr>
          <p:cNvPr id="11" name="Rectangle 10"/>
          <p:cNvSpPr/>
          <p:nvPr/>
        </p:nvSpPr>
        <p:spPr>
          <a:xfrm>
            <a:off x="-152400" y="3429000"/>
            <a:ext cx="4423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5400" dirty="0" smtClean="0"/>
              <a:t>49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+2 5)</a:t>
            </a:r>
            <a:endParaRPr lang="en-US" sz="5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953" y="5105400"/>
            <a:ext cx="27740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=</a:t>
            </a:r>
            <a:r>
              <a:rPr lang="en-US" sz="5400" dirty="0"/>
              <a:t>7</a:t>
            </a:r>
            <a:r>
              <a:rPr lang="en-US" sz="5400" dirty="0" smtClean="0">
                <a:solidFill>
                  <a:prstClr val="black"/>
                </a:solidFill>
              </a:rPr>
              <a:t>4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14" name="Rectangle 13"/>
          <p:cNvSpPr/>
          <p:nvPr/>
        </p:nvSpPr>
        <p:spPr>
          <a:xfrm>
            <a:off x="-762000" y="5715000"/>
            <a:ext cx="64008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বামপক্ষ</a:t>
            </a:r>
            <a:r>
              <a:rPr lang="en-US" sz="5400" i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5400" i="1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ডানপক্ষ</a:t>
            </a:r>
            <a:endParaRPr lang="en-US" sz="5400" i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  </a:t>
            </a:r>
            <a:r>
              <a:rPr lang="en-US" sz="5400" dirty="0" smtClean="0">
                <a:solidFill>
                  <a:prstClr val="black"/>
                </a:solidFill>
              </a:rPr>
              <a:t>=</a:t>
            </a:r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2(a</a:t>
            </a:r>
            <a:r>
              <a:rPr lang="en-US" sz="54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54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791200"/>
            <a:ext cx="2284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i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i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প্রমানিত</a:t>
            </a:r>
            <a:r>
              <a:rPr lang="en-US" sz="5400" i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536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0" grpId="0"/>
      <p:bldP spid="11" grpId="0"/>
      <p:bldP spid="12" grpId="0"/>
      <p:bldP spid="14" grpId="0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5908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latin typeface="Times New Roman" pitchFamily="18" charset="0"/>
                <a:cs typeface="Times New Roman" pitchFamily="18" charset="0"/>
              </a:rPr>
              <a:t>1. x</a:t>
            </a:r>
            <a:r>
              <a:rPr lang="en-US" sz="7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i="1" dirty="0" smtClean="0"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en-US" sz="7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bn-BD" sz="7200" i="1" dirty="0" smtClean="0">
                <a:latin typeface="NikoshBAN" pitchFamily="2" charset="0"/>
                <a:cs typeface="NikoshBAN" pitchFamily="2" charset="0"/>
              </a:rPr>
              <a:t>কত ?</a:t>
            </a:r>
            <a:endParaRPr lang="en-US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bn-BD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72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72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bn-BD" sz="72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কত ?</a:t>
            </a:r>
            <a:endParaRPr lang="en-US" sz="7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en-US" sz="7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2(p</a:t>
            </a:r>
            <a:r>
              <a:rPr lang="en-US" sz="72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+q</a:t>
            </a:r>
            <a:r>
              <a:rPr lang="en-US" sz="72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bn-BD" sz="72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 ?</a:t>
            </a:r>
            <a:endParaRPr lang="en-US" sz="7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71489"/>
            <a:ext cx="6477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13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13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13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য়ন  - </a:t>
            </a:r>
          </a:p>
        </p:txBody>
      </p:sp>
    </p:spTree>
    <p:extLst>
      <p:ext uri="{BB962C8B-B14F-4D97-AF65-F5344CB8AC3E}">
        <p14:creationId xmlns:p14="http://schemas.microsoft.com/office/powerpoint/2010/main" val="319936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916" y="2819400"/>
            <a:ext cx="9081655" cy="3896032"/>
          </a:xfrm>
          <a:ln w="5715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bn-BD" sz="44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নিম্নোক্ত  সমস্যাগুলোর সত্যতা যাচাই কর-</a:t>
            </a:r>
          </a:p>
          <a:p>
            <a:pPr marL="914400" indent="-914400">
              <a:buAutoNum type="arabicPeriod"/>
            </a:pPr>
            <a:r>
              <a:rPr lang="en-US" sz="4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4ab = (a +b)</a:t>
            </a:r>
            <a:r>
              <a:rPr lang="en-US" sz="4400" i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-(a-b)</a:t>
            </a:r>
            <a:r>
              <a:rPr lang="en-US" sz="4400" i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bn-BD" sz="4400" i="1" baseline="30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.P+Q=৪ </a:t>
            </a:r>
            <a:r>
              <a:rPr lang="bn-BD" sz="48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P-Q</a:t>
            </a:r>
            <a:r>
              <a:rPr lang="bn-BD" sz="48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</a:t>
            </a:r>
          </a:p>
          <a:p>
            <a:r>
              <a:rPr lang="bn-BD" sz="4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হলে </a:t>
            </a:r>
            <a:r>
              <a:rPr lang="bn-BD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প্রমাণ কর যে</a:t>
            </a:r>
            <a:r>
              <a:rPr lang="bn-BD" sz="4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8(P</a:t>
            </a:r>
            <a:r>
              <a:rPr lang="en-US" sz="4800" i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+Q</a:t>
            </a:r>
            <a:r>
              <a:rPr lang="en-US" sz="4800" i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=356</a:t>
            </a:r>
            <a:endParaRPr lang="en-US" sz="4800" i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800" i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n-BD" sz="4800" i="1" dirty="0" smtClean="0">
              <a:solidFill>
                <a:schemeClr val="tx1"/>
              </a:solidFill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38200" y="663575"/>
            <a:ext cx="5943600" cy="1470025"/>
          </a:xfrm>
        </p:spPr>
        <p:txBody>
          <a:bodyPr>
            <a:normAutofit/>
          </a:bodyPr>
          <a:lstStyle/>
          <a:p>
            <a:r>
              <a:rPr lang="bn-BD" sz="88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8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450"/>
            <a:ext cx="4370746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1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590800"/>
            <a:ext cx="7405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 ভাল থাক 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763000" cy="6477000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56"/>
            </a:avLst>
          </a:prstGeom>
          <a:solidFill>
            <a:srgbClr val="00B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8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610612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9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96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96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8C84A951-3F82-4447-A059-AF3548E8A8D7}"/>
              </a:ext>
            </a:extLst>
          </p:cNvPr>
          <p:cNvSpPr txBox="1">
            <a:spLocks/>
          </p:cNvSpPr>
          <p:nvPr/>
        </p:nvSpPr>
        <p:spPr>
          <a:xfrm>
            <a:off x="152400" y="2799025"/>
            <a:ext cx="5334000" cy="35255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sz="3200" dirty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আবদুল জলিল</a:t>
            </a:r>
          </a:p>
          <a:p>
            <a:r>
              <a:rPr lang="as-IN" sz="3200" dirty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as-IN" sz="3200" dirty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কুমিল্লা হাউজিং এস্টেট স্কুল এন্ড কলেজ </a:t>
            </a:r>
          </a:p>
          <a:p>
            <a:r>
              <a:rPr lang="as-IN" sz="3200" dirty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 নং- 01712346075</a:t>
            </a:r>
          </a:p>
          <a:p>
            <a:r>
              <a:rPr lang="en-US" sz="3200" dirty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E-mail:-ajbliton@outlook.com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799025"/>
            <a:ext cx="3352800" cy="36111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2269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81200"/>
            <a:ext cx="4800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i="1" dirty="0" smtClean="0">
                <a:latin typeface="NikoshBAN" pitchFamily="2" charset="0"/>
                <a:cs typeface="NikoshBAN" pitchFamily="2" charset="0"/>
              </a:rPr>
              <a:t>শ্রেণি –</a:t>
            </a:r>
            <a:r>
              <a:rPr lang="en-US" sz="6000" i="1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bn-BD" sz="6000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i="1" dirty="0" smtClean="0">
                <a:latin typeface="NikoshBAN" pitchFamily="2" charset="0"/>
                <a:cs typeface="NikoshBAN" pitchFamily="2" charset="0"/>
              </a:rPr>
              <a:t>বিষয় –সাধারন গণিত</a:t>
            </a:r>
            <a:endParaRPr lang="en-US" sz="4800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i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i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i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bn-BD" sz="48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i="1" dirty="0" err="1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4800" i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i="1" dirty="0" err="1" smtClean="0">
                <a:latin typeface="NikoshBAN" pitchFamily="2" charset="0"/>
                <a:cs typeface="NikoshBAN" pitchFamily="2" charset="0"/>
              </a:rPr>
              <a:t>পদ্মা</a:t>
            </a:r>
            <a:endParaRPr lang="en-US" sz="4800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i="1" dirty="0" err="1" smtClean="0">
                <a:latin typeface="NikoshBAN" pitchFamily="2" charset="0"/>
                <a:cs typeface="NikoshBAN" pitchFamily="2" charset="0"/>
              </a:rPr>
              <a:t>উপস্হিত</a:t>
            </a:r>
            <a:r>
              <a:rPr lang="en-US" sz="4800" i="1" dirty="0" smtClean="0">
                <a:latin typeface="NikoshBAN" pitchFamily="2" charset="0"/>
                <a:cs typeface="NikoshBAN" pitchFamily="2" charset="0"/>
              </a:rPr>
              <a:t>- ৭ ০ </a:t>
            </a:r>
            <a:r>
              <a:rPr lang="en-US" sz="4800" i="1" dirty="0" err="1" smtClean="0">
                <a:latin typeface="NikoshBAN" pitchFamily="2" charset="0"/>
                <a:cs typeface="NikoshBAN" pitchFamily="2" charset="0"/>
              </a:rPr>
              <a:t>জন</a:t>
            </a:r>
            <a:endParaRPr lang="bn-BD" sz="4800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i="1" dirty="0" smtClean="0">
                <a:latin typeface="NikoshBAN" pitchFamily="2" charset="0"/>
                <a:cs typeface="NikoshBAN" pitchFamily="2" charset="0"/>
              </a:rPr>
              <a:t>অনুশীলনী </a:t>
            </a:r>
            <a:r>
              <a:rPr lang="en-US" sz="4800" i="1" dirty="0" smtClean="0">
                <a:latin typeface="NikoshBAN" pitchFamily="2" charset="0"/>
                <a:cs typeface="NikoshBAN" pitchFamily="2" charset="0"/>
              </a:rPr>
              <a:t>-5.1</a:t>
            </a:r>
            <a:endParaRPr lang="en-US" sz="4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" y="304800"/>
            <a:ext cx="7772400" cy="1524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/>
              <a:t>পাঠ</a:t>
            </a:r>
            <a:r>
              <a:rPr lang="en-US" sz="8800" dirty="0" smtClean="0"/>
              <a:t> </a:t>
            </a:r>
            <a:r>
              <a:rPr lang="en-US" sz="8800" dirty="0" err="1" smtClean="0"/>
              <a:t>পরিচিতি</a:t>
            </a:r>
            <a:endParaRPr lang="en-US" sz="8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9" y="2286000"/>
            <a:ext cx="3316705" cy="397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5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0"/>
            <a:ext cx="8458200" cy="50783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54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54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বর্গের মান নির্ণয়ের সূত্র  শিখতে পারবে ।</a:t>
            </a:r>
            <a:endParaRPr lang="en-US" sz="5400" i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২।</a:t>
            </a:r>
            <a:r>
              <a:rPr lang="bn-BD" sz="54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বর্গের মান নির্ণয়ের সূত্র</a:t>
            </a:r>
            <a:r>
              <a:rPr lang="bn-BD" sz="54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প্রয়োগ  করে সমস্যা সমাধান করতে পারবে ।</a:t>
            </a:r>
          </a:p>
          <a:p>
            <a:r>
              <a:rPr lang="bn-BD" sz="54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 বর্গের মানের সূত্র  প্রয়োগ করে সমস্যার প্রমান করতে সক্ষম হবে ।</a:t>
            </a:r>
            <a:endParaRPr lang="en-US" sz="54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76200"/>
            <a:ext cx="8305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6600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6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 –</a:t>
            </a:r>
          </a:p>
        </p:txBody>
      </p:sp>
    </p:spTree>
    <p:extLst>
      <p:ext uri="{BB962C8B-B14F-4D97-AF65-F5344CB8AC3E}">
        <p14:creationId xmlns:p14="http://schemas.microsoft.com/office/powerpoint/2010/main" val="314563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304800" y="-171955"/>
            <a:ext cx="8773391" cy="3822223"/>
            <a:chOff x="-304800" y="-171955"/>
            <a:chExt cx="8773391" cy="3822223"/>
          </a:xfrm>
        </p:grpSpPr>
        <p:sp>
          <p:nvSpPr>
            <p:cNvPr id="2" name="Action Button: Custom 1">
              <a:hlinkClick r:id="" action="ppaction://noaction" highlightClick="1"/>
            </p:cNvPr>
            <p:cNvSpPr/>
            <p:nvPr/>
          </p:nvSpPr>
          <p:spPr>
            <a:xfrm>
              <a:off x="1261381" y="1089631"/>
              <a:ext cx="2040083" cy="1977925"/>
            </a:xfrm>
            <a:prstGeom prst="actionButtonBlank">
              <a:avLst/>
            </a:prstGeom>
            <a:solidFill>
              <a:srgbClr val="00B0F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036619" y="-171955"/>
              <a:ext cx="762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96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a</a:t>
              </a:r>
              <a:endParaRPr lang="en-US" sz="9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04800" y="1089631"/>
              <a:ext cx="2189163" cy="2560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744191" y="1535642"/>
              <a:ext cx="4724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000" dirty="0" smtClean="0">
                  <a:latin typeface="NikoshBAN" pitchFamily="2" charset="0"/>
                  <a:cs typeface="NikoshBAN" pitchFamily="2" charset="0"/>
                </a:rPr>
                <a:t>এর বর্গ </a:t>
              </a:r>
              <a:endParaRPr lang="en-US" sz="8000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986155" y="1289420"/>
                  <a:ext cx="1482436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96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9600" dirty="0">
                                <a:solidFill>
                                  <a:prstClr val="black"/>
                                </a:solidFill>
                                <a:latin typeface="NikoshBAN" pitchFamily="2" charset="0"/>
                                <a:cs typeface="NikoshBAN" pitchFamily="2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960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sz="9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6155" y="1289420"/>
                  <a:ext cx="1482436" cy="156966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Equal 12"/>
            <p:cNvSpPr/>
            <p:nvPr/>
          </p:nvSpPr>
          <p:spPr>
            <a:xfrm>
              <a:off x="6258791" y="1817777"/>
              <a:ext cx="762000" cy="620623"/>
            </a:xfrm>
            <a:prstGeom prst="mathEqual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0749" y="3429226"/>
            <a:ext cx="8382251" cy="3120119"/>
            <a:chOff x="380749" y="3429226"/>
            <a:chExt cx="8382251" cy="3120119"/>
          </a:xfrm>
        </p:grpSpPr>
        <p:sp>
          <p:nvSpPr>
            <p:cNvPr id="5" name="Equal 4"/>
            <p:cNvSpPr/>
            <p:nvPr/>
          </p:nvSpPr>
          <p:spPr>
            <a:xfrm>
              <a:off x="6400800" y="5145081"/>
              <a:ext cx="762000" cy="620623"/>
            </a:xfrm>
            <a:prstGeom prst="mathEqual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8" name="Action Button: Custom 7">
              <a:hlinkClick r:id="" action="ppaction://noaction" highlightClick="1"/>
            </p:cNvPr>
            <p:cNvSpPr/>
            <p:nvPr/>
          </p:nvSpPr>
          <p:spPr>
            <a:xfrm>
              <a:off x="1275265" y="4621515"/>
              <a:ext cx="2183808" cy="1927830"/>
            </a:xfrm>
            <a:prstGeom prst="actionButtonBlank">
              <a:avLst/>
            </a:prstGeom>
            <a:solidFill>
              <a:srgbClr val="7030A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01965" y="3429226"/>
              <a:ext cx="958917" cy="15696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/>
              <a:r>
                <a:rPr lang="en-US" sz="9600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b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0749" y="4793673"/>
              <a:ext cx="818065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en-US" sz="9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b</a:t>
              </a:r>
              <a:endParaRPr lang="en-US" sz="9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8600" y="4804397"/>
              <a:ext cx="4724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000" dirty="0" smtClean="0">
                  <a:latin typeface="NikoshBAN" pitchFamily="2" charset="0"/>
                  <a:cs typeface="NikoshBAN" pitchFamily="2" charset="0"/>
                </a:rPr>
                <a:t>এর বর্গ </a:t>
              </a:r>
              <a:endParaRPr lang="en-US" sz="8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4670561"/>
              <a:ext cx="1143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rgbClr val="C00000"/>
                  </a:solidFill>
                </a:rPr>
                <a:t>b</a:t>
              </a:r>
              <a:endParaRPr lang="en-US" sz="9600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43800" y="4214056"/>
              <a:ext cx="6096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500" dirty="0" smtClean="0">
                  <a:solidFill>
                    <a:srgbClr val="C00000"/>
                  </a:solidFill>
                </a:rPr>
                <a:t>²</a:t>
              </a:r>
              <a:endParaRPr lang="en-US" sz="115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11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828800" y="2971800"/>
            <a:ext cx="11430000" cy="434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.a</a:t>
            </a:r>
            <a:r>
              <a:rPr lang="en-US" sz="66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66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6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66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-2ab</a:t>
            </a:r>
          </a:p>
          <a:p>
            <a:pPr algn="ctr"/>
            <a:r>
              <a:rPr lang="en-US" sz="6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4.a</a:t>
            </a:r>
            <a:r>
              <a:rPr lang="en-US" sz="6600" i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6600" i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=(a-b)</a:t>
            </a:r>
            <a:r>
              <a:rPr lang="en-US" sz="6600" i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+2ab</a:t>
            </a:r>
          </a:p>
          <a:p>
            <a:pPr algn="ctr"/>
            <a:r>
              <a:rPr lang="en-US" sz="6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6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.2(a</a:t>
            </a:r>
            <a:r>
              <a:rPr lang="en-US" sz="60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60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)=(</a:t>
            </a:r>
            <a:r>
              <a:rPr lang="en-US" sz="6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60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60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6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(a-b)</a:t>
            </a:r>
            <a:r>
              <a:rPr lang="en-US" sz="60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152400"/>
            <a:ext cx="8305800" cy="16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6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বর্গের মান নির্নয়ের সূত্রাবলী</a:t>
            </a:r>
            <a:r>
              <a:rPr lang="en-US" sz="6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7620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6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66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66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2ab+b</a:t>
            </a:r>
            <a:r>
              <a:rPr lang="en-US" sz="66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667000"/>
            <a:ext cx="6858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2.(a-b)</a:t>
            </a:r>
            <a:r>
              <a:rPr lang="en-US" sz="66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66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-2ab+b</a:t>
            </a:r>
            <a:r>
              <a:rPr lang="en-US" sz="66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0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2232" y="2167592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(5a+4b)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0" algn="ctr"/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5a)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+2.5a.4b+(4b)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=25a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+40ab+40b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265717"/>
              </p:ext>
            </p:extLst>
          </p:nvPr>
        </p:nvGraphicFramePr>
        <p:xfrm>
          <a:off x="4514851" y="332105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1" y="3321051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6922" y="228600"/>
            <a:ext cx="8405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:-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486787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Ans.25a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+40ab+40b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174966"/>
            <a:ext cx="1447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১.</a:t>
            </a:r>
          </a:p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872685"/>
              </p:ext>
            </p:extLst>
          </p:nvPr>
        </p:nvGraphicFramePr>
        <p:xfrm>
          <a:off x="4514851" y="332105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1" y="3321051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856855" y="1438870"/>
            <a:ext cx="48077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২.(5x-8b)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2এর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বর্গ</a:t>
            </a:r>
            <a:endParaRPr lang="en-US" sz="5400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65807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= </a:t>
            </a:r>
            <a:r>
              <a:rPr lang="en-US" sz="5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5x)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-2.5x.8b+(8b)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572470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=25x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80xb+64b</a:t>
            </a:r>
            <a:r>
              <a:rPr lang="en-US" sz="5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503045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Ans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25x</a:t>
            </a:r>
            <a:r>
              <a:rPr lang="en-US" sz="4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80xb+64b</a:t>
            </a:r>
            <a:r>
              <a:rPr lang="en-US" sz="4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690" y="34290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en-US" sz="54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5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=7</a:t>
            </a:r>
            <a:r>
              <a:rPr lang="bn-BD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এবং </a:t>
            </a:r>
            <a:r>
              <a:rPr lang="en-US" sz="5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=12</a:t>
            </a:r>
            <a:r>
              <a:rPr lang="bn-BD" sz="5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হলে  </a:t>
            </a:r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5400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5400" i="1" baseline="30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i="1" baseline="30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5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মান কত ?</a:t>
            </a:r>
            <a:endParaRPr lang="en-US" sz="5400" i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255151"/>
              </p:ext>
            </p:extLst>
          </p:nvPr>
        </p:nvGraphicFramePr>
        <p:xfrm>
          <a:off x="4514851" y="332105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1" y="3321051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4690" y="903816"/>
            <a:ext cx="8405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:-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5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400" dirty="0" err="1" smtClean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1280</TotalTime>
  <Words>389</Words>
  <Application>Microsoft Office PowerPoint</Application>
  <PresentationFormat>On-screen Show (4:3)</PresentationFormat>
  <Paragraphs>94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Apothecary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HP</cp:lastModifiedBy>
  <cp:revision>113</cp:revision>
  <dcterms:created xsi:type="dcterms:W3CDTF">2006-08-16T00:00:00Z</dcterms:created>
  <dcterms:modified xsi:type="dcterms:W3CDTF">2020-08-30T11:36:43Z</dcterms:modified>
</cp:coreProperties>
</file>