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3" r:id="rId8"/>
    <p:sldId id="262" r:id="rId9"/>
    <p:sldId id="263" r:id="rId10"/>
    <p:sldId id="264" r:id="rId11"/>
    <p:sldId id="265" r:id="rId12"/>
    <p:sldId id="266" r:id="rId13"/>
    <p:sldId id="270" r:id="rId14"/>
    <p:sldId id="268" r:id="rId15"/>
    <p:sldId id="269" r:id="rId16"/>
    <p:sldId id="267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961" autoAdjust="0"/>
    <p:restoredTop sz="94660"/>
  </p:normalViewPr>
  <p:slideViewPr>
    <p:cSldViewPr snapToGrid="0">
      <p:cViewPr varScale="1">
        <p:scale>
          <a:sx n="71" d="100"/>
          <a:sy n="71" d="100"/>
        </p:scale>
        <p:origin x="90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3869C-3C8D-4B7D-99B2-767B6B83C5DD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3C49-DD96-4913-B530-D2AD305E203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3877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3869C-3C8D-4B7D-99B2-767B6B83C5DD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3C49-DD96-4913-B530-D2AD305E2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527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3869C-3C8D-4B7D-99B2-767B6B83C5DD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3C49-DD96-4913-B530-D2AD305E2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942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3869C-3C8D-4B7D-99B2-767B6B83C5DD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3C49-DD96-4913-B530-D2AD305E20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35457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3869C-3C8D-4B7D-99B2-767B6B83C5DD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3C49-DD96-4913-B530-D2AD305E2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425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3869C-3C8D-4B7D-99B2-767B6B83C5DD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3C49-DD96-4913-B530-D2AD305E20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5381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3869C-3C8D-4B7D-99B2-767B6B83C5DD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3C49-DD96-4913-B530-D2AD305E2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9620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3869C-3C8D-4B7D-99B2-767B6B83C5DD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3C49-DD96-4913-B530-D2AD305E2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7494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3869C-3C8D-4B7D-99B2-767B6B83C5DD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3C49-DD96-4913-B530-D2AD305E2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251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3869C-3C8D-4B7D-99B2-767B6B83C5DD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3C49-DD96-4913-B530-D2AD305E2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950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3869C-3C8D-4B7D-99B2-767B6B83C5DD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3C49-DD96-4913-B530-D2AD305E2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48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3869C-3C8D-4B7D-99B2-767B6B83C5DD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3C49-DD96-4913-B530-D2AD305E2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62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3869C-3C8D-4B7D-99B2-767B6B83C5DD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3C49-DD96-4913-B530-D2AD305E2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797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3869C-3C8D-4B7D-99B2-767B6B83C5DD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3C49-DD96-4913-B530-D2AD305E2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929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3869C-3C8D-4B7D-99B2-767B6B83C5DD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3C49-DD96-4913-B530-D2AD305E2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56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3869C-3C8D-4B7D-99B2-767B6B83C5DD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3C49-DD96-4913-B530-D2AD305E2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348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3869C-3C8D-4B7D-99B2-767B6B83C5DD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3C49-DD96-4913-B530-D2AD305E2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470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AC3869C-3C8D-4B7D-99B2-767B6B83C5DD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8C73C49-DD96-4913-B530-D2AD305E2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193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6.jpeg"/><Relationship Id="rId7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6.jpeg"/><Relationship Id="rId7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7" Type="http://schemas.openxmlformats.org/officeDocument/2006/relationships/image" Target="../media/image7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7" Type="http://schemas.openxmlformats.org/officeDocument/2006/relationships/image" Target="../media/image7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7" Type="http://schemas.openxmlformats.org/officeDocument/2006/relationships/image" Target="../media/image33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7" Type="http://schemas.openxmlformats.org/officeDocument/2006/relationships/image" Target="../media/image33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751309" y="619931"/>
            <a:ext cx="6896746" cy="311516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US" sz="7200" dirty="0" smtClean="0">
                <a:latin typeface="Algerian" panose="04020705040A02060702" pitchFamily="82" charset="0"/>
              </a:rPr>
              <a:t>WELCOME</a:t>
            </a:r>
            <a:endParaRPr lang="en-US" sz="24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46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2119745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 01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89017" y="-1"/>
            <a:ext cx="3202983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CONCEPTION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0109" y="5426777"/>
            <a:ext cx="3386382" cy="1015663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6000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en-US" sz="6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  <a:r>
              <a:rPr lang="en-US" sz="6000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  <a:r>
              <a:rPr lang="en-US" sz="6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ook.</a:t>
            </a:r>
            <a:endParaRPr lang="en-US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671796" y="2892519"/>
            <a:ext cx="2487040" cy="816259"/>
          </a:xfrm>
          <a:prstGeom prst="wedgeRectCallou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consonant</a:t>
            </a:r>
            <a:endParaRPr lang="en-US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2" name="Up Arrow 11"/>
          <p:cNvSpPr/>
          <p:nvPr/>
        </p:nvSpPr>
        <p:spPr>
          <a:xfrm>
            <a:off x="1179871" y="3913117"/>
            <a:ext cx="398206" cy="1412473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97105" y="5426777"/>
            <a:ext cx="3363132" cy="1015663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6000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An</a:t>
            </a:r>
            <a:r>
              <a:rPr lang="en-US" sz="6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6000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</a:t>
            </a:r>
            <a:r>
              <a:rPr lang="en-US" sz="6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gg</a:t>
            </a:r>
            <a:endParaRPr lang="en-US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5" name="Up Arrow 14"/>
          <p:cNvSpPr/>
          <p:nvPr/>
        </p:nvSpPr>
        <p:spPr>
          <a:xfrm>
            <a:off x="7152968" y="3913117"/>
            <a:ext cx="412955" cy="1412473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6750891" y="2875387"/>
            <a:ext cx="2238126" cy="850521"/>
          </a:xfrm>
          <a:prstGeom prst="wedgeRectCallou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vowel</a:t>
            </a:r>
            <a:endParaRPr lang="en-US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784393"/>
            <a:ext cx="12192000" cy="175432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Generally it’s used according to vowel &amp; consonant…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96535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2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2119745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 01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7437" y="-1"/>
            <a:ext cx="2474563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205" y="904352"/>
            <a:ext cx="2557220" cy="70788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__ mango</a:t>
            </a:r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05" y="1612237"/>
            <a:ext cx="2557220" cy="21431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301137" y="904352"/>
            <a:ext cx="2526224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__ apple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137" y="1612238"/>
            <a:ext cx="2526224" cy="21431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152829" y="904352"/>
            <a:ext cx="2526223" cy="70788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__orange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827" y="1612238"/>
            <a:ext cx="2526225" cy="21431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035503" y="904352"/>
            <a:ext cx="2758700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__house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5503" y="1612237"/>
            <a:ext cx="2758700" cy="214312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95205" y="3947569"/>
            <a:ext cx="2557220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__ eye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05" y="4655455"/>
            <a:ext cx="2557218" cy="204080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301137" y="3947569"/>
            <a:ext cx="2526224" cy="70788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__ egg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135" y="4655456"/>
            <a:ext cx="2526224" cy="204080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6152825" y="3947569"/>
            <a:ext cx="2526225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__ fan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825" y="4655455"/>
            <a:ext cx="2526225" cy="2040808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9035501" y="3947569"/>
            <a:ext cx="2758702" cy="70788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__ pen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5501" y="4655455"/>
            <a:ext cx="2758702" cy="2040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562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7" grpId="0" animBg="1"/>
      <p:bldP spid="9" grpId="0" animBg="1"/>
      <p:bldP spid="11" grpId="0" animBg="1"/>
      <p:bldP spid="13" grpId="0" animBg="1"/>
      <p:bldP spid="15" grpId="0" animBg="1"/>
      <p:bldP spid="17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2119745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 01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7437" y="-1"/>
            <a:ext cx="2474563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209" y="888854"/>
            <a:ext cx="2557220" cy="70788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mango.</a:t>
            </a:r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09" y="1596739"/>
            <a:ext cx="2557220" cy="21431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54643" y="904352"/>
            <a:ext cx="2526224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apple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4643" y="1612238"/>
            <a:ext cx="2526224" cy="21431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168326" y="904352"/>
            <a:ext cx="2526223" cy="6463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orange</a:t>
            </a:r>
            <a:endParaRPr lang="en-US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324" y="1612238"/>
            <a:ext cx="2526225" cy="21431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9051000" y="904352"/>
            <a:ext cx="2805203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house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1000" y="1612237"/>
            <a:ext cx="2805203" cy="214312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95209" y="3932071"/>
            <a:ext cx="2557220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 eye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11" y="4639957"/>
            <a:ext cx="2557218" cy="204080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254643" y="3947569"/>
            <a:ext cx="2526224" cy="70788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egg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4643" y="4655456"/>
            <a:ext cx="2526224" cy="204080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168324" y="3947569"/>
            <a:ext cx="2526225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fan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324" y="4655455"/>
            <a:ext cx="2526225" cy="2040808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9051001" y="3947569"/>
            <a:ext cx="2805202" cy="70788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u="sng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pen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1001" y="4655455"/>
            <a:ext cx="2805202" cy="2040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006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10" grpId="0" animBg="1"/>
      <p:bldP spid="12" grpId="0" animBg="1"/>
      <p:bldP spid="14" grpId="0" animBg="1"/>
      <p:bldP spid="16" grpId="0" animBg="1"/>
      <p:bldP spid="18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2119745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 02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89017" y="-1"/>
            <a:ext cx="3202983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CONCEPTION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637867" y="0"/>
            <a:ext cx="1673817" cy="192179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9417" y="3004153"/>
            <a:ext cx="2293749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house</a:t>
            </a:r>
            <a:endParaRPr lang="en-US" sz="4000" u="sng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49891" y="3004153"/>
            <a:ext cx="3797084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honest man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156701" y="1573045"/>
            <a:ext cx="2537848" cy="1495619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1534336" y="1416690"/>
            <a:ext cx="3212020" cy="1651974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Down Arrow 10"/>
          <p:cNvSpPr/>
          <p:nvPr/>
        </p:nvSpPr>
        <p:spPr>
          <a:xfrm>
            <a:off x="1332853" y="3715720"/>
            <a:ext cx="309966" cy="619933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8741043" y="3684724"/>
            <a:ext cx="278967" cy="639303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Flowchart: Process 12"/>
          <p:cNvSpPr/>
          <p:nvPr/>
        </p:nvSpPr>
        <p:spPr>
          <a:xfrm>
            <a:off x="985902" y="4406651"/>
            <a:ext cx="1003867" cy="1046331"/>
          </a:xfrm>
          <a:prstGeom prst="flowChartProces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Flowchart: Process 13"/>
          <p:cNvSpPr/>
          <p:nvPr/>
        </p:nvSpPr>
        <p:spPr>
          <a:xfrm>
            <a:off x="8411058" y="4448141"/>
            <a:ext cx="938936" cy="1004841"/>
          </a:xfrm>
          <a:prstGeom prst="flowChartProces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498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2"/>
            <a:ext cx="2119745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 02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7437" y="-1"/>
            <a:ext cx="2474563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8221" y="904352"/>
            <a:ext cx="3789335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_honorable man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79184" y="890769"/>
            <a:ext cx="3440624" cy="70788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__</a:t>
            </a:r>
            <a:r>
              <a:rPr lang="bn-IN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horse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69086" y="899584"/>
            <a:ext cx="3347634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__ house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584" y="1612237"/>
            <a:ext cx="3347633" cy="189437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183" y="1619248"/>
            <a:ext cx="3440623" cy="189438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231" y="1550683"/>
            <a:ext cx="3789335" cy="1955933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4463686" y="3599828"/>
            <a:ext cx="3456122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__</a:t>
            </a:r>
            <a:r>
              <a:rPr lang="bn-IN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h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onda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183" y="4328307"/>
            <a:ext cx="3440625" cy="2377363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225077" y="3661383"/>
            <a:ext cx="3789335" cy="6463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__ honest man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76" y="4307714"/>
            <a:ext cx="3789335" cy="2418550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8369085" y="3661383"/>
            <a:ext cx="3347635" cy="70788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__ hour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084" y="4348902"/>
            <a:ext cx="3347636" cy="237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795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12" grpId="0" animBg="1"/>
      <p:bldP spid="14" grpId="0" animBg="1"/>
      <p:bldP spid="26" grpId="0" animBg="1"/>
      <p:bldP spid="28" grpId="0" animBg="1"/>
      <p:bldP spid="3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2"/>
            <a:ext cx="2119745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 02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7437" y="-1"/>
            <a:ext cx="2474563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221" y="904352"/>
            <a:ext cx="3789335" cy="1200329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honorable man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79184" y="890769"/>
            <a:ext cx="3440624" cy="70788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u="sng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bn-IN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horse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69086" y="899584"/>
            <a:ext cx="3347634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4000" u="sng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house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584" y="1612237"/>
            <a:ext cx="3347633" cy="189437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183" y="1619248"/>
            <a:ext cx="3440623" cy="18943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231" y="1550683"/>
            <a:ext cx="3789335" cy="195593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463686" y="3599828"/>
            <a:ext cx="3456122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4000" u="sng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bn-IN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h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onda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183" y="4328307"/>
            <a:ext cx="3440625" cy="237736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25077" y="3661383"/>
            <a:ext cx="3789335" cy="6463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honest man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76" y="4307714"/>
            <a:ext cx="3789335" cy="241855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8369085" y="3661383"/>
            <a:ext cx="3347635" cy="70788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hour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084" y="4379898"/>
            <a:ext cx="3347636" cy="237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186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2" grpId="0" animBg="1"/>
      <p:bldP spid="14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2119745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 03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89017" y="-1"/>
            <a:ext cx="3202983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CONCEPTION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637867" y="0"/>
            <a:ext cx="1673817" cy="192179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9417" y="3004153"/>
            <a:ext cx="3146156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university</a:t>
            </a:r>
            <a:endParaRPr lang="en-US" sz="4000" u="sng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49891" y="3004153"/>
            <a:ext cx="3231397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umbrella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6156701" y="1573045"/>
            <a:ext cx="2584341" cy="1573796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1472343" y="1533956"/>
            <a:ext cx="3212020" cy="1651974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Down Arrow 25"/>
          <p:cNvSpPr/>
          <p:nvPr/>
        </p:nvSpPr>
        <p:spPr>
          <a:xfrm>
            <a:off x="1332852" y="3763276"/>
            <a:ext cx="309966" cy="619933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Down Arrow 26"/>
          <p:cNvSpPr/>
          <p:nvPr/>
        </p:nvSpPr>
        <p:spPr>
          <a:xfrm>
            <a:off x="8741042" y="3767348"/>
            <a:ext cx="278967" cy="639303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Flowchart: Process 27"/>
          <p:cNvSpPr/>
          <p:nvPr/>
        </p:nvSpPr>
        <p:spPr>
          <a:xfrm>
            <a:off x="1012137" y="4500852"/>
            <a:ext cx="1064631" cy="1045251"/>
          </a:xfrm>
          <a:prstGeom prst="flowChartProces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ইউ</a:t>
            </a:r>
            <a:endParaRPr lang="en-US" sz="105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Flowchart: Process 28"/>
          <p:cNvSpPr/>
          <p:nvPr/>
        </p:nvSpPr>
        <p:spPr>
          <a:xfrm>
            <a:off x="8353587" y="4499772"/>
            <a:ext cx="1027404" cy="1046331"/>
          </a:xfrm>
          <a:prstGeom prst="flowChartProces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223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12" grpId="0" animBg="1"/>
      <p:bldP spid="14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1"/>
            <a:ext cx="2119745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 03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7437" y="-1"/>
            <a:ext cx="2474563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221" y="904352"/>
            <a:ext cx="3789335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_</a:t>
            </a:r>
            <a:r>
              <a:rPr lang="bn-IN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university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79184" y="890769"/>
            <a:ext cx="3440624" cy="70788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__</a:t>
            </a:r>
            <a:r>
              <a:rPr lang="bn-IN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umbrella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69086" y="899584"/>
            <a:ext cx="3347634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__ ugly girl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63686" y="3599828"/>
            <a:ext cx="3456122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__</a:t>
            </a:r>
            <a:r>
              <a:rPr lang="bn-IN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uncle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5077" y="3661383"/>
            <a:ext cx="3789335" cy="6463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__ union leader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69085" y="3661383"/>
            <a:ext cx="3347635" cy="70788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__ umpire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77" y="4369269"/>
            <a:ext cx="3789335" cy="235699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182" y="1619248"/>
            <a:ext cx="3440625" cy="188736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7005" y="1633443"/>
            <a:ext cx="3339715" cy="187317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221" y="1550683"/>
            <a:ext cx="3789335" cy="195593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3686" y="4448998"/>
            <a:ext cx="3456121" cy="227726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7005" y="4448998"/>
            <a:ext cx="3339715" cy="2277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037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2" grpId="0" animBg="1"/>
      <p:bldP spid="14" grpId="0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1"/>
            <a:ext cx="2119745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 03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7437" y="-1"/>
            <a:ext cx="2474563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221" y="904352"/>
            <a:ext cx="3789335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u="sng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bn-IN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university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79184" y="890769"/>
            <a:ext cx="3440624" cy="70788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</a:t>
            </a:r>
            <a:r>
              <a:rPr lang="bn-IN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umbrella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69086" y="899584"/>
            <a:ext cx="3347634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ugly girl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63686" y="3599828"/>
            <a:ext cx="3456122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</a:t>
            </a:r>
            <a:r>
              <a:rPr lang="bn-IN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uncle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5077" y="3661383"/>
            <a:ext cx="3789335" cy="6463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u="sng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union leader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69085" y="3661383"/>
            <a:ext cx="3347635" cy="70788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umpire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77" y="4369269"/>
            <a:ext cx="3789335" cy="235699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182" y="1619248"/>
            <a:ext cx="3440625" cy="188736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7005" y="1633443"/>
            <a:ext cx="3339715" cy="187317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221" y="1550683"/>
            <a:ext cx="3789335" cy="195593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3686" y="4448998"/>
            <a:ext cx="3456121" cy="227726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7005" y="4448998"/>
            <a:ext cx="3339715" cy="2277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910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2119745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 04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89017" y="-1"/>
            <a:ext cx="3202983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CONCEPTION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9417" y="3004153"/>
            <a:ext cx="3146156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000" u="sng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 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orange</a:t>
            </a:r>
            <a:endParaRPr lang="en-US" sz="4000" u="sng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06614" y="3063334"/>
            <a:ext cx="4548753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one eyed man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142485" y="1435144"/>
            <a:ext cx="1902418" cy="1728993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1642818" y="1435144"/>
            <a:ext cx="3212669" cy="1728993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Down Arrow 10"/>
          <p:cNvSpPr/>
          <p:nvPr/>
        </p:nvSpPr>
        <p:spPr>
          <a:xfrm>
            <a:off x="1332852" y="3763276"/>
            <a:ext cx="309966" cy="619933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8338085" y="3771220"/>
            <a:ext cx="278967" cy="639303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Flowchart: Process 12"/>
          <p:cNvSpPr/>
          <p:nvPr/>
        </p:nvSpPr>
        <p:spPr>
          <a:xfrm>
            <a:off x="6892453" y="4410523"/>
            <a:ext cx="5299547" cy="1313660"/>
          </a:xfrm>
          <a:prstGeom prst="flowChartProces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one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Flowchart: Process 13"/>
          <p:cNvSpPr/>
          <p:nvPr/>
        </p:nvSpPr>
        <p:spPr>
          <a:xfrm>
            <a:off x="231340" y="4499771"/>
            <a:ext cx="2512989" cy="1046331"/>
          </a:xfrm>
          <a:prstGeom prst="flowChartProces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latin typeface="NikoshBAN" panose="02000000000000000000" pitchFamily="2" charset="0"/>
                <a:cs typeface="NikoshBAN" panose="02000000000000000000" pitchFamily="2" charset="0"/>
              </a:rPr>
              <a:t>O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637867" y="0"/>
            <a:ext cx="1673817" cy="192179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453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11" grpId="0" animBg="1"/>
      <p:bldP spid="12" grpId="0" animBg="1"/>
      <p:bldP spid="13" grpId="0" animBg="1"/>
      <p:bldP spid="14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1418" y="174970"/>
            <a:ext cx="2712202" cy="92333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Identity</a:t>
            </a:r>
            <a:endParaRPr lang="en-US" sz="5400" u="sng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30706" y="1425843"/>
            <a:ext cx="7388589" cy="353943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Nishith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Joardar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M.A(English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M.Ed.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(D.U)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M.A in ELT &amp; Applied Linguistics(J.U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Educator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18012" cy="3680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044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91" y="1182149"/>
            <a:ext cx="3901440" cy="264511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-1"/>
            <a:ext cx="2119745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 04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7437" y="-1"/>
            <a:ext cx="2474563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63686" y="3661383"/>
            <a:ext cx="3456121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_</a:t>
            </a:r>
            <a:r>
              <a:rPr lang="bn-IN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old man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79184" y="890769"/>
            <a:ext cx="3440624" cy="70788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__</a:t>
            </a:r>
            <a:r>
              <a:rPr lang="bn-IN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oil pot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69086" y="899584"/>
            <a:ext cx="3347634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__ orange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69085" y="3661383"/>
            <a:ext cx="3347635" cy="58477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_one taka note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91" y="4277372"/>
            <a:ext cx="3901440" cy="244889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5077" y="890768"/>
            <a:ext cx="3928469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_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one legged man</a:t>
            </a:r>
            <a:endParaRPr lang="en-US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085" y="4277372"/>
            <a:ext cx="3347635" cy="244889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38592" y="3631041"/>
            <a:ext cx="3901440" cy="6463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_ one eyed man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3685" y="4277372"/>
            <a:ext cx="3456121" cy="244889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3685" y="1598654"/>
            <a:ext cx="3456121" cy="206272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084" y="1607470"/>
            <a:ext cx="3347636" cy="2053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880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1" grpId="0" animBg="1"/>
      <p:bldP spid="9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91" y="1182149"/>
            <a:ext cx="3901440" cy="264511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-1"/>
            <a:ext cx="2119745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 04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7437" y="-1"/>
            <a:ext cx="2474563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63686" y="3661383"/>
            <a:ext cx="3456121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</a:t>
            </a:r>
            <a:r>
              <a:rPr lang="bn-IN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old man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79184" y="890769"/>
            <a:ext cx="3440624" cy="70788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</a:t>
            </a:r>
            <a:r>
              <a:rPr lang="bn-IN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oil pot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69086" y="899584"/>
            <a:ext cx="3347634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orange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69085" y="3661383"/>
            <a:ext cx="3347635" cy="58477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one taka note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91" y="4246158"/>
            <a:ext cx="3901440" cy="248010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5077" y="890768"/>
            <a:ext cx="3928469" cy="58477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one legged man</a:t>
            </a:r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085" y="4277372"/>
            <a:ext cx="3347635" cy="244889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38592" y="3631041"/>
            <a:ext cx="3901440" cy="58477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one eyed man</a:t>
            </a:r>
            <a:endParaRPr lang="en-US" sz="1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3685" y="4307714"/>
            <a:ext cx="3456121" cy="241854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3685" y="1598654"/>
            <a:ext cx="3456121" cy="206272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084" y="1607470"/>
            <a:ext cx="3347636" cy="2053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661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2119745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 05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89017" y="-1"/>
            <a:ext cx="3202983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CONCEPTION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9417" y="3004153"/>
            <a:ext cx="3146156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egg</a:t>
            </a:r>
            <a:endParaRPr lang="en-US" sz="4000" u="sng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06614" y="3063334"/>
            <a:ext cx="4548753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36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European leader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142485" y="1435144"/>
            <a:ext cx="1529176" cy="1728993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1859797" y="1435144"/>
            <a:ext cx="2995691" cy="1728993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Down Arrow 9"/>
          <p:cNvSpPr/>
          <p:nvPr/>
        </p:nvSpPr>
        <p:spPr>
          <a:xfrm>
            <a:off x="1549831" y="3763276"/>
            <a:ext cx="309966" cy="619933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7905419" y="3709665"/>
            <a:ext cx="278967" cy="639303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lowchart: Process 11"/>
          <p:cNvSpPr/>
          <p:nvPr/>
        </p:nvSpPr>
        <p:spPr>
          <a:xfrm>
            <a:off x="102277" y="4434446"/>
            <a:ext cx="4034935" cy="2028347"/>
          </a:xfrm>
          <a:prstGeom prst="flowChartProces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“E” </a:t>
            </a:r>
          </a:p>
          <a:p>
            <a:pPr algn="ctr"/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vowel</a:t>
            </a: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Flowchart: Process 12"/>
          <p:cNvSpPr/>
          <p:nvPr/>
        </p:nvSpPr>
        <p:spPr>
          <a:xfrm>
            <a:off x="5934074" y="4434446"/>
            <a:ext cx="4808022" cy="2028347"/>
          </a:xfrm>
          <a:prstGeom prst="flowChartProces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algn="ctr"/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pronunciation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637867" y="0"/>
            <a:ext cx="1673817" cy="192179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582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2119745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 06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89017" y="-1"/>
            <a:ext cx="3202983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CONCEPTION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982" y="2227536"/>
            <a:ext cx="3549113" cy="1323439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80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</a:t>
            </a:r>
            <a:r>
              <a:rPr lang="en-US" sz="8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80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</a:t>
            </a:r>
            <a:r>
              <a:rPr lang="en-US" sz="8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endParaRPr lang="en-US" sz="8000" u="sng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12955" y="2227536"/>
            <a:ext cx="3321329" cy="1323439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80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en-US" sz="80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80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  <a:r>
              <a:rPr lang="en-US" sz="8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endParaRPr lang="en-US" sz="8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2003888" y="3619616"/>
            <a:ext cx="572669" cy="869129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8038162" y="3619616"/>
            <a:ext cx="535457" cy="869129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lowchart: Process 11"/>
          <p:cNvSpPr/>
          <p:nvPr/>
        </p:nvSpPr>
        <p:spPr>
          <a:xfrm>
            <a:off x="1276846" y="4557386"/>
            <a:ext cx="2234511" cy="2203624"/>
          </a:xfrm>
          <a:prstGeom prst="flowChartProces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এ</a:t>
            </a:r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ম</a:t>
            </a:r>
          </a:p>
          <a:p>
            <a:pPr algn="ctr"/>
            <a:r>
              <a:rPr lang="en-US" sz="6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vowel</a:t>
            </a:r>
          </a:p>
        </p:txBody>
      </p:sp>
      <p:sp>
        <p:nvSpPr>
          <p:cNvPr id="13" name="Flowchart: Process 12"/>
          <p:cNvSpPr/>
          <p:nvPr/>
        </p:nvSpPr>
        <p:spPr>
          <a:xfrm>
            <a:off x="7294640" y="4557386"/>
            <a:ext cx="1805523" cy="1796918"/>
          </a:xfrm>
          <a:prstGeom prst="flowChartProces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বি</a:t>
            </a:r>
          </a:p>
        </p:txBody>
      </p:sp>
      <p:sp>
        <p:nvSpPr>
          <p:cNvPr id="14" name="Oval 13"/>
          <p:cNvSpPr/>
          <p:nvPr/>
        </p:nvSpPr>
        <p:spPr>
          <a:xfrm>
            <a:off x="3220125" y="139482"/>
            <a:ext cx="4824778" cy="192179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Abbreviation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307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92" y="1562524"/>
            <a:ext cx="3914953" cy="270024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-1"/>
            <a:ext cx="2119745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 0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7437" y="-1"/>
            <a:ext cx="2474563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63686" y="3661383"/>
            <a:ext cx="3456121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__</a:t>
            </a:r>
            <a:r>
              <a:rPr lang="bn-IN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MP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79184" y="890769"/>
            <a:ext cx="3440624" cy="70788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__</a:t>
            </a:r>
            <a:r>
              <a:rPr lang="bn-IN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MA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69086" y="899584"/>
            <a:ext cx="3347634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__ DC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69085" y="3661383"/>
            <a:ext cx="3347635" cy="58477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__ SSC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5077" y="890768"/>
            <a:ext cx="3928469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__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BA </a:t>
            </a:r>
            <a:endParaRPr lang="en-US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8592" y="3631041"/>
            <a:ext cx="3901440" cy="6463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__ SP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3685" y="4307713"/>
            <a:ext cx="3446566" cy="244106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085" y="1638683"/>
            <a:ext cx="3347635" cy="199148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77" y="4288191"/>
            <a:ext cx="3901440" cy="248010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084" y="4307713"/>
            <a:ext cx="3333533" cy="244106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887" y="1580563"/>
            <a:ext cx="3415364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209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-1"/>
            <a:ext cx="2119745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 06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7437" y="-1"/>
            <a:ext cx="2474563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93" y="1577130"/>
            <a:ext cx="3914953" cy="2700242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4463686" y="3661383"/>
            <a:ext cx="3456121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</a:t>
            </a:r>
            <a:r>
              <a:rPr lang="bn-IN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MP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79184" y="890769"/>
            <a:ext cx="3440624" cy="70788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</a:t>
            </a:r>
            <a:r>
              <a:rPr lang="bn-IN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MA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369086" y="899584"/>
            <a:ext cx="3347634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4000" u="sng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DC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69085" y="3661383"/>
            <a:ext cx="3347635" cy="58477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SSC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5077" y="890768"/>
            <a:ext cx="3928469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BA </a:t>
            </a:r>
            <a:endParaRPr lang="en-US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38592" y="3631041"/>
            <a:ext cx="3901440" cy="6463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SP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3685" y="4307713"/>
            <a:ext cx="3446566" cy="244106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085" y="1638683"/>
            <a:ext cx="3347635" cy="199148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77" y="4288191"/>
            <a:ext cx="3901440" cy="248010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084" y="4307713"/>
            <a:ext cx="3333533" cy="2441063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887" y="1580563"/>
            <a:ext cx="3415364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308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Articles according to degree…</a:t>
            </a:r>
            <a:endParaRPr lang="en-US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372124"/>
            <a:ext cx="12192000" cy="4401205"/>
          </a:xfrm>
          <a:prstGeom prst="rect">
            <a:avLst/>
          </a:prstGeom>
          <a:solidFill>
            <a:schemeClr val="tx2">
              <a:lumMod val="1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Rohim is </a:t>
            </a:r>
            <a:r>
              <a:rPr lang="en-US" sz="4000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good. </a:t>
            </a:r>
            <a:r>
              <a:rPr lang="en-US" sz="4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_ adj )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Rohim is </a:t>
            </a:r>
            <a:r>
              <a:rPr lang="en-US" sz="4000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good boy. </a:t>
            </a:r>
            <a:r>
              <a:rPr lang="en-US" sz="4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_ noun + adj )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Rohim is </a:t>
            </a:r>
            <a:r>
              <a:rPr lang="en-US" sz="4000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boy. </a:t>
            </a:r>
            <a:r>
              <a:rPr lang="en-US" sz="4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_ noun)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Rohim is a good </a:t>
            </a:r>
            <a:r>
              <a:rPr lang="en-US" sz="4000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boy. </a:t>
            </a:r>
            <a:r>
              <a:rPr lang="en-US" sz="4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adj _ noun )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Rohim is </a:t>
            </a:r>
            <a:r>
              <a:rPr lang="en-US" sz="4000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better than any other boy. </a:t>
            </a:r>
            <a:r>
              <a:rPr lang="en-US" sz="4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_com+better+than)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Rohim is </a:t>
            </a:r>
            <a:r>
              <a:rPr lang="en-US" sz="4000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better of the two boys. </a:t>
            </a:r>
            <a:r>
              <a:rPr lang="en-US" sz="4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_com+better+of the)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Rohim is </a:t>
            </a:r>
            <a:r>
              <a:rPr lang="en-US" sz="4000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best boy. </a:t>
            </a:r>
            <a:r>
              <a:rPr lang="en-US" sz="4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_ superlative.form)</a:t>
            </a:r>
            <a:endParaRPr lang="en-US" sz="4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271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Articles according to passage…</a:t>
            </a:r>
            <a:endParaRPr lang="en-US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317356"/>
            <a:ext cx="12191999" cy="415498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saw </a:t>
            </a:r>
            <a:r>
              <a:rPr lang="en-US" sz="6600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girl. </a:t>
            </a:r>
            <a:r>
              <a:rPr lang="en-US" sz="6600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girl was going to school. I liked </a:t>
            </a:r>
            <a:r>
              <a:rPr lang="en-US" sz="6600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girl as she was </a:t>
            </a:r>
            <a:r>
              <a:rPr lang="en-US" sz="6600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nice </a:t>
            </a:r>
            <a:r>
              <a:rPr lang="en-US" sz="6600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girl. One day I met </a:t>
            </a:r>
            <a:r>
              <a:rPr lang="en-US" sz="6600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girl while she was playing with </a:t>
            </a:r>
            <a:r>
              <a:rPr lang="en-US" sz="6600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girl.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84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59417" y="1425843"/>
            <a:ext cx="10616339" cy="29911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Thank you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13743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80110" y="402959"/>
            <a:ext cx="4014060" cy="1015663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0110" y="1844298"/>
            <a:ext cx="6199321" cy="2123658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 2</a:t>
            </a:r>
            <a:r>
              <a:rPr lang="en-US" sz="4400" baseline="30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4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paper</a:t>
            </a:r>
          </a:p>
          <a:p>
            <a:r>
              <a:rPr lang="en-US" sz="4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Grammar item</a:t>
            </a:r>
          </a:p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Made for class Six to Ten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914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687" y="821410"/>
            <a:ext cx="3424399" cy="1735972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4293031" y="1379349"/>
            <a:ext cx="1813301" cy="60443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602276" y="821410"/>
            <a:ext cx="4726984" cy="156966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96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en-US" sz="9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book</a:t>
            </a:r>
            <a:endParaRPr lang="en-US" sz="9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686" y="2789695"/>
            <a:ext cx="3424399" cy="1873358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4181960" y="3560736"/>
            <a:ext cx="1924371" cy="60443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602276" y="2789695"/>
            <a:ext cx="5393411" cy="1862048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115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</a:t>
            </a:r>
            <a:r>
              <a:rPr lang="en-US" sz="115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eye</a:t>
            </a:r>
            <a:endParaRPr lang="en-US" sz="115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686" y="4895366"/>
            <a:ext cx="3424399" cy="1809750"/>
          </a:xfrm>
          <a:prstGeom prst="rect">
            <a:avLst/>
          </a:prstGeom>
        </p:spPr>
      </p:pic>
      <p:sp>
        <p:nvSpPr>
          <p:cNvPr id="11" name="Right Arrow 10"/>
          <p:cNvSpPr/>
          <p:nvPr/>
        </p:nvSpPr>
        <p:spPr>
          <a:xfrm>
            <a:off x="4293030" y="5498024"/>
            <a:ext cx="1813301" cy="60443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602277" y="5200076"/>
            <a:ext cx="5393410" cy="132343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8000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</a:t>
            </a:r>
            <a:r>
              <a:rPr lang="en-US" sz="8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Quran</a:t>
            </a:r>
            <a:endParaRPr lang="en-US" sz="8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97085" y="120478"/>
            <a:ext cx="6912244" cy="58477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at the pictures &amp; text below…</a:t>
            </a:r>
          </a:p>
        </p:txBody>
      </p:sp>
    </p:spTree>
    <p:extLst>
      <p:ext uri="{BB962C8B-B14F-4D97-AF65-F5344CB8AC3E}">
        <p14:creationId xmlns:p14="http://schemas.microsoft.com/office/powerpoint/2010/main" val="330798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6503" y="2099652"/>
            <a:ext cx="8021782" cy="221599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 An. The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5690" y="232156"/>
            <a:ext cx="11135032" cy="92333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do you think about these words…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39730" y="5066740"/>
            <a:ext cx="6255327" cy="156966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Articles…?</a:t>
            </a:r>
            <a:endParaRPr lang="en-US" sz="4000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058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6803" y="176981"/>
            <a:ext cx="8333510" cy="1015663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Yes, today’s topic is…</a:t>
            </a:r>
            <a:endParaRPr lang="en-US" dirty="0">
              <a:solidFill>
                <a:srgbClr val="FFFF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86803" y="2278625"/>
            <a:ext cx="10037618" cy="315471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9900" dirty="0" smtClean="0">
                <a:latin typeface="Arial Black" panose="020B0A04020102020204" pitchFamily="34" charset="0"/>
              </a:rPr>
              <a:t>Article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928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3389651"/>
            <a:ext cx="8876647" cy="333387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1"/>
            <a:ext cx="8534400" cy="270285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981635" y="1371599"/>
            <a:ext cx="8236977" cy="20170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Kinds of Articles </a:t>
            </a:r>
            <a:endParaRPr lang="en-US" sz="4400" dirty="0"/>
          </a:p>
        </p:txBody>
      </p:sp>
      <p:sp>
        <p:nvSpPr>
          <p:cNvPr id="5" name="Rectangle 4"/>
          <p:cNvSpPr/>
          <p:nvPr/>
        </p:nvSpPr>
        <p:spPr>
          <a:xfrm>
            <a:off x="764894" y="3926540"/>
            <a:ext cx="8534400" cy="19363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3200" dirty="0">
                <a:solidFill>
                  <a:prstClr val="black"/>
                </a:solidFill>
              </a:rPr>
              <a:t>There are two kinds of articles. </a:t>
            </a:r>
          </a:p>
          <a:p>
            <a:pPr algn="ctr">
              <a:defRPr/>
            </a:pPr>
            <a:r>
              <a:rPr lang="en-US" sz="3200" dirty="0">
                <a:solidFill>
                  <a:prstClr val="black"/>
                </a:solidFill>
              </a:rPr>
              <a:t>1. Definite  article  (the) </a:t>
            </a:r>
          </a:p>
          <a:p>
            <a:pPr algn="ctr">
              <a:defRPr/>
            </a:pPr>
            <a:r>
              <a:rPr lang="en-US" sz="3200">
                <a:solidFill>
                  <a:prstClr val="black"/>
                </a:solidFill>
              </a:rPr>
              <a:t> </a:t>
            </a:r>
            <a:r>
              <a:rPr lang="en-US" sz="3200" smtClean="0">
                <a:solidFill>
                  <a:prstClr val="black"/>
                </a:solidFill>
              </a:rPr>
              <a:t>        2</a:t>
            </a:r>
            <a:r>
              <a:rPr lang="en-US" sz="3200" dirty="0">
                <a:solidFill>
                  <a:srgbClr val="FF0000"/>
                </a:solidFill>
              </a:rPr>
              <a:t>. Indefinite articles   (a, an) . </a:t>
            </a:r>
          </a:p>
          <a:p>
            <a:pPr algn="ctr">
              <a:defRPr/>
            </a:pPr>
            <a:r>
              <a:rPr lang="en-US" sz="3200" dirty="0">
                <a:solidFill>
                  <a:prstClr val="black"/>
                </a:solidFill>
              </a:rPr>
              <a:t>Both kinds of articles are used before nouns and adjectives</a:t>
            </a:r>
            <a:r>
              <a:rPr lang="en-US" dirty="0">
                <a:solidFill>
                  <a:prstClr val="black"/>
                </a:solidFill>
              </a:rPr>
              <a:t>. 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241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3470" y="247974"/>
            <a:ext cx="11747716" cy="120032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Target…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3470" y="1873716"/>
            <a:ext cx="112672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At the end of the lesson the students will be able to</a:t>
            </a:r>
          </a:p>
          <a:p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  <a:p>
            <a:pPr marL="1028700" indent="-1028700">
              <a:buFont typeface="+mj-lt"/>
              <a:buAutoNum type="romanLcPeriod"/>
            </a:pP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i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dentify articles</a:t>
            </a: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  <a:endParaRPr lang="en-US" sz="36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1028700" indent="-1028700">
              <a:buFont typeface="+mj-lt"/>
              <a:buAutoNum type="romanLcPeriod"/>
            </a:pP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f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ill the gapes with appropriate articles.</a:t>
            </a:r>
            <a:endParaRPr lang="en-US" sz="1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41305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75432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first we should know about English letters to begin a discussion on Articles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952787"/>
            <a:ext cx="12192000" cy="156966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English letter is 26 in number.</a:t>
            </a:r>
          </a:p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</a:t>
            </a:r>
            <a:r>
              <a:rPr lang="en-US" sz="4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Vowel-05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n-US" sz="4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Consonant-21</a:t>
            </a:r>
            <a:endParaRPr lang="en-US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488" y="4850766"/>
            <a:ext cx="12192000" cy="1015663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Let’s go for details in Articles… </a:t>
            </a:r>
            <a:endParaRPr lang="en-US" sz="1200" dirty="0">
              <a:solidFill>
                <a:srgbClr val="FFFF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21838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Slic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650</TotalTime>
  <Words>559</Words>
  <Application>Microsoft Office PowerPoint</Application>
  <PresentationFormat>Widescreen</PresentationFormat>
  <Paragraphs>175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Aharoni</vt:lpstr>
      <vt:lpstr>Algerian</vt:lpstr>
      <vt:lpstr>Arial Black</vt:lpstr>
      <vt:lpstr>Century Gothic</vt:lpstr>
      <vt:lpstr>NikoshBAN</vt:lpstr>
      <vt:lpstr>Times New Roman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Maa Computer Point</dc:creator>
  <cp:lastModifiedBy>USER</cp:lastModifiedBy>
  <cp:revision>455</cp:revision>
  <dcterms:created xsi:type="dcterms:W3CDTF">2016-05-15T13:46:11Z</dcterms:created>
  <dcterms:modified xsi:type="dcterms:W3CDTF">2020-08-30T14:36:11Z</dcterms:modified>
</cp:coreProperties>
</file>