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9" r:id="rId5"/>
    <p:sldId id="258" r:id="rId6"/>
    <p:sldId id="256" r:id="rId7"/>
    <p:sldId id="257" r:id="rId8"/>
    <p:sldId id="260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72766-5C3A-4AAE-9D7D-B5497B093EA8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0B46D0-4647-4C1F-AD5F-CAD403072B9E}" type="pres">
      <dgm:prSet presAssocID="{00872766-5C3A-4AAE-9D7D-B5497B093E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4EE1274-D9D4-4503-9C39-05B1FB3C3E73}" type="presOf" srcId="{00872766-5C3A-4AAE-9D7D-B5497B093EA8}" destId="{4C0B46D0-4647-4C1F-AD5F-CAD403072B9E}" srcOrd="0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9196B-D313-462E-8A20-3920E2C9BD80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91E2-D01C-4472-960A-E1F1E3361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9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6CB-64D3-42C3-A48B-8F38EFDEAEA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2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029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322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908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1557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9882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8501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882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7723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5611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9307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618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27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5053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7151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8197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7652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953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4689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610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030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6093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8985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7993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8408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1704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6759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7085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4776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0292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3302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229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360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791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7641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8847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83086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45565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1373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0208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1290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021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6262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325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5369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59B6-BD39-4459-9004-D94E59846E0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102F-B7DE-49CC-B04E-B9BF1D6C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5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5BE3-739A-4B58-83E4-C1DBCC1281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9C10B-B370-4DE0-91EE-E39E496BE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9A1E-3030-4A57-BD12-68BB78457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B6F55-5D11-49E3-B5B9-E23E60EC8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9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3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093262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4" y="900933"/>
            <a:ext cx="3361386" cy="28339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40912" y="3429000"/>
            <a:ext cx="10393251" cy="2640169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4400" dirty="0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400" dirty="0">
                <a:solidFill>
                  <a:schemeClr val="bg1"/>
                </a:solidFill>
              </a:rPr>
              <a:t>Welcome to </a:t>
            </a:r>
            <a:r>
              <a:rPr lang="en-US" sz="14400" dirty="0" smtClean="0">
                <a:solidFill>
                  <a:schemeClr val="bg1"/>
                </a:solidFill>
              </a:rPr>
              <a:t>participate the </a:t>
            </a:r>
            <a:r>
              <a:rPr lang="en-US" sz="14400" smtClean="0">
                <a:solidFill>
                  <a:schemeClr val="bg1"/>
                </a:solidFill>
              </a:rPr>
              <a:t>multimedia class.</a:t>
            </a:r>
            <a:endParaRPr lang="en-US" sz="144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72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3238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8915400" y="3124200"/>
            <a:ext cx="914400" cy="838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362200" y="914400"/>
            <a:ext cx="3200400" cy="914400"/>
          </a:xfrm>
          <a:prstGeom prst="diamond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096000" y="4495800"/>
            <a:ext cx="3657600" cy="1600200"/>
          </a:xfrm>
          <a:prstGeom prst="diamond">
            <a:avLst/>
          </a:prstGeom>
          <a:gradFill rotWithShape="0">
            <a:gsLst>
              <a:gs pos="0">
                <a:srgbClr val="99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667000" y="4419600"/>
            <a:ext cx="1371600" cy="1447800"/>
          </a:xfrm>
          <a:prstGeom prst="ellipse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7239000" y="533400"/>
            <a:ext cx="1295400" cy="762000"/>
          </a:xfrm>
          <a:prstGeom prst="star8">
            <a:avLst>
              <a:gd name="adj" fmla="val 39829"/>
            </a:avLst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4876800" y="2590800"/>
            <a:ext cx="2971800" cy="9144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FF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24250" y="285750"/>
            <a:ext cx="51435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D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efinite thing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8313" y="1928814"/>
            <a:ext cx="8501062" cy="1570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1.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The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boy is very  naughty.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2. Our class teacher dislikes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naughty boy. </a:t>
            </a:r>
            <a:endParaRPr lang="en-US" sz="1600" dirty="0">
              <a:latin typeface="Times New Roman" pitchFamily="18" charset="0"/>
              <a:sym typeface="Webdings" pitchFamily="18" charset="2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 3.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book you wanted is out of print. </a:t>
            </a:r>
          </a:p>
        </p:txBody>
      </p:sp>
    </p:spTree>
    <p:extLst>
      <p:ext uri="{BB962C8B-B14F-4D97-AF65-F5344CB8AC3E}">
        <p14:creationId xmlns:p14="http://schemas.microsoft.com/office/powerpoint/2010/main" val="248192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 rot="2293260">
            <a:off x="2381250" y="1785938"/>
            <a:ext cx="2000250" cy="1143000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9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219" name="Rounded Rectangle 2"/>
          <p:cNvSpPr>
            <a:spLocks noChangeArrowheads="1"/>
          </p:cNvSpPr>
          <p:nvPr/>
        </p:nvSpPr>
        <p:spPr bwMode="auto">
          <a:xfrm rot="2337353">
            <a:off x="7524750" y="1785938"/>
            <a:ext cx="200025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sz="8800"/>
              <a:t>D</a:t>
            </a:r>
          </a:p>
        </p:txBody>
      </p:sp>
      <p:sp>
        <p:nvSpPr>
          <p:cNvPr id="4" name="Rounded Rectangle 3"/>
          <p:cNvSpPr/>
          <p:nvPr/>
        </p:nvSpPr>
        <p:spPr bwMode="auto">
          <a:xfrm rot="2177940">
            <a:off x="5095875" y="1785938"/>
            <a:ext cx="2000250" cy="1143000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9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" name="Oval 5"/>
          <p:cNvSpPr/>
          <p:nvPr/>
        </p:nvSpPr>
        <p:spPr bwMode="auto">
          <a:xfrm rot="1703325">
            <a:off x="4646333" y="3484070"/>
            <a:ext cx="2714644" cy="1500198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7030A0"/>
                </a:solidFill>
              </a:rPr>
              <a:t>Only one things</a:t>
            </a:r>
          </a:p>
        </p:txBody>
      </p:sp>
      <p:sp>
        <p:nvSpPr>
          <p:cNvPr id="7" name="Oval 6"/>
          <p:cNvSpPr/>
          <p:nvPr/>
        </p:nvSpPr>
        <p:spPr bwMode="auto">
          <a:xfrm rot="1596108">
            <a:off x="7524751" y="3571875"/>
            <a:ext cx="2714625" cy="1500188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C00000"/>
                </a:solidFill>
              </a:rPr>
              <a:t>Definite  things</a:t>
            </a:r>
          </a:p>
        </p:txBody>
      </p:sp>
      <p:sp>
        <p:nvSpPr>
          <p:cNvPr id="9225" name="Oval 7"/>
          <p:cNvSpPr>
            <a:spLocks noChangeArrowheads="1"/>
          </p:cNvSpPr>
          <p:nvPr/>
        </p:nvSpPr>
        <p:spPr bwMode="auto">
          <a:xfrm rot="1235012">
            <a:off x="1881189" y="3571875"/>
            <a:ext cx="2714625" cy="1500188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Part of things</a:t>
            </a:r>
          </a:p>
        </p:txBody>
      </p:sp>
    </p:spTree>
    <p:extLst>
      <p:ext uri="{BB962C8B-B14F-4D97-AF65-F5344CB8AC3E}">
        <p14:creationId xmlns:p14="http://schemas.microsoft.com/office/powerpoint/2010/main" val="3021421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50" y="714375"/>
            <a:ext cx="5143500" cy="7699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B0F0"/>
                </a:solidFill>
              </a:rPr>
              <a:t>Before Three Nouns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2626" y="1928814"/>
            <a:ext cx="8215313" cy="7699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/>
              <a:t>Before </a:t>
            </a:r>
            <a:r>
              <a:rPr lang="en-US" sz="4400" b="1" dirty="0">
                <a:solidFill>
                  <a:srgbClr val="FFFF00"/>
                </a:solidFill>
              </a:rPr>
              <a:t>C</a:t>
            </a:r>
            <a:r>
              <a:rPr lang="en-US" sz="4400" dirty="0"/>
              <a:t>ollective  noun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4063" y="3143251"/>
            <a:ext cx="821531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</a:rPr>
              <a:t>The class </a:t>
            </a:r>
            <a:r>
              <a:rPr lang="en-US" sz="3200" dirty="0"/>
              <a:t>is making noise, </a:t>
            </a:r>
            <a:r>
              <a:rPr lang="en-US" sz="3200" dirty="0">
                <a:solidFill>
                  <a:srgbClr val="C00000"/>
                </a:solidFill>
              </a:rPr>
              <a:t>The army </a:t>
            </a:r>
            <a:r>
              <a:rPr lang="en-US" sz="3200" dirty="0"/>
              <a:t>is active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1" y="3886201"/>
            <a:ext cx="8215313" cy="7699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/>
              <a:t>Before </a:t>
            </a:r>
            <a:r>
              <a:rPr lang="en-US" sz="4400" b="1" dirty="0">
                <a:solidFill>
                  <a:srgbClr val="FFFF00"/>
                </a:solidFill>
              </a:rPr>
              <a:t>U</a:t>
            </a:r>
            <a:r>
              <a:rPr lang="en-US" sz="4400" dirty="0"/>
              <a:t>ncountable noun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800600"/>
            <a:ext cx="8215312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The iron, the sugar, The water of this sea is blue, The gold of this ring is pure</a:t>
            </a:r>
            <a:r>
              <a:rPr lang="en-US" sz="4000" dirty="0"/>
              <a:t>.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342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2750" y="1000125"/>
            <a:ext cx="6286500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</a:rPr>
              <a:t>S</a:t>
            </a:r>
            <a:r>
              <a:rPr lang="en-US" sz="5400" dirty="0"/>
              <a:t>ingular common noun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9751" y="2071689"/>
            <a:ext cx="8501063" cy="26161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</a:rPr>
              <a:t>The </a:t>
            </a:r>
            <a:r>
              <a:rPr lang="en-US" sz="4000" dirty="0"/>
              <a:t>cow lives on grass, </a:t>
            </a:r>
            <a:r>
              <a:rPr lang="en-US" sz="4400" b="1" dirty="0">
                <a:solidFill>
                  <a:srgbClr val="C00000"/>
                </a:solidFill>
              </a:rPr>
              <a:t>The</a:t>
            </a:r>
            <a:r>
              <a:rPr lang="en-US" sz="4000" dirty="0"/>
              <a:t> bird fly in the sky, </a:t>
            </a:r>
            <a:r>
              <a:rPr lang="en-US" sz="4000" b="1" dirty="0">
                <a:solidFill>
                  <a:srgbClr val="C00000"/>
                </a:solidFill>
              </a:rPr>
              <a:t>The</a:t>
            </a:r>
            <a:r>
              <a:rPr lang="en-US" sz="4000" dirty="0"/>
              <a:t> bamboo is a kind of grass. </a:t>
            </a:r>
            <a:r>
              <a:rPr lang="en-US" sz="4000" dirty="0">
                <a:solidFill>
                  <a:srgbClr val="C00000"/>
                </a:solidFill>
              </a:rPr>
              <a:t>The</a:t>
            </a:r>
            <a:r>
              <a:rPr lang="en-US" sz="4000" dirty="0"/>
              <a:t> cat loves comport, </a:t>
            </a:r>
            <a:r>
              <a:rPr lang="en-US" sz="4000" dirty="0">
                <a:solidFill>
                  <a:srgbClr val="C00000"/>
                </a:solidFill>
              </a:rPr>
              <a:t>The</a:t>
            </a:r>
            <a:r>
              <a:rPr lang="en-US" sz="4000" dirty="0"/>
              <a:t> bird can fly in the sky, </a:t>
            </a:r>
            <a:r>
              <a:rPr lang="en-US" sz="4000" dirty="0">
                <a:solidFill>
                  <a:srgbClr val="C00000"/>
                </a:solidFill>
              </a:rPr>
              <a:t>The</a:t>
            </a:r>
            <a:r>
              <a:rPr lang="en-US" sz="4000" dirty="0"/>
              <a:t> Swedish are meritorious.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11268" name="Oval 3"/>
          <p:cNvSpPr>
            <a:spLocks noChangeArrowheads="1"/>
          </p:cNvSpPr>
          <p:nvPr/>
        </p:nvSpPr>
        <p:spPr bwMode="auto">
          <a:xfrm>
            <a:off x="2452688" y="4643438"/>
            <a:ext cx="2214562" cy="14287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sz="660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181600" y="4800600"/>
            <a:ext cx="2214562" cy="1428750"/>
          </a:xfrm>
          <a:prstGeom prst="ellipse">
            <a:avLst/>
          </a:prstGeom>
          <a:ln>
            <a:solidFill>
              <a:srgbClr val="FF00FF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72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924800" y="4800600"/>
            <a:ext cx="2214562" cy="1428750"/>
          </a:xfrm>
          <a:prstGeom prst="ellipse">
            <a:avLst/>
          </a:prstGeom>
          <a:ln>
            <a:solidFill>
              <a:srgbClr val="FF00FF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6600" dirty="0">
                <a:solidFill>
                  <a:srgbClr val="FFFF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92595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13" y="500063"/>
            <a:ext cx="51435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FF00"/>
                </a:solidFill>
              </a:rPr>
              <a:t>Before Three “</a:t>
            </a:r>
            <a:r>
              <a:rPr lang="en-US" sz="5400" dirty="0">
                <a:solidFill>
                  <a:srgbClr val="FF0000"/>
                </a:solidFill>
              </a:rPr>
              <a:t>R</a:t>
            </a:r>
            <a:r>
              <a:rPr lang="en-US" sz="5400" dirty="0">
                <a:solidFill>
                  <a:srgbClr val="FFFF00"/>
                </a:solidFill>
              </a:rPr>
              <a:t>” </a:t>
            </a:r>
          </a:p>
        </p:txBody>
      </p:sp>
      <p:sp>
        <p:nvSpPr>
          <p:cNvPr id="5" name="TextBox 4"/>
          <p:cNvSpPr txBox="1"/>
          <p:nvPr/>
        </p:nvSpPr>
        <p:spPr>
          <a:xfrm rot="2489965">
            <a:off x="2024064" y="2214564"/>
            <a:ext cx="1857375" cy="923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C00000"/>
                </a:solidFill>
              </a:rPr>
              <a:t>R</a:t>
            </a:r>
            <a:r>
              <a:rPr lang="en-US" sz="5400" dirty="0"/>
              <a:t>oad</a:t>
            </a:r>
          </a:p>
        </p:txBody>
      </p:sp>
      <p:sp>
        <p:nvSpPr>
          <p:cNvPr id="6" name="TextBox 5"/>
          <p:cNvSpPr txBox="1"/>
          <p:nvPr/>
        </p:nvSpPr>
        <p:spPr>
          <a:xfrm rot="2194182">
            <a:off x="7331076" y="3462339"/>
            <a:ext cx="1857375" cy="923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C00000"/>
                </a:solidFill>
              </a:rPr>
              <a:t>R</a:t>
            </a:r>
            <a:r>
              <a:rPr lang="en-US" sz="5400" dirty="0"/>
              <a:t>adio</a:t>
            </a:r>
          </a:p>
        </p:txBody>
      </p:sp>
      <p:sp>
        <p:nvSpPr>
          <p:cNvPr id="7" name="TextBox 6"/>
          <p:cNvSpPr txBox="1"/>
          <p:nvPr/>
        </p:nvSpPr>
        <p:spPr>
          <a:xfrm rot="2180979">
            <a:off x="4546601" y="2817814"/>
            <a:ext cx="1857375" cy="923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C00000"/>
                </a:solidFill>
              </a:rPr>
              <a:t>R</a:t>
            </a:r>
            <a:r>
              <a:rPr lang="en-US" sz="5400" dirty="0"/>
              <a:t>ace</a:t>
            </a:r>
          </a:p>
        </p:txBody>
      </p:sp>
    </p:spTree>
    <p:extLst>
      <p:ext uri="{BB962C8B-B14F-4D97-AF65-F5344CB8AC3E}">
        <p14:creationId xmlns:p14="http://schemas.microsoft.com/office/powerpoint/2010/main" val="2606729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533401"/>
            <a:ext cx="7748587" cy="7699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</a:rPr>
              <a:t>This is </a:t>
            </a:r>
            <a:r>
              <a:rPr lang="en-US" sz="4400" b="1" dirty="0">
                <a:solidFill>
                  <a:schemeClr val="tx1"/>
                </a:solidFill>
              </a:rPr>
              <a:t>the  </a:t>
            </a:r>
            <a:r>
              <a:rPr lang="en-US" sz="4400" dirty="0" err="1">
                <a:solidFill>
                  <a:srgbClr val="FF0000"/>
                </a:solidFill>
              </a:rPr>
              <a:t>Arakan</a:t>
            </a:r>
            <a:r>
              <a:rPr lang="en-US" sz="4400" dirty="0">
                <a:solidFill>
                  <a:srgbClr val="FF0000"/>
                </a:solidFill>
              </a:rPr>
              <a:t> road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1" y="1643064"/>
            <a:ext cx="7848599" cy="7699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</a:rPr>
              <a:t>The</a:t>
            </a:r>
            <a:r>
              <a:rPr lang="en-US" sz="4400" dirty="0">
                <a:solidFill>
                  <a:srgbClr val="FF0000"/>
                </a:solidFill>
              </a:rPr>
              <a:t> Muslims are pious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928939"/>
            <a:ext cx="7772400" cy="7699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</a:rPr>
              <a:t>I heard </a:t>
            </a:r>
            <a:r>
              <a:rPr lang="en-US" sz="4400" b="1" dirty="0">
                <a:solidFill>
                  <a:schemeClr val="tx1"/>
                </a:solidFill>
              </a:rPr>
              <a:t>the</a:t>
            </a:r>
            <a:r>
              <a:rPr lang="en-US" sz="4400" dirty="0">
                <a:solidFill>
                  <a:srgbClr val="FF0000"/>
                </a:solidFill>
              </a:rPr>
              <a:t> radio news</a:t>
            </a:r>
          </a:p>
        </p:txBody>
      </p:sp>
    </p:spTree>
    <p:extLst>
      <p:ext uri="{BB962C8B-B14F-4D97-AF65-F5344CB8AC3E}">
        <p14:creationId xmlns:p14="http://schemas.microsoft.com/office/powerpoint/2010/main" val="1821302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52401"/>
            <a:ext cx="5143500" cy="923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FF00"/>
                </a:solidFill>
              </a:rPr>
              <a:t>Before Two </a:t>
            </a:r>
            <a:r>
              <a:rPr lang="en-US" sz="5400" dirty="0">
                <a:solidFill>
                  <a:srgbClr val="FF0000"/>
                </a:solidFill>
              </a:rPr>
              <a:t>“S” </a:t>
            </a:r>
          </a:p>
        </p:txBody>
      </p:sp>
      <p:sp>
        <p:nvSpPr>
          <p:cNvPr id="15363" name="Oval 2"/>
          <p:cNvSpPr>
            <a:spLocks noChangeArrowheads="1"/>
          </p:cNvSpPr>
          <p:nvPr/>
        </p:nvSpPr>
        <p:spPr bwMode="auto">
          <a:xfrm>
            <a:off x="2362201" y="1219200"/>
            <a:ext cx="3662363" cy="1428750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S</a:t>
            </a:r>
            <a:r>
              <a:rPr lang="en-US" sz="4000" dirty="0">
                <a:solidFill>
                  <a:srgbClr val="FF0000"/>
                </a:solidFill>
              </a:rPr>
              <a:t>uperlative</a:t>
            </a: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6324600" y="1362075"/>
            <a:ext cx="3886200" cy="1428750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4000" dirty="0"/>
              <a:t>S</a:t>
            </a:r>
            <a:r>
              <a:rPr lang="en-US" sz="4000" dirty="0">
                <a:solidFill>
                  <a:srgbClr val="FF0000"/>
                </a:solidFill>
              </a:rPr>
              <a:t>pecial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9750" y="5076826"/>
            <a:ext cx="835818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The</a:t>
            </a:r>
            <a:r>
              <a:rPr lang="en-US" sz="2800" b="1" dirty="0"/>
              <a:t> rich</a:t>
            </a:r>
            <a:r>
              <a:rPr lang="en-US" sz="2800" dirty="0"/>
              <a:t> are not happy, </a:t>
            </a:r>
            <a:r>
              <a:rPr lang="en-US" sz="2800" b="1" dirty="0">
                <a:solidFill>
                  <a:srgbClr val="FF0000"/>
                </a:solidFill>
              </a:rPr>
              <a:t>The</a:t>
            </a:r>
            <a:r>
              <a:rPr lang="en-US" sz="2800" b="1" dirty="0"/>
              <a:t> poor</a:t>
            </a:r>
            <a:r>
              <a:rPr lang="en-US" sz="2800" dirty="0"/>
              <a:t> are born to suffer, </a:t>
            </a: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dirty="0"/>
              <a:t>poor deserve our sympathy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933701"/>
            <a:ext cx="8339138" cy="19383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 </a:t>
            </a:r>
            <a:r>
              <a:rPr lang="en-US" sz="4000" dirty="0">
                <a:solidFill>
                  <a:srgbClr val="FF00FF"/>
                </a:solidFill>
              </a:rPr>
              <a:t>He is </a:t>
            </a:r>
            <a:r>
              <a:rPr lang="en-US" sz="4000" dirty="0">
                <a:solidFill>
                  <a:schemeClr val="tx1"/>
                </a:solidFill>
              </a:rPr>
              <a:t>the </a:t>
            </a:r>
            <a:r>
              <a:rPr lang="en-US" sz="4000" dirty="0">
                <a:solidFill>
                  <a:srgbClr val="FF00FF"/>
                </a:solidFill>
              </a:rPr>
              <a:t>best boy in the class, </a:t>
            </a:r>
          </a:p>
          <a:p>
            <a:pPr>
              <a:defRPr/>
            </a:pPr>
            <a:r>
              <a:rPr lang="en-US" sz="4000" dirty="0">
                <a:solidFill>
                  <a:srgbClr val="FF00FF"/>
                </a:solidFill>
              </a:rPr>
              <a:t>The crow is </a:t>
            </a:r>
            <a:r>
              <a:rPr lang="en-US" sz="4000" b="1" dirty="0">
                <a:solidFill>
                  <a:schemeClr val="tx1"/>
                </a:solidFill>
              </a:rPr>
              <a:t>the </a:t>
            </a:r>
            <a:r>
              <a:rPr lang="en-US" sz="4000" b="1" dirty="0">
                <a:solidFill>
                  <a:srgbClr val="FF00FF"/>
                </a:solidFill>
              </a:rPr>
              <a:t>ugliest</a:t>
            </a:r>
            <a:r>
              <a:rPr lang="en-US" sz="4000" dirty="0">
                <a:solidFill>
                  <a:srgbClr val="FF00FF"/>
                </a:solidFill>
              </a:rPr>
              <a:t> bird, </a:t>
            </a:r>
          </a:p>
          <a:p>
            <a:pPr>
              <a:defRPr/>
            </a:pPr>
            <a:r>
              <a:rPr lang="en-US" sz="4000" dirty="0">
                <a:solidFill>
                  <a:srgbClr val="FF00FF"/>
                </a:solidFill>
              </a:rPr>
              <a:t>This is </a:t>
            </a:r>
            <a:r>
              <a:rPr lang="en-US" sz="4000" dirty="0">
                <a:solidFill>
                  <a:schemeClr val="tx1"/>
                </a:solidFill>
              </a:rPr>
              <a:t>the </a:t>
            </a:r>
            <a:r>
              <a:rPr lang="en-US" sz="4000" dirty="0">
                <a:solidFill>
                  <a:srgbClr val="FF00FF"/>
                </a:solidFill>
              </a:rPr>
              <a:t>most important note</a:t>
            </a:r>
            <a:r>
              <a:rPr lang="en-US" sz="2400" dirty="0">
                <a:solidFill>
                  <a:srgbClr val="FF00FF"/>
                </a:solidFill>
              </a:rPr>
              <a:t>.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6844" y="6165937"/>
            <a:ext cx="9144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56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0" y="500064"/>
            <a:ext cx="8572500" cy="769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</a:rPr>
              <a:t>Before Two “</a:t>
            </a:r>
            <a:r>
              <a:rPr lang="en-US" sz="4400" dirty="0">
                <a:solidFill>
                  <a:schemeClr val="bg1"/>
                </a:solidFill>
              </a:rPr>
              <a:t>C</a:t>
            </a:r>
            <a:r>
              <a:rPr lang="en-US" sz="4400" dirty="0">
                <a:solidFill>
                  <a:srgbClr val="FFFF00"/>
                </a:solidFill>
              </a:rPr>
              <a:t>” </a:t>
            </a:r>
          </a:p>
        </p:txBody>
      </p:sp>
      <p:sp>
        <p:nvSpPr>
          <p:cNvPr id="16387" name="Rounded Rectangle 2"/>
          <p:cNvSpPr>
            <a:spLocks noChangeArrowheads="1"/>
          </p:cNvSpPr>
          <p:nvPr/>
        </p:nvSpPr>
        <p:spPr bwMode="auto">
          <a:xfrm>
            <a:off x="2024063" y="1498647"/>
            <a:ext cx="2480611" cy="93022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4"/>
                </a:solidFill>
              </a:rPr>
              <a:t>C</a:t>
            </a:r>
            <a:r>
              <a:rPr lang="en-US" sz="3200" dirty="0">
                <a:solidFill>
                  <a:srgbClr val="FF0000"/>
                </a:solidFill>
              </a:rPr>
              <a:t>omparative</a:t>
            </a:r>
          </a:p>
        </p:txBody>
      </p:sp>
      <p:sp>
        <p:nvSpPr>
          <p:cNvPr id="16388" name="Rounded Rectangle 4"/>
          <p:cNvSpPr>
            <a:spLocks noChangeArrowheads="1"/>
          </p:cNvSpPr>
          <p:nvPr/>
        </p:nvSpPr>
        <p:spPr bwMode="auto">
          <a:xfrm>
            <a:off x="6934200" y="1492565"/>
            <a:ext cx="3352800" cy="100774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4"/>
                </a:solidFill>
              </a:rPr>
              <a:t>C</a:t>
            </a:r>
            <a:r>
              <a:rPr lang="en-US" sz="3200" dirty="0">
                <a:solidFill>
                  <a:srgbClr val="FF0000"/>
                </a:solidFill>
              </a:rPr>
              <a:t>ardinal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9750" y="2643188"/>
            <a:ext cx="85725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r>
              <a:rPr lang="en-US" sz="4400" dirty="0">
                <a:solidFill>
                  <a:schemeClr val="bg1"/>
                </a:solidFill>
              </a:rPr>
              <a:t>The</a:t>
            </a:r>
            <a:r>
              <a:rPr lang="en-US" sz="4400" dirty="0">
                <a:solidFill>
                  <a:srgbClr val="FFFF00"/>
                </a:solidFill>
              </a:rPr>
              <a:t> sooner the better, </a:t>
            </a:r>
            <a:r>
              <a:rPr lang="en-US" sz="4400" dirty="0">
                <a:solidFill>
                  <a:schemeClr val="bg1"/>
                </a:solidFill>
              </a:rPr>
              <a:t>The</a:t>
            </a:r>
            <a:r>
              <a:rPr lang="en-US" sz="4400" dirty="0">
                <a:solidFill>
                  <a:srgbClr val="FFFF00"/>
                </a:solidFill>
              </a:rPr>
              <a:t> sooner you do it the better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0" y="4304050"/>
            <a:ext cx="85725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</a:rPr>
              <a:t>The</a:t>
            </a:r>
            <a:r>
              <a:rPr lang="en-US" sz="4000" dirty="0">
                <a:solidFill>
                  <a:srgbClr val="FFFF00"/>
                </a:solidFill>
              </a:rPr>
              <a:t> 1</a:t>
            </a:r>
            <a:r>
              <a:rPr lang="en-US" sz="4000" baseline="30000" dirty="0">
                <a:solidFill>
                  <a:srgbClr val="FFFF00"/>
                </a:solidFill>
              </a:rPr>
              <a:t>st</a:t>
            </a:r>
            <a:r>
              <a:rPr lang="en-US" sz="4000" dirty="0">
                <a:solidFill>
                  <a:srgbClr val="FFFF00"/>
                </a:solidFill>
              </a:rPr>
              <a:t> boy, </a:t>
            </a:r>
            <a:r>
              <a:rPr lang="en-US" sz="4000" dirty="0">
                <a:solidFill>
                  <a:schemeClr val="bg1"/>
                </a:solidFill>
              </a:rPr>
              <a:t>The</a:t>
            </a:r>
            <a:r>
              <a:rPr lang="en-US" sz="4000" dirty="0">
                <a:solidFill>
                  <a:srgbClr val="FFFF00"/>
                </a:solidFill>
              </a:rPr>
              <a:t> 2</a:t>
            </a:r>
            <a:r>
              <a:rPr lang="en-US" sz="4000" baseline="30000" dirty="0">
                <a:solidFill>
                  <a:srgbClr val="FFFF00"/>
                </a:solidFill>
              </a:rPr>
              <a:t>n d</a:t>
            </a:r>
            <a:r>
              <a:rPr lang="en-US" sz="4000" dirty="0">
                <a:solidFill>
                  <a:srgbClr val="FFFF00"/>
                </a:solidFill>
              </a:rPr>
              <a:t> girl, George </a:t>
            </a:r>
            <a:r>
              <a:rPr lang="en-US" sz="4000" dirty="0">
                <a:solidFill>
                  <a:schemeClr val="bg1"/>
                </a:solidFill>
              </a:rPr>
              <a:t>the</a:t>
            </a:r>
            <a:r>
              <a:rPr lang="en-US" sz="4000" dirty="0">
                <a:solidFill>
                  <a:srgbClr val="FFFF00"/>
                </a:solidFill>
              </a:rPr>
              <a:t> fifth was a ruler</a:t>
            </a:r>
          </a:p>
        </p:txBody>
      </p:sp>
    </p:spTree>
    <p:extLst>
      <p:ext uri="{BB962C8B-B14F-4D97-AF65-F5344CB8AC3E}">
        <p14:creationId xmlns:p14="http://schemas.microsoft.com/office/powerpoint/2010/main" val="2393037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ounded Rectangle 1"/>
          <p:cNvSpPr>
            <a:spLocks noChangeArrowheads="1"/>
          </p:cNvSpPr>
          <p:nvPr/>
        </p:nvSpPr>
        <p:spPr bwMode="auto">
          <a:xfrm>
            <a:off x="1733245" y="2124290"/>
            <a:ext cx="1285875" cy="1008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sz="4800" dirty="0"/>
              <a:t>P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5213428" y="3409614"/>
            <a:ext cx="1633996" cy="809186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7022579" y="3409614"/>
            <a:ext cx="1633996" cy="809186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916802" y="3392673"/>
            <a:ext cx="1633997" cy="809186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130675" y="4652186"/>
            <a:ext cx="1779588" cy="8588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C</a:t>
            </a:r>
          </a:p>
        </p:txBody>
      </p:sp>
      <p:sp>
        <p:nvSpPr>
          <p:cNvPr id="17415" name="Rounded Rectangle 6"/>
          <p:cNvSpPr>
            <a:spLocks noChangeArrowheads="1"/>
          </p:cNvSpPr>
          <p:nvPr/>
        </p:nvSpPr>
        <p:spPr bwMode="auto">
          <a:xfrm>
            <a:off x="3309939" y="2124292"/>
            <a:ext cx="1285875" cy="1008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sz="4800" dirty="0"/>
              <a:t>O</a:t>
            </a:r>
          </a:p>
        </p:txBody>
      </p:sp>
      <p:sp>
        <p:nvSpPr>
          <p:cNvPr id="17416" name="Rounded Rectangle 7"/>
          <p:cNvSpPr>
            <a:spLocks noChangeArrowheads="1"/>
          </p:cNvSpPr>
          <p:nvPr/>
        </p:nvSpPr>
        <p:spPr bwMode="auto">
          <a:xfrm>
            <a:off x="4738689" y="2124292"/>
            <a:ext cx="1285875" cy="1008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sz="4800" dirty="0"/>
              <a:t>D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167439" y="2124292"/>
            <a:ext cx="1285875" cy="1008113"/>
          </a:xfrm>
          <a:prstGeom prst="round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30927" y="2124291"/>
            <a:ext cx="1285875" cy="1008113"/>
          </a:xfrm>
          <a:prstGeom prst="round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9120336" y="2124292"/>
            <a:ext cx="1285876" cy="1008113"/>
          </a:xfrm>
          <a:prstGeom prst="round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386496" y="3409614"/>
            <a:ext cx="1633996" cy="809186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95139" y="3409614"/>
            <a:ext cx="1633997" cy="809186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676543" y="4580616"/>
            <a:ext cx="1899177" cy="1002406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6763" y="534572"/>
            <a:ext cx="832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Let’s follow up our todays lesson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12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3" grpId="0" animBg="1"/>
      <p:bldP spid="4" grpId="0" animBg="1"/>
      <p:bldP spid="5" grpId="0" animBg="1"/>
      <p:bldP spid="6" grpId="0" animBg="1"/>
      <p:bldP spid="17415" grpId="0" animBg="1"/>
      <p:bldP spid="1741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213360" y="-624840"/>
            <a:ext cx="12405360" cy="8427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Let us learn a poem on the uses of Definite Article</a:t>
            </a:r>
          </a:p>
          <a:p>
            <a:pPr algn="ctr"/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নদী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সাগর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দ্বীপ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পুঞ্জ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জাহাজ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রোড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গিরীপুঞ্জ</a:t>
            </a:r>
            <a:endParaRPr lang="bn-BD" sz="3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bn-BD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পার্ক, এভিনিউ পরবতপুঞ্জ</a:t>
            </a:r>
          </a:p>
          <a:p>
            <a:pPr algn="ctr"/>
            <a:r>
              <a:rPr lang="bn-BD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গ্রহ, নক্ষত্র, গ্রহানুপুঞ্জ</a:t>
            </a:r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জাতি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ধর্ম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, 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ধর্মগ্রন্থ</a:t>
            </a:r>
            <a:endParaRPr lang="en-US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কোর্ট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সিনেট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সংবাদপত্র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bn-BD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bn-BD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দিন, তারীখ, মাসের নাম</a:t>
            </a:r>
          </a:p>
          <a:p>
            <a:pPr algn="ctr"/>
            <a:r>
              <a:rPr lang="bn-BD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যত আছে খ্যাত ধাম</a:t>
            </a:r>
          </a:p>
          <a:p>
            <a:pPr algn="ctr"/>
            <a:r>
              <a:rPr lang="bn-BD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পৃথিবীতে একটি আছে যত</a:t>
            </a:r>
          </a:p>
          <a:p>
            <a:pPr algn="ctr"/>
            <a:r>
              <a:rPr lang="bn-BD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তৎপূবে 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bn-BD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বসে শাস্ত্র বিধিমত</a:t>
            </a:r>
          </a:p>
        </p:txBody>
      </p:sp>
    </p:spTree>
    <p:extLst>
      <p:ext uri="{BB962C8B-B14F-4D97-AF65-F5344CB8AC3E}">
        <p14:creationId xmlns:p14="http://schemas.microsoft.com/office/powerpoint/2010/main" val="1826656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" y="1066800"/>
            <a:ext cx="12054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</a:rPr>
              <a:t>Nishith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Joardar</a:t>
            </a:r>
            <a:endParaRPr lang="en-US" sz="4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M.A (English) </a:t>
            </a:r>
            <a:r>
              <a:rPr lang="en-US" sz="4400" b="1" dirty="0" err="1" smtClean="0">
                <a:solidFill>
                  <a:srgbClr val="00B050"/>
                </a:solidFill>
              </a:rPr>
              <a:t>M.Ed</a:t>
            </a:r>
            <a:r>
              <a:rPr lang="en-US" sz="4400" b="1" dirty="0" smtClean="0">
                <a:solidFill>
                  <a:srgbClr val="00B050"/>
                </a:solidFill>
              </a:rPr>
              <a:t> (D.U)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M.A in ELT &amp; Applied Linguistics (J.U)</a:t>
            </a:r>
          </a:p>
          <a:p>
            <a:endParaRPr lang="en-US" sz="4400" b="1" dirty="0" smtClean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sz="4400" b="1" dirty="0" smtClean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pPr algn="ctr"/>
            <a:r>
              <a:rPr lang="en-US" sz="4400" b="1" smtClean="0">
                <a:solidFill>
                  <a:srgbClr val="C00000"/>
                </a:solidFill>
              </a:rPr>
              <a:t>Educator</a:t>
            </a:r>
            <a:endParaRPr lang="en-US" sz="4400" b="1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7127" y="315248"/>
            <a:ext cx="36576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Presented by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65911865"/>
              </p:ext>
            </p:extLst>
          </p:nvPr>
        </p:nvGraphicFramePr>
        <p:xfrm>
          <a:off x="8261251" y="3048000"/>
          <a:ext cx="2895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1" y="3009640"/>
            <a:ext cx="2345250" cy="23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7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8" y="4711029"/>
            <a:ext cx="1914660" cy="1438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452468" y="4698611"/>
            <a:ext cx="7014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52468" y="115910"/>
            <a:ext cx="7014934" cy="4675031"/>
            <a:chOff x="2930121" y="901523"/>
            <a:chExt cx="1804438" cy="1519781"/>
          </a:xfrm>
        </p:grpSpPr>
        <p:sp>
          <p:nvSpPr>
            <p:cNvPr id="11" name="Oval 10"/>
            <p:cNvSpPr/>
            <p:nvPr/>
          </p:nvSpPr>
          <p:spPr>
            <a:xfrm>
              <a:off x="2930121" y="901523"/>
              <a:ext cx="1804438" cy="1519781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194375" y="1124090"/>
              <a:ext cx="1275930" cy="1074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402" y="4640980"/>
            <a:ext cx="1914660" cy="1438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906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1003" y="225083"/>
            <a:ext cx="8173329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Learning outcomes</a:t>
            </a:r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386366" y="1764406"/>
            <a:ext cx="11384924" cy="490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r>
              <a:rPr lang="en-US" sz="4400" dirty="0"/>
              <a:t>SS will be able </a:t>
            </a:r>
            <a:r>
              <a:rPr lang="en-US" sz="4400" dirty="0" smtClean="0"/>
              <a:t>to </a:t>
            </a:r>
            <a:r>
              <a:rPr lang="en-US" sz="4400" dirty="0"/>
              <a:t>Describe the definition of Article</a:t>
            </a:r>
            <a:r>
              <a:rPr lang="en-US" sz="4400" dirty="0" smtClean="0"/>
              <a:t>.</a:t>
            </a:r>
            <a:endParaRPr lang="en-US" sz="4400" dirty="0"/>
          </a:p>
          <a:p>
            <a:pPr marL="342900" indent="-342900" algn="ctr">
              <a:buFontTx/>
              <a:buAutoNum type="arabicPeriod"/>
            </a:pPr>
            <a:r>
              <a:rPr lang="en-US" sz="4400" dirty="0"/>
              <a:t>SS will be able </a:t>
            </a:r>
            <a:r>
              <a:rPr lang="en-US" sz="4400" dirty="0" smtClean="0"/>
              <a:t>to say the classification of article.</a:t>
            </a:r>
            <a:endParaRPr lang="en-US" sz="4400" dirty="0"/>
          </a:p>
          <a:p>
            <a:pPr algn="ctr"/>
            <a:r>
              <a:rPr lang="en-US" sz="4400" dirty="0"/>
              <a:t>3</a:t>
            </a:r>
            <a:r>
              <a:rPr lang="en-US" sz="4400" dirty="0" smtClean="0"/>
              <a:t>.  SS </a:t>
            </a:r>
            <a:r>
              <a:rPr lang="en-US" sz="4400" dirty="0"/>
              <a:t>will be able to </a:t>
            </a:r>
            <a:r>
              <a:rPr lang="en-US" sz="4400" dirty="0" smtClean="0"/>
              <a:t>use the articles appropriately.</a:t>
            </a:r>
          </a:p>
        </p:txBody>
      </p:sp>
    </p:spTree>
    <p:extLst>
      <p:ext uri="{BB962C8B-B14F-4D97-AF65-F5344CB8AC3E}">
        <p14:creationId xmlns:p14="http://schemas.microsoft.com/office/powerpoint/2010/main" val="3714518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626" y="928688"/>
            <a:ext cx="8410575" cy="57554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90DB7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90DB7"/>
                </a:solidFill>
                <a:effectLst/>
                <a:uLnTx/>
                <a:uFillTx/>
                <a:latin typeface="Calibri"/>
              </a:rPr>
              <a:t>Maghs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90DB7"/>
                </a:solidFill>
                <a:effectLst/>
                <a:uLnTx/>
                <a:uFillTx/>
                <a:latin typeface="Calibri"/>
              </a:rPr>
              <a:t> build their houses on high platforms, about six to eight feet above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the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90DB7"/>
                </a:solidFill>
                <a:effectLst/>
                <a:uLnTx/>
                <a:uFillTx/>
                <a:latin typeface="Calibri"/>
              </a:rPr>
              <a:t>ground, so that their houses do not become damp.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90DB7"/>
                </a:solidFill>
                <a:effectLst/>
                <a:uLnTx/>
                <a:uFillTx/>
                <a:latin typeface="Calibri"/>
              </a:rPr>
              <a:t> reason to build houses on high platforms is also to protect them from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90DB7"/>
                </a:solidFill>
                <a:effectLst/>
                <a:uLnTx/>
                <a:uFillTx/>
                <a:latin typeface="Calibri"/>
              </a:rPr>
              <a:t> different types of insects and animals. Moreover they can use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90DB7"/>
                </a:solidFill>
                <a:effectLst/>
                <a:uLnTx/>
                <a:uFillTx/>
                <a:latin typeface="Calibri"/>
              </a:rPr>
              <a:t> empty space below their houses to keep things such as agricultural tools and-looms. Timber or bamboo posts support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90DB7"/>
                </a:solidFill>
                <a:effectLst/>
                <a:uLnTx/>
                <a:uFillTx/>
                <a:latin typeface="Calibri"/>
              </a:rPr>
              <a:t> platforms.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90DB7"/>
                </a:solidFill>
                <a:effectLst/>
                <a:uLnTx/>
                <a:uFillTx/>
                <a:latin typeface="Calibri"/>
              </a:rPr>
              <a:t> walls are made of bamboo, slates and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the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90DB7"/>
                </a:solidFill>
                <a:effectLst/>
                <a:uLnTx/>
                <a:uFillTx/>
                <a:latin typeface="Calibri"/>
              </a:rPr>
              <a:t>roof is thatched.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These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    are     one kind of article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910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062" y="643622"/>
            <a:ext cx="8143875" cy="557075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Once upon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time there lived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girl named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Jesmin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 She had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brother named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Murad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 He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student of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famous school. His school’s name is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Kamolgang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Primary School. His headmaster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very active person.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Eevery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day he went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fishing in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pond. One day he caught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large fish with his rod. When he was going  school  saw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one eyed beggar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bag in his hand. He gave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one taka note 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apple to the beggar . The beggar had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knife .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Jesmin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does not like begging. She wants to be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MBBS doctor.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Here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All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</a:rPr>
              <a:t>A/AN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are another articles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0378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30" y="296214"/>
            <a:ext cx="11410681" cy="6413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Mr. Haque is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experienced teacher. He is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efficient teacher. He is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MA. He completed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h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onors degree in English in 1990. He is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over-punctual person in his personal life. As we know about his boyhood he was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honest man. Everybody has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extra-confidence to him. He has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excellent quality like responsibility. This quality has given him the shape of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essential person of the society. He is now known to everyone of the society as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intellectual person.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762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524000" y="2362200"/>
            <a:ext cx="9144000" cy="449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507" name="Oval 2"/>
          <p:cNvSpPr>
            <a:spLocks noChangeArrowheads="1"/>
          </p:cNvSpPr>
          <p:nvPr/>
        </p:nvSpPr>
        <p:spPr bwMode="auto">
          <a:xfrm>
            <a:off x="8915400" y="3124200"/>
            <a:ext cx="914400" cy="838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2362200" y="914400"/>
            <a:ext cx="3200400" cy="914400"/>
          </a:xfrm>
          <a:prstGeom prst="diamond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6096000" y="4495800"/>
            <a:ext cx="3657600" cy="1600200"/>
          </a:xfrm>
          <a:prstGeom prst="diamond">
            <a:avLst/>
          </a:prstGeom>
          <a:gradFill rotWithShape="0">
            <a:gsLst>
              <a:gs pos="0">
                <a:srgbClr val="99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2667000" y="4419600"/>
            <a:ext cx="1371600" cy="1447800"/>
          </a:xfrm>
          <a:prstGeom prst="ellipse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7239000" y="533400"/>
            <a:ext cx="1295400" cy="762000"/>
          </a:xfrm>
          <a:prstGeom prst="star8">
            <a:avLst>
              <a:gd name="adj" fmla="val 39829"/>
            </a:avLst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4881563" y="2643188"/>
            <a:ext cx="2971800" cy="9144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FF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038600" y="1000124"/>
            <a:ext cx="4724400" cy="1133475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19050">
            <a:solidFill>
              <a:srgbClr val="FF0066"/>
            </a:solidFill>
            <a:round/>
            <a:headEnd/>
            <a:tailEnd/>
          </a:ln>
          <a:effectLst>
            <a:outerShdw sy="50000" kx="-2453608" rotWithShape="0">
              <a:schemeClr val="bg2"/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Arial" charset="0"/>
              </a:rPr>
              <a:t>Kinds of articles</a:t>
            </a:r>
            <a:endParaRPr lang="th-TH" sz="40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08526" y="24717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2057400" y="2819401"/>
            <a:ext cx="8610600" cy="3170099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</a:rPr>
              <a:t>There are two kinds of articles. </a:t>
            </a:r>
          </a:p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</a:rPr>
              <a:t>1. Definite  article  (the) </a:t>
            </a:r>
          </a:p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</a:rPr>
              <a:t> 2</a:t>
            </a:r>
            <a:r>
              <a:rPr lang="en-US" sz="4000" dirty="0">
                <a:solidFill>
                  <a:srgbClr val="FF0000"/>
                </a:solidFill>
              </a:rPr>
              <a:t>. Indefinite articles   (a, an) . </a:t>
            </a:r>
          </a:p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</a:rPr>
              <a:t>Both kinds of articles are used before </a:t>
            </a:r>
            <a:r>
              <a:rPr lang="en-US" sz="4000" dirty="0" smtClean="0">
                <a:solidFill>
                  <a:prstClr val="black"/>
                </a:solidFill>
              </a:rPr>
              <a:t>nouns and adjectives. 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39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ight Arrow 2"/>
          <p:cNvSpPr>
            <a:spLocks noChangeArrowheads="1"/>
          </p:cNvSpPr>
          <p:nvPr/>
        </p:nvSpPr>
        <p:spPr bwMode="auto">
          <a:xfrm>
            <a:off x="2809875" y="2143126"/>
            <a:ext cx="6572250" cy="16430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en-US" sz="4400" dirty="0"/>
              <a:t>Definite Article </a:t>
            </a:r>
            <a:r>
              <a:rPr lang="en-US" sz="4400" dirty="0">
                <a:solidFill>
                  <a:srgbClr val="C00000"/>
                </a:solidFill>
              </a:rPr>
              <a:t>“THE” </a:t>
            </a:r>
            <a:r>
              <a:rPr lang="en-US" sz="4400" dirty="0"/>
              <a:t>is used before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" y="642939"/>
            <a:ext cx="11612880" cy="132343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/>
              <a:t>The main uses of the definite article are </a:t>
            </a:r>
            <a:r>
              <a:rPr lang="en-US" sz="4000" dirty="0" smtClean="0"/>
              <a:t>described below:</a:t>
            </a:r>
            <a:endParaRPr lang="th-TH" sz="4000" b="1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54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8915400" y="3124200"/>
            <a:ext cx="914400" cy="838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362200" y="914400"/>
            <a:ext cx="3200400" cy="914400"/>
          </a:xfrm>
          <a:prstGeom prst="diamond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7239000" y="533400"/>
            <a:ext cx="1295400" cy="762000"/>
          </a:xfrm>
          <a:prstGeom prst="star8">
            <a:avLst>
              <a:gd name="adj" fmla="val 39829"/>
            </a:avLst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2813" y="500064"/>
            <a:ext cx="5143500" cy="7699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</a:rPr>
              <a:t>Before Three things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5688" y="1357313"/>
            <a:ext cx="5143500" cy="646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art of things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2813" y="3786189"/>
            <a:ext cx="5143500" cy="7699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nly one thing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1188" y="2571751"/>
            <a:ext cx="8501062" cy="10779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1.  I will eat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yellow part of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the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eggs.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2.  I ate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the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small portion of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the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cake.</a:t>
            </a:r>
            <a:endParaRPr lang="en-US" sz="1600" dirty="0">
              <a:latin typeface="Times New Roman" pitchFamily="18" charset="0"/>
              <a:sym typeface="Webdings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2626" y="5000626"/>
            <a:ext cx="8501063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Bangladesh is near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the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Bay of Bengal.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sky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is blue, 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sun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rises in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east.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moon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shines at night.</a:t>
            </a:r>
            <a:endParaRPr lang="en-US" sz="2000" dirty="0">
              <a:latin typeface="Times New Roman" pitchFamily="18" charset="0"/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2501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793</Words>
  <Application>Microsoft Office PowerPoint</Application>
  <PresentationFormat>Widescreen</PresentationFormat>
  <Paragraphs>103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Angsana New</vt:lpstr>
      <vt:lpstr>Arial</vt:lpstr>
      <vt:lpstr>Calibri</vt:lpstr>
      <vt:lpstr>Calibri Light</vt:lpstr>
      <vt:lpstr>Cordia New</vt:lpstr>
      <vt:lpstr>Times New Roman</vt:lpstr>
      <vt:lpstr>Verdana</vt:lpstr>
      <vt:lpstr>Vrinda</vt:lpstr>
      <vt:lpstr>Webdings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Apurba</dc:creator>
  <cp:lastModifiedBy>USER</cp:lastModifiedBy>
  <cp:revision>76</cp:revision>
  <dcterms:created xsi:type="dcterms:W3CDTF">2015-03-25T18:36:23Z</dcterms:created>
  <dcterms:modified xsi:type="dcterms:W3CDTF">2020-08-31T15:55:20Z</dcterms:modified>
</cp:coreProperties>
</file>