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85" r:id="rId5"/>
    <p:sldId id="260" r:id="rId6"/>
    <p:sldId id="279" r:id="rId7"/>
    <p:sldId id="296" r:id="rId8"/>
    <p:sldId id="297" r:id="rId9"/>
    <p:sldId id="265" r:id="rId10"/>
    <p:sldId id="278" r:id="rId11"/>
    <p:sldId id="293" r:id="rId12"/>
    <p:sldId id="277" r:id="rId13"/>
    <p:sldId id="286" r:id="rId14"/>
    <p:sldId id="289" r:id="rId15"/>
    <p:sldId id="290" r:id="rId16"/>
    <p:sldId id="295" r:id="rId17"/>
    <p:sldId id="262" r:id="rId18"/>
    <p:sldId id="288" r:id="rId19"/>
    <p:sldId id="291" r:id="rId20"/>
    <p:sldId id="284" r:id="rId21"/>
    <p:sldId id="276" r:id="rId22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7ABE9"/>
    <a:srgbClr val="FFCCCC"/>
    <a:srgbClr val="F137C0"/>
    <a:srgbClr val="6EEEEE"/>
    <a:srgbClr val="FDA9DF"/>
    <a:srgbClr val="FF99FF"/>
    <a:srgbClr val="F5B5EC"/>
    <a:srgbClr val="FB75CB"/>
    <a:srgbClr val="DE4ED7"/>
    <a:srgbClr val="DF45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24" autoAdjust="0"/>
  </p:normalViewPr>
  <p:slideViewPr>
    <p:cSldViewPr>
      <p:cViewPr>
        <p:scale>
          <a:sx n="66" d="100"/>
          <a:sy n="66" d="100"/>
        </p:scale>
        <p:origin x="-576" y="-78"/>
      </p:cViewPr>
      <p:guideLst>
        <p:guide orient="horz" pos="2448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2980E-AEE8-48D4-8169-5EFD5955A412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3B743-76B1-42A1-A3FE-368769FCA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82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33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689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22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68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940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94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64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1924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86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0" y="3540760"/>
            <a:ext cx="9258300" cy="2146944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429000" y="5670432"/>
            <a:ext cx="9258300" cy="155448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613928" indent="0" algn="ctr">
              <a:buNone/>
            </a:lvl2pPr>
            <a:lvl3pPr marL="1227856" indent="0" algn="ctr">
              <a:buNone/>
            </a:lvl3pPr>
            <a:lvl4pPr marL="1841784" indent="0" algn="ctr">
              <a:buNone/>
            </a:lvl4pPr>
            <a:lvl5pPr marL="2455713" indent="0" algn="ctr">
              <a:buNone/>
            </a:lvl5pPr>
            <a:lvl6pPr marL="3069641" indent="0" algn="ctr">
              <a:buNone/>
            </a:lvl6pPr>
            <a:lvl7pPr marL="3683569" indent="0" algn="ctr">
              <a:buNone/>
            </a:lvl7pPr>
            <a:lvl8pPr marL="4297497" indent="0" algn="ctr">
              <a:buNone/>
            </a:lvl8pPr>
            <a:lvl9pPr marL="491142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2066032" y="1260793"/>
            <a:ext cx="2590800" cy="571500"/>
          </a:xfrm>
        </p:spPr>
        <p:txBody>
          <a:bodyPr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1286464" y="4668816"/>
            <a:ext cx="4145280" cy="57607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71500" y="0"/>
            <a:ext cx="914400" cy="77724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14504" y="0"/>
            <a:ext cx="156996" cy="77724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485900" y="0"/>
            <a:ext cx="272808" cy="77724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11980" y="0"/>
            <a:ext cx="345420" cy="77724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9516" y="0"/>
            <a:ext cx="0" cy="7772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371600" y="0"/>
            <a:ext cx="0" cy="7772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281168" y="0"/>
            <a:ext cx="0" cy="7772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589960" y="0"/>
            <a:ext cx="0" cy="77724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600200" y="0"/>
            <a:ext cx="0" cy="77724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3670784" y="0"/>
            <a:ext cx="0" cy="77724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828800" y="0"/>
            <a:ext cx="114300" cy="77724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914400" y="3886200"/>
            <a:ext cx="1943100" cy="146812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964448" y="5515652"/>
            <a:ext cx="962136" cy="726947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636620" y="6234050"/>
            <a:ext cx="205740" cy="15544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496312" y="6559906"/>
            <a:ext cx="411480" cy="31089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857500" y="5095240"/>
            <a:ext cx="548640" cy="41452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988316" y="5585862"/>
            <a:ext cx="914400" cy="586527"/>
          </a:xfrm>
        </p:spPr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11258"/>
            <a:ext cx="2514600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1257"/>
            <a:ext cx="9029700" cy="66317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813560"/>
            <a:ext cx="11201400" cy="552358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281680"/>
            <a:ext cx="9258300" cy="2327402"/>
          </a:xfrm>
        </p:spPr>
        <p:txBody>
          <a:bodyPr/>
          <a:lstStyle>
            <a:lvl1pPr algn="l">
              <a:buNone/>
              <a:defRPr sz="4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5678170"/>
            <a:ext cx="9258300" cy="155448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2063984" y="1256640"/>
            <a:ext cx="2590800" cy="571500"/>
          </a:xfrm>
        </p:spPr>
        <p:txBody>
          <a:bodyPr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1286744" y="4665574"/>
            <a:ext cx="4145280" cy="57607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71500" y="0"/>
            <a:ext cx="914400" cy="77724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14504" y="0"/>
            <a:ext cx="156996" cy="77724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485900" y="0"/>
            <a:ext cx="272808" cy="77724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711980" y="0"/>
            <a:ext cx="345420" cy="77724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59516" y="0"/>
            <a:ext cx="0" cy="7772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371600" y="0"/>
            <a:ext cx="0" cy="7772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81168" y="0"/>
            <a:ext cx="0" cy="7772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589960" y="0"/>
            <a:ext cx="0" cy="77724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600200" y="0"/>
            <a:ext cx="0" cy="77724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828800" y="0"/>
            <a:ext cx="114300" cy="77724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914400" y="3886200"/>
            <a:ext cx="1943100" cy="14681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987056" y="5515652"/>
            <a:ext cx="962136" cy="726947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636620" y="6234050"/>
            <a:ext cx="205740" cy="15544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496312" y="6563360"/>
            <a:ext cx="411480" cy="31089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818560" y="5077206"/>
            <a:ext cx="548640" cy="41452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3646916" y="0"/>
            <a:ext cx="0" cy="77724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2010924" y="5585862"/>
            <a:ext cx="914400" cy="586527"/>
          </a:xfrm>
        </p:spPr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813560"/>
            <a:ext cx="54864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05372" y="1813560"/>
            <a:ext cx="54864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9457"/>
            <a:ext cx="11315700" cy="12954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85800" y="2677160"/>
            <a:ext cx="5486400" cy="4404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557963" y="2677160"/>
            <a:ext cx="5486400" cy="4404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85800" y="1779016"/>
            <a:ext cx="5486400" cy="746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7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6515100" y="1779016"/>
            <a:ext cx="5486400" cy="746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7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3144500" y="0"/>
            <a:ext cx="0" cy="7772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214491" y="3543300"/>
            <a:ext cx="7150608" cy="685800"/>
          </a:xfrm>
        </p:spPr>
        <p:txBody>
          <a:bodyPr anchor="b"/>
          <a:lstStyle>
            <a:lvl1pPr algn="l">
              <a:buNone/>
              <a:defRPr sz="27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218420" y="310896"/>
            <a:ext cx="2290572" cy="5647944"/>
          </a:xfrm>
        </p:spPr>
        <p:txBody>
          <a:bodyPr/>
          <a:lstStyle>
            <a:lvl1pPr marL="0" indent="0">
              <a:spcBef>
                <a:spcPts val="537"/>
              </a:spcBef>
              <a:spcAft>
                <a:spcPts val="134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9372600" y="0"/>
            <a:ext cx="0" cy="7772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288444" y="0"/>
            <a:ext cx="0" cy="77724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3487400" y="0"/>
            <a:ext cx="0" cy="77724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3258800" y="0"/>
            <a:ext cx="457200" cy="77724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3373100" y="0"/>
            <a:ext cx="0" cy="77724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2234672" y="6477000"/>
            <a:ext cx="822960" cy="621792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57200" y="310896"/>
            <a:ext cx="8458200" cy="71713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3144500" y="0"/>
            <a:ext cx="0" cy="7772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2234672" y="6477000"/>
            <a:ext cx="822960" cy="621792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181916" y="3543300"/>
            <a:ext cx="7150608" cy="685800"/>
          </a:xfrm>
        </p:spPr>
        <p:txBody>
          <a:bodyPr anchor="b"/>
          <a:lstStyle>
            <a:lvl1pPr algn="l">
              <a:buNone/>
              <a:defRPr sz="2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258300" cy="77724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43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48697" y="300101"/>
            <a:ext cx="2286000" cy="5616854"/>
          </a:xfrm>
        </p:spPr>
        <p:txBody>
          <a:bodyPr rot="0" spcFirstLastPara="0" vertOverflow="overflow" horzOverflow="overflow" vert="horz" wrap="square" lIns="122786" tIns="61393" rIns="122786" bIns="61393" numCol="1" spcCol="368357" rtlCol="0" fromWordArt="0" anchor="t" anchorCtr="0" forceAA="0" compatLnSpc="1">
            <a:normAutofit/>
          </a:bodyPr>
          <a:lstStyle>
            <a:lvl1pPr marL="0" indent="0">
              <a:spcBef>
                <a:spcPts val="134"/>
              </a:spcBef>
              <a:spcAft>
                <a:spcPts val="537"/>
              </a:spcAft>
              <a:buFontTx/>
              <a:buNone/>
              <a:defRPr sz="16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3487400" y="0"/>
            <a:ext cx="0" cy="777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58800" y="0"/>
            <a:ext cx="457200" cy="77724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3373100" y="0"/>
            <a:ext cx="0" cy="77724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372600" y="0"/>
            <a:ext cx="0" cy="7772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288444" y="0"/>
            <a:ext cx="0" cy="77724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3144500" y="0"/>
            <a:ext cx="0" cy="7772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1201400" cy="1295400"/>
          </a:xfrm>
          <a:prstGeom prst="rect">
            <a:avLst/>
          </a:prstGeom>
        </p:spPr>
        <p:txBody>
          <a:bodyPr vert="horz" lIns="122786" tIns="61393" rIns="122786" bIns="61393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813560"/>
            <a:ext cx="11201400" cy="5523586"/>
          </a:xfrm>
          <a:prstGeom prst="rect">
            <a:avLst/>
          </a:prstGeom>
        </p:spPr>
        <p:txBody>
          <a:bodyPr vert="horz" lIns="122786" tIns="61393" rIns="122786" bIns="6139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1753088" y="1155689"/>
            <a:ext cx="2279904" cy="576072"/>
          </a:xfrm>
          <a:prstGeom prst="rect">
            <a:avLst/>
          </a:prstGeom>
        </p:spPr>
        <p:txBody>
          <a:bodyPr vert="horz" lIns="122786" tIns="61393" rIns="122786" bIns="61393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C70935F2-0182-480B-B969-F14FB9C54BBC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11072019" y="4168483"/>
            <a:ext cx="3627120" cy="548640"/>
          </a:xfrm>
          <a:prstGeom prst="rect">
            <a:avLst/>
          </a:prstGeom>
        </p:spPr>
        <p:txBody>
          <a:bodyPr vert="horz" lIns="122786" tIns="61393" rIns="122786" bIns="61393" anchor="ctr" anchorCtr="0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4300" y="0"/>
            <a:ext cx="0" cy="77724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3487400" y="0"/>
            <a:ext cx="0" cy="77724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3258800" y="0"/>
            <a:ext cx="457200" cy="77724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3373100" y="0"/>
            <a:ext cx="0" cy="77724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234672" y="6477000"/>
            <a:ext cx="822960" cy="621792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2193524" y="6498590"/>
            <a:ext cx="914400" cy="590702"/>
          </a:xfrm>
          <a:prstGeom prst="rect">
            <a:avLst/>
          </a:prstGeom>
        </p:spPr>
        <p:txBody>
          <a:bodyPr vert="horz" lIns="122786" tIns="61393" rIns="122786" bIns="61393" anchor="ctr"/>
          <a:lstStyle>
            <a:lvl1pPr algn="ctr" eaLnBrk="1" latinLnBrk="0" hangingPunct="1">
              <a:defRPr kumimoji="0" sz="1900" b="1">
                <a:solidFill>
                  <a:srgbClr val="FFFFFF"/>
                </a:solidFill>
              </a:defRPr>
            </a:lvl1pPr>
          </a:lstStyle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8357" indent="-368357" algn="l" rtl="0" eaLnBrk="1" latinLnBrk="0" hangingPunct="1">
        <a:spcBef>
          <a:spcPts val="806"/>
        </a:spcBef>
        <a:buClr>
          <a:schemeClr val="accent1"/>
        </a:buClr>
        <a:buSzPct val="70000"/>
        <a:buFont typeface="Wingdings"/>
        <a:buChar char="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59499" indent="-368357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indent="-245571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213" indent="-245571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64570" indent="-245571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927" indent="-245571" algn="l" rtl="0" eaLnBrk="1" latinLnBrk="0" hangingPunct="1">
        <a:spcBef>
          <a:spcPct val="20000"/>
        </a:spcBef>
        <a:buClr>
          <a:schemeClr val="accent1"/>
        </a:buClr>
        <a:buChar char="•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6pPr>
      <a:lvl7pPr marL="2701284" indent="-245571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9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069641" indent="-245571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9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437998" indent="-245571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9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 gi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28600"/>
            <a:ext cx="11734800" cy="556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33400" y="5867400"/>
            <a:ext cx="11734799" cy="923330"/>
          </a:xfrm>
          <a:prstGeom prst="rect">
            <a:avLst/>
          </a:prstGeom>
          <a:gradFill flip="none" rotWithShape="1">
            <a:gsLst>
              <a:gs pos="0">
                <a:srgbClr val="B41079">
                  <a:tint val="66000"/>
                  <a:satMod val="160000"/>
                </a:srgbClr>
              </a:gs>
              <a:gs pos="50000">
                <a:srgbClr val="B41079">
                  <a:tint val="44500"/>
                  <a:satMod val="160000"/>
                </a:srgbClr>
              </a:gs>
              <a:gs pos="100000">
                <a:srgbClr val="B41079">
                  <a:tint val="23500"/>
                  <a:satMod val="160000"/>
                </a:srgb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Welcome to my class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18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 descr="Melvins Teas guy-taking-tea » Melvins Teas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AutoShape 4" descr="Melvins Teas guy-taking-tea » Melvins Teas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4" name="AutoShape 6" descr="Melvins Teas guy-taking-tea » Melvins Teas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04800"/>
            <a:ext cx="126492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4500" cmpd="dbl">
                  <a:noFill/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Method-19: No sooner had….than/Scarcely had/hardly had….when/</a:t>
            </a:r>
            <a:endParaRPr lang="en-US" sz="4400" b="1" cap="none" spc="0" dirty="0">
              <a:ln w="24500" cmpd="dbl">
                <a:noFill/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828800"/>
            <a:ext cx="12573000" cy="21336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1. No sooner had we gone out</a:t>
            </a:r>
            <a:endParaRPr lang="en-US" sz="3200" u="sng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2. Scarcely had we gone out </a:t>
            </a:r>
          </a:p>
          <a:p>
            <a:r>
              <a:rPr lang="en-US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3. Hardly had we gone out </a:t>
            </a:r>
            <a:endParaRPr lang="en-US" sz="3200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304800" y="4114800"/>
            <a:ext cx="12649200" cy="2895600"/>
          </a:xfrm>
          <a:prstGeom prst="flowChartProcess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</a:rPr>
              <a:t>Complete the following sentences…..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No sooner had she seen the baby,……………</a:t>
            </a:r>
          </a:p>
          <a:p>
            <a:pPr marL="457200" indent="-457200"/>
            <a:r>
              <a:rPr lang="en-US" sz="3600" dirty="0" smtClean="0">
                <a:solidFill>
                  <a:schemeClr val="tx1"/>
                </a:solidFill>
              </a:rPr>
              <a:t>2. Scarcely had we reached the station……..</a:t>
            </a:r>
          </a:p>
          <a:p>
            <a:pPr marL="457200" indent="-457200"/>
            <a:r>
              <a:rPr lang="en-US" sz="3600" dirty="0" smtClean="0">
                <a:solidFill>
                  <a:schemeClr val="tx1"/>
                </a:solidFill>
              </a:rPr>
              <a:t>3. Hardly had his father reached home……………….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2209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than it began to rain.</a:t>
            </a:r>
            <a:endParaRPr lang="en-US" sz="28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2667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when it began to rain.</a:t>
            </a:r>
            <a:endParaRPr lang="en-US" sz="2800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3124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when it began to rain.</a:t>
            </a:r>
            <a:endParaRPr lang="en-US" sz="2800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8600"/>
            <a:ext cx="7552068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brightRoom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Individual Work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8763000" y="0"/>
            <a:ext cx="41148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Time: 5 minutes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981200"/>
            <a:ext cx="11430000" cy="5257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Complete the following sentences……..</a:t>
            </a:r>
          </a:p>
          <a:p>
            <a:endParaRPr lang="en-US" sz="3200" b="1" dirty="0" smtClean="0"/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rgbClr val="15045C"/>
                </a:solidFill>
              </a:rPr>
              <a:t>She behaves as if………………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rgbClr val="15045C"/>
                </a:solidFill>
              </a:rPr>
              <a:t> I wish ……………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rgbClr val="15045C"/>
                </a:solidFill>
              </a:rPr>
              <a:t>She starts early in case……………..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rgbClr val="15045C"/>
                </a:solidFill>
              </a:rPr>
              <a:t>No sooner had we finished our work……………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rgbClr val="15045C"/>
                </a:solidFill>
              </a:rPr>
              <a:t>Scarcely</a:t>
            </a:r>
            <a:r>
              <a:rPr lang="en-US" sz="3200" b="1" dirty="0" smtClean="0">
                <a:solidFill>
                  <a:srgbClr val="15045C"/>
                </a:solidFill>
              </a:rPr>
              <a:t> </a:t>
            </a:r>
            <a:r>
              <a:rPr lang="en-US" sz="3200" b="1" dirty="0" smtClean="0">
                <a:solidFill>
                  <a:srgbClr val="15045C"/>
                </a:solidFill>
              </a:rPr>
              <a:t>had the thief seen the police…………….</a:t>
            </a:r>
          </a:p>
          <a:p>
            <a:pPr marL="457200" indent="-457200">
              <a:buAutoNum type="arabicPeriod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066800"/>
            <a:ext cx="12268200" cy="2185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</a:rPr>
              <a:t>Structure 1: If + Present simple + Future Simple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1.If it rains</a:t>
            </a:r>
            <a:r>
              <a:rPr lang="en-US" sz="3200" b="1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endParaRPr lang="en-US" sz="3200" b="1" u="sng" dirty="0" smtClean="0">
              <a:solidFill>
                <a:schemeClr val="tx1"/>
              </a:solidFill>
              <a:latin typeface="Book Antiqua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2. If you come in time, </a:t>
            </a:r>
            <a:r>
              <a:rPr lang="en-US" sz="3200" dirty="0" smtClean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Book Antiqua" pitchFamily="18" charset="0"/>
              </a:rPr>
            </a:br>
            <a:endParaRPr lang="en-US" sz="3200" u="sng" dirty="0" smtClean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"/>
            <a:ext cx="1234440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Method-20</a:t>
            </a:r>
            <a:r>
              <a:rPr lang="en-US" sz="54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 If</a:t>
            </a:r>
            <a:endParaRPr lang="en-US" sz="5400" b="1" cap="none" spc="0" dirty="0">
              <a:ln w="31550" cmpd="sng">
                <a:solidFill>
                  <a:schemeClr val="tx1"/>
                </a:soli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791200"/>
            <a:ext cx="12192000" cy="1524000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Complete the following sentences……</a:t>
            </a:r>
          </a:p>
          <a:p>
            <a:pPr marL="457200" lvl="0" indent="-457200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# If you do not respect others___________</a:t>
            </a:r>
          </a:p>
          <a:p>
            <a:pPr marL="457200" lvl="0" indent="-457200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# If he came, _________________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1752600"/>
            <a:ext cx="6324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  <a:latin typeface="Book Antiqua" pitchFamily="18" charset="0"/>
              </a:rPr>
              <a:t>I shall not start for college.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2286000"/>
            <a:ext cx="49530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  <a:latin typeface="Book Antiqua" pitchFamily="18" charset="0"/>
              </a:rPr>
              <a:t>I shall go with you.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3429000"/>
            <a:ext cx="12192000" cy="2362200"/>
          </a:xfrm>
          <a:prstGeom prst="rect">
            <a:avLst/>
          </a:prstGeom>
          <a:solidFill>
            <a:srgbClr val="F5B5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Structure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 If + Past Indefinite + would/could + verb (present form).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If it rained,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4876800"/>
            <a:ext cx="5715000" cy="457200"/>
          </a:xfrm>
          <a:prstGeom prst="rect">
            <a:avLst/>
          </a:prstGeom>
          <a:solidFill>
            <a:srgbClr val="FDA9DF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rgbClr val="002060"/>
                </a:solidFill>
              </a:rPr>
              <a:t>I would not start for college.</a:t>
            </a:r>
            <a:endParaRPr lang="en-US" sz="32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1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  <p:bldP spid="8" grpId="0" animBg="1"/>
      <p:bldP spid="17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09600" y="533400"/>
            <a:ext cx="12115800" cy="2514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Structure-3: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If + Past Perfect + would have/could have + Verb (past participle form)</a:t>
            </a:r>
          </a:p>
          <a:p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Ex. If I had read attentively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 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0" y="2362200"/>
            <a:ext cx="6477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 would have made a good result.</a:t>
            </a:r>
            <a:endParaRPr lang="en-US" sz="3200" u="sng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" y="3048000"/>
            <a:ext cx="12115800" cy="2057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Structure-4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: Had + verb( Past Participle form) + would have/could have + verb ( past participle form)</a:t>
            </a:r>
          </a:p>
          <a:p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Ex. Had she gone there,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10200" y="4648200"/>
            <a:ext cx="64770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she could have met her parents. </a:t>
            </a:r>
            <a:endParaRPr lang="en-US" sz="3200" u="sng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600" y="5105400"/>
            <a:ext cx="12115800" cy="190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Structure-5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: If + subject + were + would + verb ( present form)</a:t>
            </a:r>
          </a:p>
          <a:p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Ex. If I were a queen,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ound Same Side Corner Rectangle 25"/>
          <p:cNvSpPr/>
          <p:nvPr/>
        </p:nvSpPr>
        <p:spPr>
          <a:xfrm>
            <a:off x="4953000" y="6400800"/>
            <a:ext cx="5791200" cy="457200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 could have help the poor .</a:t>
            </a:r>
            <a:endParaRPr lang="en-US" sz="3200" u="sng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93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3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193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93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93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93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93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93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81000"/>
            <a:ext cx="112014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Method-21: if/whether or if/whether….not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533400" y="1219200"/>
            <a:ext cx="11887200" cy="3505200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She asked me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 asked him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Mother asked me whether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2133600"/>
            <a:ext cx="57150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if/whether my name is </a:t>
            </a:r>
            <a:r>
              <a:rPr lang="en-US" sz="3200" u="sng" dirty="0" err="1" smtClean="0">
                <a:solidFill>
                  <a:schemeClr val="tx1"/>
                </a:solidFill>
              </a:rPr>
              <a:t>Sumi</a:t>
            </a:r>
            <a:r>
              <a:rPr lang="en-US" sz="3200" u="sng" dirty="0" smtClean="0">
                <a:solidFill>
                  <a:schemeClr val="tx1"/>
                </a:solidFill>
              </a:rPr>
              <a:t>.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3048000"/>
            <a:ext cx="74676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if/whether his mother was well or not.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114800"/>
            <a:ext cx="52578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I will go to college or not.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5334000"/>
            <a:ext cx="3276600" cy="1981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Completing the sentences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5257800"/>
            <a:ext cx="8458200" cy="2133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I do not know…………………….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Father asked his son whether………………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old man asked his sons……………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12268200" cy="92333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Method-22: 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447800"/>
            <a:ext cx="12268200" cy="243840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Structure: as+ past+ past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1. As she grew older </a:t>
            </a:r>
            <a:endParaRPr lang="en-US" sz="32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2. As the thief saw the police</a:t>
            </a:r>
            <a:endParaRPr lang="en-US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2667000"/>
            <a:ext cx="51054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she became weak.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3200400"/>
            <a:ext cx="51054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he raw away.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4114800"/>
            <a:ext cx="11963400" cy="28956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More </a:t>
            </a:r>
            <a:r>
              <a:rPr lang="en-US" sz="2800" dirty="0" smtClean="0">
                <a:solidFill>
                  <a:schemeClr val="tx1"/>
                </a:solidFill>
              </a:rPr>
              <a:t>examples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The fog disappeared as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Do as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As you sow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486400"/>
            <a:ext cx="3810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the sun rose.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5867400"/>
            <a:ext cx="28956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as she tells you.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6324600"/>
            <a:ext cx="37338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so ( shall ) you reap.</a:t>
            </a:r>
            <a:endParaRPr lang="en-US" sz="28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86000"/>
            <a:ext cx="12115800" cy="4343400"/>
          </a:xfrm>
          <a:prstGeom prst="rect">
            <a:avLst/>
          </a:prstGeom>
          <a:solidFill>
            <a:srgbClr val="92D050"/>
          </a:solidFill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latin typeface="Book Antiqua" pitchFamily="18" charset="0"/>
              </a:rPr>
              <a:t>I asked her if/ whether ______________________________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Book Antiqua" pitchFamily="18" charset="0"/>
              </a:rPr>
              <a:t>If I had a car_______________________________________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Book Antiqua" pitchFamily="18" charset="0"/>
              </a:rPr>
              <a:t>I would go there if______________________________________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Book Antiqua" pitchFamily="18" charset="0"/>
              </a:rPr>
              <a:t>  Had she studied attentively______________________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Book Antiqua" pitchFamily="18" charset="0"/>
              </a:rPr>
              <a:t>Do the work as__________________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533400"/>
            <a:ext cx="7467600" cy="685800"/>
          </a:xfrm>
          <a:prstGeom prst="roundRect">
            <a:avLst/>
          </a:prstGeom>
          <a:solidFill>
            <a:srgbClr val="6EEEEE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Pair Work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458200" y="609600"/>
            <a:ext cx="4267200" cy="762000"/>
          </a:xfrm>
          <a:prstGeom prst="ellipse">
            <a:avLst/>
          </a:prstGeom>
          <a:solidFill>
            <a:srgbClr val="00B050"/>
          </a:solidFill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Time: 3 </a:t>
            </a:r>
            <a:r>
              <a:rPr lang="en-US" sz="3600" dirty="0" err="1" smtClean="0">
                <a:solidFill>
                  <a:schemeClr val="tx1"/>
                </a:solidFill>
              </a:rPr>
              <a:t>mins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063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066800"/>
            <a:ext cx="12192000" cy="1261884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ook Antiqua" pitchFamily="18" charset="0"/>
              </a:rPr>
              <a:t>Past + when + past</a:t>
            </a:r>
          </a:p>
          <a:p>
            <a:r>
              <a:rPr lang="en-US" sz="3600" b="1" dirty="0" smtClean="0">
                <a:latin typeface="Book Antiqua" pitchFamily="18" charset="0"/>
              </a:rPr>
              <a:t>The students stood up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724400"/>
            <a:ext cx="12344400" cy="2438400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More examples…..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When it was raining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1971 is the year</a:t>
            </a:r>
          </a:p>
          <a:p>
            <a:pPr marL="457200" indent="-457200"/>
            <a:r>
              <a:rPr lang="en-US" sz="2800" dirty="0" smtClean="0">
                <a:solidFill>
                  <a:schemeClr val="tx1"/>
                </a:solidFill>
              </a:rPr>
              <a:t>3. She becomes happy 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marL="457200" indent="-457200"/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/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0" y="5334000"/>
            <a:ext cx="3657600" cy="457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she was sleeping.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5867400"/>
            <a:ext cx="7696200" cy="381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when Bangladesh became independent.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7200" y="6324600"/>
            <a:ext cx="4038600" cy="304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</a:rPr>
              <a:t>whenever she sees him.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1752600"/>
            <a:ext cx="68580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ysClr val="windowText" lastClr="000000"/>
                </a:solidFill>
                <a:latin typeface="Book Antiqua" pitchFamily="18" charset="0"/>
              </a:rPr>
              <a:t>when the teacher entered the class.</a:t>
            </a:r>
            <a:endParaRPr lang="en-US" sz="3200" u="sng" dirty="0"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9200" y="0"/>
            <a:ext cx="10744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Method -23: when/whenever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2514600"/>
            <a:ext cx="12268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Present + when + present/future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Call me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0" y="3429000"/>
            <a:ext cx="77724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</a:rPr>
              <a:t>when you have finished/ you will finish.</a:t>
            </a:r>
            <a:endParaRPr lang="en-US" sz="3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2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allAtOnce" animBg="1"/>
      <p:bldP spid="6" grpId="0" animBg="1"/>
      <p:bldP spid="10" grpId="0" animBg="1"/>
      <p:bldP spid="12" grpId="0" animBg="1"/>
      <p:bldP spid="9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381000"/>
            <a:ext cx="11506200" cy="830997"/>
          </a:xfrm>
          <a:prstGeom prst="rect">
            <a:avLst/>
          </a:prstGeom>
          <a:solidFill>
            <a:srgbClr val="FF99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Method-24: what/whatever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371600"/>
            <a:ext cx="11506200" cy="3352800"/>
          </a:xfrm>
          <a:prstGeom prst="rect">
            <a:avLst/>
          </a:prstGeom>
          <a:solidFill>
            <a:srgbClr val="FDA9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 </a:t>
            </a:r>
            <a:r>
              <a:rPr lang="en-US" sz="3200" dirty="0" smtClean="0">
                <a:solidFill>
                  <a:schemeClr val="tx1"/>
                </a:solidFill>
              </a:rPr>
              <a:t>like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Whatever he says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What is </a:t>
            </a:r>
            <a:r>
              <a:rPr lang="en-US" sz="3200" dirty="0" err="1" smtClean="0">
                <a:solidFill>
                  <a:schemeClr val="tx1"/>
                </a:solidFill>
              </a:rPr>
              <a:t>lotted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09800" y="1828800"/>
            <a:ext cx="4343400" cy="457200"/>
          </a:xfrm>
          <a:prstGeom prst="round2SameRect">
            <a:avLst/>
          </a:prstGeom>
          <a:solidFill>
            <a:srgbClr val="FF99FF"/>
          </a:solidFill>
          <a:ln>
            <a:solidFill>
              <a:srgbClr val="FDA9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what she says.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4572000" y="2819400"/>
            <a:ext cx="6400800" cy="457200"/>
          </a:xfrm>
          <a:prstGeom prst="round2SameRect">
            <a:avLst/>
          </a:prstGeom>
          <a:solidFill>
            <a:srgbClr val="FF99FF"/>
          </a:solidFill>
          <a:ln>
            <a:solidFill>
              <a:srgbClr val="FDA9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is false/is true/is wrong/is correct.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3810000"/>
            <a:ext cx="3200400" cy="457200"/>
          </a:xfrm>
          <a:prstGeom prst="rect">
            <a:avLst/>
          </a:prstGeom>
          <a:solidFill>
            <a:srgbClr val="FF99FF"/>
          </a:solidFill>
          <a:ln>
            <a:solidFill>
              <a:srgbClr val="FDA9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cannot be blotted.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62000" y="5029200"/>
            <a:ext cx="3124200" cy="2286000"/>
          </a:xfrm>
          <a:prstGeom prst="rightArrow">
            <a:avLst/>
          </a:prstGeom>
          <a:solidFill>
            <a:srgbClr val="6EE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Completing the sentences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5029200"/>
            <a:ext cx="8534400" cy="20574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I like what______________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Whatever they do___________________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I understood what___________________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1129668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Method-25:how/however/where/wherever 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447800"/>
            <a:ext cx="12877800" cy="520142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This is the method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However strong you may be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This is the place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She will find you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4114800" y="1447800"/>
            <a:ext cx="5791200" cy="457200"/>
          </a:xfrm>
          <a:prstGeom prst="round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how I solve the problem.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5791200" y="2438400"/>
            <a:ext cx="7010400" cy="457200"/>
          </a:xfrm>
          <a:prstGeom prst="round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you cannot overcome this problem.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3657600" y="3505200"/>
            <a:ext cx="5562600" cy="457200"/>
          </a:xfrm>
          <a:prstGeom prst="round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where my mother was born.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3810000" y="4495800"/>
            <a:ext cx="3733800" cy="381000"/>
          </a:xfrm>
          <a:prstGeom prst="round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wherever you are.</a:t>
            </a:r>
            <a:endParaRPr lang="en-US" sz="32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5562600" cy="6934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en-US" sz="3600" b="1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PARVIN AKTER</a:t>
            </a:r>
          </a:p>
          <a:p>
            <a:pPr algn="r">
              <a:buNone/>
            </a:pP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Lecturer, English</a:t>
            </a:r>
          </a:p>
          <a:p>
            <a:pPr algn="r">
              <a:buNone/>
            </a:pP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Rampur Ideal</a:t>
            </a:r>
          </a:p>
          <a:p>
            <a:pPr algn="r">
              <a:buNone/>
            </a:pP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Alim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Madrasah</a:t>
            </a:r>
            <a:endParaRPr lang="en-US" sz="36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Sadar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Chandpur</a:t>
            </a:r>
            <a:endParaRPr lang="en-US" sz="36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>
              <a:buNone/>
            </a:pPr>
            <a:endParaRPr lang="en-US" sz="3600" b="1" dirty="0" smtClean="0">
              <a:ln w="11430"/>
              <a:solidFill>
                <a:srgbClr val="66FF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Mobile : 01718295712</a:t>
            </a:r>
          </a:p>
          <a:p>
            <a:pPr algn="r">
              <a:buNone/>
            </a:pPr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E-mail: parvinakter1335@gmail.com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304800"/>
            <a:ext cx="914400" cy="6934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</a:t>
            </a:r>
          </a:p>
          <a:p>
            <a:pPr algn="ctr"/>
            <a:r>
              <a:rPr lang="en-US" sz="4000" dirty="0" smtClean="0"/>
              <a:t>D</a:t>
            </a:r>
          </a:p>
          <a:p>
            <a:pPr algn="ctr"/>
            <a:r>
              <a:rPr lang="en-US" sz="4000" dirty="0" smtClean="0"/>
              <a:t>E</a:t>
            </a:r>
          </a:p>
          <a:p>
            <a:pPr algn="ctr"/>
            <a:r>
              <a:rPr lang="en-US" sz="4000" dirty="0" smtClean="0"/>
              <a:t>N</a:t>
            </a:r>
          </a:p>
          <a:p>
            <a:pPr algn="ctr"/>
            <a:r>
              <a:rPr lang="en-US" sz="4000" dirty="0" smtClean="0"/>
              <a:t>T</a:t>
            </a:r>
            <a:br>
              <a:rPr lang="en-US" sz="4000" dirty="0" smtClean="0"/>
            </a:br>
            <a:r>
              <a:rPr lang="en-US" sz="4000" dirty="0" smtClean="0"/>
              <a:t>I</a:t>
            </a:r>
          </a:p>
          <a:p>
            <a:pPr algn="ctr"/>
            <a:r>
              <a:rPr lang="en-US" sz="4000" dirty="0" smtClean="0"/>
              <a:t>T</a:t>
            </a:r>
          </a:p>
          <a:p>
            <a:pPr algn="ctr"/>
            <a:r>
              <a:rPr lang="en-US" sz="4000" dirty="0" smtClean="0"/>
              <a:t>Y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086600" y="304800"/>
            <a:ext cx="5410200" cy="6934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Sub: English 2</a:t>
            </a:r>
            <a:r>
              <a:rPr 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sz="2800" dirty="0" smtClean="0">
                <a:solidFill>
                  <a:schemeClr val="tx1"/>
                </a:solidFill>
              </a:rPr>
              <a:t> Paper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Class   : XI-XII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Unit    : Four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Topic  :Completing Sentence 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           (Part-2)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Time   :45 minutes 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898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12649200" cy="92333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Home Work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Picture 2" descr="home 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3581400" cy="5257800"/>
          </a:xfrm>
          <a:prstGeom prst="rect">
            <a:avLst/>
          </a:prstGeom>
        </p:spPr>
      </p:pic>
      <p:sp>
        <p:nvSpPr>
          <p:cNvPr id="4" name="Round Same Side Corner Rectangle 3"/>
          <p:cNvSpPr/>
          <p:nvPr/>
        </p:nvSpPr>
        <p:spPr>
          <a:xfrm>
            <a:off x="3657600" y="1295400"/>
            <a:ext cx="8991600" cy="5334000"/>
          </a:xfrm>
          <a:prstGeom prst="round2Same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We shall go </a:t>
            </a:r>
            <a:r>
              <a:rPr lang="en-US" sz="2800" b="1" dirty="0" smtClean="0">
                <a:solidFill>
                  <a:schemeClr val="tx1"/>
                </a:solidFill>
              </a:rPr>
              <a:t>if_________________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Hardly had she seen me</a:t>
            </a:r>
            <a:r>
              <a:rPr lang="en-US" sz="2800" b="1" dirty="0" smtClean="0">
                <a:solidFill>
                  <a:schemeClr val="tx1"/>
                </a:solidFill>
              </a:rPr>
              <a:t>,____________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If you came in </a:t>
            </a:r>
            <a:r>
              <a:rPr lang="en-US" sz="2800" b="1" dirty="0" smtClean="0">
                <a:solidFill>
                  <a:schemeClr val="tx1"/>
                </a:solidFill>
              </a:rPr>
              <a:t>time</a:t>
            </a:r>
            <a:r>
              <a:rPr lang="en-US" sz="2800" b="1" dirty="0" smtClean="0">
                <a:solidFill>
                  <a:schemeClr val="tx1"/>
                </a:solidFill>
              </a:rPr>
              <a:t>,____________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As she was </a:t>
            </a:r>
            <a:r>
              <a:rPr lang="en-US" sz="2800" b="1" dirty="0" smtClean="0">
                <a:solidFill>
                  <a:schemeClr val="tx1"/>
                </a:solidFill>
              </a:rPr>
              <a:t>young</a:t>
            </a:r>
            <a:r>
              <a:rPr lang="en-US" sz="2800" b="1" dirty="0" smtClean="0">
                <a:solidFill>
                  <a:schemeClr val="tx1"/>
                </a:solidFill>
              </a:rPr>
              <a:t>,______________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 went to college in </a:t>
            </a:r>
            <a:r>
              <a:rPr lang="en-US" sz="2800" b="1" dirty="0" smtClean="0">
                <a:solidFill>
                  <a:schemeClr val="tx1"/>
                </a:solidFill>
              </a:rPr>
              <a:t>case</a:t>
            </a:r>
            <a:r>
              <a:rPr lang="en-US" sz="2800" b="1" dirty="0" smtClean="0">
                <a:solidFill>
                  <a:schemeClr val="tx1"/>
                </a:solidFill>
              </a:rPr>
              <a:t>,________________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Let him do </a:t>
            </a:r>
            <a:r>
              <a:rPr lang="en-US" sz="2800" b="1" dirty="0" smtClean="0">
                <a:solidFill>
                  <a:schemeClr val="tx1"/>
                </a:solidFill>
              </a:rPr>
              <a:t>________________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No sooner had I reached </a:t>
            </a:r>
            <a:r>
              <a:rPr lang="en-US" sz="2800" b="1" dirty="0" smtClean="0">
                <a:solidFill>
                  <a:schemeClr val="tx1"/>
                </a:solidFill>
              </a:rPr>
              <a:t>there</a:t>
            </a:r>
            <a:r>
              <a:rPr lang="en-US" sz="2800" b="1" dirty="0" smtClean="0">
                <a:solidFill>
                  <a:schemeClr val="tx1"/>
                </a:solidFill>
              </a:rPr>
              <a:t>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This is the place </a:t>
            </a:r>
            <a:r>
              <a:rPr lang="en-US" sz="2800" b="1" dirty="0" smtClean="0">
                <a:solidFill>
                  <a:schemeClr val="tx1"/>
                </a:solidFill>
              </a:rPr>
              <a:t>______________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The baby is sleeping </a:t>
            </a:r>
            <a:r>
              <a:rPr lang="en-US" sz="2800" b="1" dirty="0" smtClean="0">
                <a:solidFill>
                  <a:schemeClr val="tx1"/>
                </a:solidFill>
              </a:rPr>
              <a:t>______________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If I had finished my work in due </a:t>
            </a:r>
            <a:r>
              <a:rPr lang="en-US" sz="2800" b="1" dirty="0" smtClean="0">
                <a:solidFill>
                  <a:schemeClr val="tx1"/>
                </a:solidFill>
              </a:rPr>
              <a:t>time,</a:t>
            </a:r>
            <a:r>
              <a:rPr lang="en-US" sz="2800" b="1" dirty="0" smtClean="0">
                <a:solidFill>
                  <a:schemeClr val="tx1"/>
                </a:solidFill>
              </a:rPr>
              <a:t>_____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 algn="ctr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39200" y="7206343"/>
            <a:ext cx="4343400" cy="30256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1828800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609600"/>
            <a:ext cx="9906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Thanks to all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4419600"/>
            <a:ext cx="116586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See you again in the next class.</a:t>
            </a:r>
            <a:endParaRPr lang="en-US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855188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7000" y="1349828"/>
            <a:ext cx="40386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 we can live___.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5486400"/>
            <a:ext cx="116586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Book Antiqua" pitchFamily="18" charset="0"/>
              </a:rPr>
              <a:t>Completing sentence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Book Antiqua" pitchFamily="18" charset="0"/>
              </a:rPr>
              <a:t>Part-2</a:t>
            </a:r>
            <a:endParaRPr lang="en-US" sz="4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04800"/>
            <a:ext cx="124968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1.She talks   </a:t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2. </a:t>
            </a:r>
            <a:r>
              <a:rPr lang="en-US" sz="4000" dirty="0" smtClean="0">
                <a:solidFill>
                  <a:schemeClr val="tx1"/>
                </a:solidFill>
              </a:rPr>
              <a:t>The old man behaves</a:t>
            </a:r>
            <a:endParaRPr lang="en-US" sz="40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u="sng" dirty="0"/>
          </a:p>
        </p:txBody>
      </p:sp>
      <p:sp>
        <p:nvSpPr>
          <p:cNvPr id="8" name="Rectangle 7"/>
          <p:cNvSpPr/>
          <p:nvPr/>
        </p:nvSpPr>
        <p:spPr>
          <a:xfrm>
            <a:off x="609600" y="4267200"/>
            <a:ext cx="124968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045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today’s topic is……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5045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914400"/>
            <a:ext cx="8534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if she knew everything.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324600" y="2133600"/>
            <a:ext cx="6400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though he were </a:t>
            </a:r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mad</a:t>
            </a:r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5411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990600"/>
            <a:ext cx="80010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Learning outcomes</a:t>
            </a:r>
            <a:endParaRPr lang="en-US" sz="6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819400"/>
            <a:ext cx="12801600" cy="388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the end of the lesson , we will be able to –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the definition of completing sentence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the method of completing sentence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complete incomplete sentences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66800"/>
            <a:ext cx="11582400" cy="1828800"/>
          </a:xfrm>
          <a:prstGeom prst="rect">
            <a:avLst/>
          </a:prstGeom>
          <a:solidFill>
            <a:srgbClr val="FDA9DF"/>
          </a:solidFill>
          <a:ln>
            <a:solidFill>
              <a:srgbClr val="FDA9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Book Antiqua" pitchFamily="18" charset="0"/>
              </a:rPr>
              <a:t>What is completing sentence?</a:t>
            </a:r>
            <a:endParaRPr lang="en-US" sz="6000" b="1" u="sng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895600"/>
            <a:ext cx="12877800" cy="2286000"/>
          </a:xfrm>
          <a:prstGeom prst="rect">
            <a:avLst/>
          </a:prstGeom>
          <a:solidFill>
            <a:srgbClr val="9E09B7"/>
          </a:solidFill>
          <a:ln>
            <a:solidFill>
              <a:srgbClr val="9E0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895600"/>
            <a:ext cx="12877800" cy="2286000"/>
          </a:xfrm>
          <a:prstGeom prst="rect">
            <a:avLst/>
          </a:prstGeom>
          <a:solidFill>
            <a:srgbClr val="DA2CEC"/>
          </a:solidFill>
          <a:ln>
            <a:solidFill>
              <a:srgbClr val="DA2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895600"/>
            <a:ext cx="12877800" cy="2286000"/>
          </a:xfrm>
          <a:prstGeom prst="rect">
            <a:avLst/>
          </a:prstGeom>
          <a:solidFill>
            <a:srgbClr val="F137C0"/>
          </a:solidFill>
          <a:ln>
            <a:solidFill>
              <a:srgbClr val="F137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895600"/>
            <a:ext cx="12877800" cy="2286000"/>
          </a:xfrm>
          <a:prstGeom prst="rect">
            <a:avLst/>
          </a:prstGeom>
          <a:solidFill>
            <a:srgbClr val="FDA9DF"/>
          </a:solidFill>
          <a:ln>
            <a:solidFill>
              <a:srgbClr val="FDA9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ysClr val="windowText" lastClr="000000"/>
                </a:solidFill>
                <a:latin typeface="Book Antiqua" pitchFamily="18" charset="0"/>
              </a:rPr>
              <a:t>When a part of a sentence is completed with a</a:t>
            </a:r>
          </a:p>
          <a:p>
            <a:r>
              <a:rPr lang="en-US" sz="4400" b="1" dirty="0" smtClean="0">
                <a:solidFill>
                  <a:sysClr val="windowText" lastClr="000000"/>
                </a:solidFill>
                <a:latin typeface="Book Antiqua" pitchFamily="18" charset="0"/>
              </a:rPr>
              <a:t>clause or a phrase  is called a completing sentence.</a:t>
            </a:r>
            <a:endParaRPr lang="en-US" sz="4400" b="1" dirty="0"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0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0"/>
            <a:ext cx="124206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Method-16: as if/ as though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12420600" cy="647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/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/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sz="3200" b="1" dirty="0" smtClean="0">
                <a:solidFill>
                  <a:schemeClr val="tx1"/>
                </a:solidFill>
              </a:rPr>
              <a:t>Structure-1: main verb (present)+ as if/ as though+ past form(verb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/>
            <a:endParaRPr lang="en-US" sz="36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He eats  </a:t>
            </a:r>
            <a:endParaRPr lang="en-US" sz="36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3600" b="1" dirty="0" smtClean="0">
                <a:solidFill>
                  <a:schemeClr val="tx1"/>
                </a:solidFill>
              </a:rPr>
              <a:t>Structure-2: verb (past) + as if/as though + past perfect</a:t>
            </a:r>
          </a:p>
          <a:p>
            <a:pPr marL="457200" indent="-457200"/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3600" dirty="0" smtClean="0">
                <a:solidFill>
                  <a:schemeClr val="tx1"/>
                </a:solidFill>
              </a:rPr>
              <a:t>They seemed </a:t>
            </a:r>
            <a:endParaRPr lang="en-US" sz="3600" u="sng" dirty="0" smtClean="0">
              <a:solidFill>
                <a:schemeClr val="tx1"/>
              </a:solidFill>
            </a:endParaRPr>
          </a:p>
          <a:p>
            <a:pPr marL="457200" indent="-457200"/>
            <a:endParaRPr lang="en-US" sz="36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895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as though he did not eat for some days.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715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as if I had not spoken.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287000" y="13716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28600"/>
            <a:ext cx="12725400" cy="3124200"/>
          </a:xfrm>
          <a:prstGeom prst="rect">
            <a:avLst/>
          </a:prstGeom>
          <a:solidFill>
            <a:srgbClr val="FDA9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3200" b="1" dirty="0" smtClean="0">
                <a:solidFill>
                  <a:sysClr val="windowText" lastClr="000000"/>
                </a:solidFill>
              </a:rPr>
              <a:t>Structure-3: as/as though + be verb + were</a:t>
            </a:r>
          </a:p>
          <a:p>
            <a:pPr marL="457200" indent="-457200"/>
            <a:endParaRPr lang="en-US" sz="3200" dirty="0" smtClean="0">
              <a:solidFill>
                <a:sysClr val="windowText" lastClr="00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ysClr val="windowText" lastClr="000000"/>
                </a:solidFill>
              </a:rPr>
              <a:t>The man talks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ysClr val="windowText" lastClr="000000"/>
                </a:solidFill>
              </a:rPr>
              <a:t> The girl behaves as though </a:t>
            </a:r>
          </a:p>
          <a:p>
            <a:pPr marL="457200" indent="-457200"/>
            <a:endParaRPr lang="en-US" sz="32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1524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as if he were the king.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1981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her father were the president.</a:t>
            </a:r>
            <a:endParaRPr lang="en-US" sz="3200" u="sng" dirty="0"/>
          </a:p>
        </p:txBody>
      </p:sp>
      <p:pic>
        <p:nvPicPr>
          <p:cNvPr id="12" name="Picture 11" descr="sticky no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505200"/>
            <a:ext cx="5410200" cy="426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91000" y="4800600"/>
            <a:ext cx="4419600" cy="2362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b="1" dirty="0" smtClean="0"/>
              <a:t>Note: The incomplete part of till can be both affirmative and negative but in case of until it will be only affirmative.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838200" y="5562600"/>
            <a:ext cx="11811000" cy="2209800"/>
          </a:xfrm>
          <a:prstGeom prst="roundRect">
            <a:avLst/>
          </a:prstGeom>
          <a:solidFill>
            <a:srgbClr val="F5B5EC"/>
          </a:solidFill>
          <a:ln>
            <a:solidFill>
              <a:srgbClr val="F5B5EC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I waited in the station __________________.</a:t>
            </a:r>
          </a:p>
          <a:p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In case you fail___________________.</a:t>
            </a:r>
          </a:p>
          <a:p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Call me in case___________________.</a:t>
            </a:r>
          </a:p>
          <a:p>
            <a:endParaRPr lang="en-US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0" y="304800"/>
            <a:ext cx="11734800" cy="990600"/>
          </a:xfrm>
          <a:prstGeom prst="roundRect">
            <a:avLst/>
          </a:prstGeom>
          <a:solidFill>
            <a:srgbClr val="FFCCCC"/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137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Method 17~ In case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137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117348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FDA9D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Present + in case + present / future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He carries an umbrella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2286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in case it rains.</a:t>
            </a:r>
            <a:endParaRPr lang="en-US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124200"/>
            <a:ext cx="11734800" cy="1447800"/>
          </a:xfrm>
          <a:prstGeom prst="rect">
            <a:avLst/>
          </a:prstGeom>
          <a:solidFill>
            <a:srgbClr val="FFCCCC"/>
          </a:solidFill>
          <a:ln>
            <a:solidFill>
              <a:srgbClr val="FDA9D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Past + in case + past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She went there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3810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in case she met her friends.</a:t>
            </a:r>
            <a:endParaRPr lang="en-US" sz="28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38200" y="4724400"/>
            <a:ext cx="11734800" cy="1066800"/>
          </a:xfrm>
          <a:prstGeom prst="downArrowCallout">
            <a:avLst/>
          </a:prstGeom>
          <a:solidFill>
            <a:srgbClr val="F7ABE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Complete the following sentences.</a:t>
            </a:r>
            <a:endParaRPr lang="en-US" sz="3200" b="1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4" grpId="0" animBg="1"/>
      <p:bldP spid="5" grpId="0"/>
      <p:bldP spid="6" grpId="0" animBg="1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181600"/>
            <a:ext cx="12268200" cy="21336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Complete the following sentences…..</a:t>
            </a:r>
          </a:p>
          <a:p>
            <a:endParaRPr lang="en-US" sz="320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Had I wings like bird …………….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Would that ……………..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1295400"/>
            <a:ext cx="12115800" cy="1524000"/>
          </a:xfrm>
          <a:prstGeom prst="rect">
            <a:avLst/>
          </a:prstGeom>
          <a:solidFill>
            <a:srgbClr val="6EE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I wish</a:t>
            </a:r>
          </a:p>
          <a:p>
            <a:pPr marL="742950" indent="-742950">
              <a:buFontTx/>
              <a:buAutoNum type="arabicPeriod"/>
            </a:pPr>
            <a:r>
              <a:rPr lang="en-US" sz="36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Had I much money</a:t>
            </a:r>
            <a:endParaRPr lang="en-US" sz="3600" b="1" u="sng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895600"/>
            <a:ext cx="12192000" cy="2057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Note: would that/ wish/were/had+ be verb                    were</a:t>
            </a:r>
          </a:p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Would that/wish/were/had+ other verb             could/would+ base form of verb or could have/would have+V3</a:t>
            </a:r>
          </a:p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flipV="1">
            <a:off x="8610600" y="3200400"/>
            <a:ext cx="17526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924800" y="3733800"/>
            <a:ext cx="10668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04800" y="228600"/>
            <a:ext cx="121158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Method-18: would that/wish/were/had</a:t>
            </a:r>
            <a:endParaRPr lang="en-US" sz="4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1447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I were a child again.</a:t>
            </a:r>
            <a:endParaRPr lang="en-US" sz="3600" b="1" u="sng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2057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 would have set a school.</a:t>
            </a:r>
            <a:endParaRPr lang="en-US" sz="3600" b="1" u="sng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1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1" grpId="0" animBg="1"/>
      <p:bldP spid="12" grpId="0" animBg="1"/>
      <p:bldP spid="13" grpId="0" animBg="1"/>
      <p:bldP spid="14" grpId="0" animBg="1"/>
      <p:bldP spid="16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2384</TotalTime>
  <Words>1063</Words>
  <Application>Microsoft Office PowerPoint</Application>
  <PresentationFormat>Custom</PresentationFormat>
  <Paragraphs>232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Parvin Akter</cp:lastModifiedBy>
  <cp:revision>308</cp:revision>
  <dcterms:created xsi:type="dcterms:W3CDTF">2015-11-30T00:43:24Z</dcterms:created>
  <dcterms:modified xsi:type="dcterms:W3CDTF">2020-08-31T07:06:10Z</dcterms:modified>
</cp:coreProperties>
</file>