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8" r:id="rId3"/>
    <p:sldId id="257" r:id="rId4"/>
    <p:sldId id="261" r:id="rId5"/>
    <p:sldId id="262" r:id="rId6"/>
    <p:sldId id="260" r:id="rId7"/>
    <p:sldId id="263" r:id="rId8"/>
    <p:sldId id="265" r:id="rId9"/>
    <p:sldId id="273" r:id="rId10"/>
    <p:sldId id="274" r:id="rId11"/>
    <p:sldId id="264" r:id="rId12"/>
    <p:sldId id="275" r:id="rId13"/>
    <p:sldId id="276" r:id="rId14"/>
    <p:sldId id="266" r:id="rId15"/>
    <p:sldId id="267" r:id="rId16"/>
    <p:sldId id="268" r:id="rId17"/>
    <p:sldId id="277" r:id="rId18"/>
    <p:sldId id="269" r:id="rId19"/>
    <p:sldId id="278" r:id="rId20"/>
    <p:sldId id="270" r:id="rId21"/>
    <p:sldId id="279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-69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DFC786-FCC9-4107-A5E6-211CA50AA3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2CD479E-E78E-4513-B317-014333A5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786-FCC9-4107-A5E6-211CA50AA3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479E-E78E-4513-B317-014333A5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786-FCC9-4107-A5E6-211CA50AA3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479E-E78E-4513-B317-014333A5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53DFC786-FCC9-4107-A5E6-211CA50AA3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479E-E78E-4513-B317-014333A5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53DFC786-FCC9-4107-A5E6-211CA50AA3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A2CD479E-E78E-4513-B317-014333A51E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53DFC786-FCC9-4107-A5E6-211CA50AA3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A2CD479E-E78E-4513-B317-014333A5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53DFC786-FCC9-4107-A5E6-211CA50AA3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A2CD479E-E78E-4513-B317-014333A5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786-FCC9-4107-A5E6-211CA50AA3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479E-E78E-4513-B317-014333A5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53DFC786-FCC9-4107-A5E6-211CA50AA3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A2CD479E-E78E-4513-B317-014333A5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53DFC786-FCC9-4107-A5E6-211CA50AA3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A2CD479E-E78E-4513-B317-014333A5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53DFC786-FCC9-4107-A5E6-211CA50AA3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A2CD479E-E78E-4513-B317-014333A5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DFC786-FCC9-4107-A5E6-211CA50AA3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2CD479E-E78E-4513-B317-014333A51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64"/>
            <a:ext cx="12192000" cy="5397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"/>
            <a:ext cx="12191999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err="1">
                <a:solidFill>
                  <a:srgbClr val="002060"/>
                </a:solidFill>
              </a:rPr>
              <a:t>স্বাগতম</a:t>
            </a:r>
            <a:r>
              <a:rPr lang="en-US" sz="9600" dirty="0">
                <a:solidFill>
                  <a:srgbClr val="002060"/>
                </a:solidFill>
              </a:rPr>
              <a:t> </a:t>
            </a:r>
            <a:r>
              <a:rPr lang="en-US" sz="9600" dirty="0" err="1">
                <a:solidFill>
                  <a:srgbClr val="002060"/>
                </a:solidFill>
              </a:rPr>
              <a:t>সবাইকে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2054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0042"/>
            <a:ext cx="12191999" cy="53379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১।উত্তরঃ 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 প্রসার হচ্ছে স্বসল্পমেয়াদি প্রণোদনা যা পণ্য অথবা সেবা ক্রয় বা বিক্রয়ে জনগণকে আগ্রহী করে তোলে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solidFill>
                <a:srgbClr val="7030A0"/>
              </a:solidFill>
            </a:endParaRPr>
          </a:p>
          <a:p>
            <a:endParaRPr lang="bn-IN" dirty="0" smtClean="0">
              <a:solidFill>
                <a:srgbClr val="7030A0"/>
              </a:solidFill>
            </a:endParaRPr>
          </a:p>
          <a:p>
            <a:r>
              <a:rPr lang="bn-IN" sz="54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উত্তরঃ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নির্দিস্ট উদ্যোক্তা কতৃক অর্থের বিনিময়ে পণ্য , সেবা বা ধারণা সম্পর্কিত তথ্য নৈর্ব্যত্তিক / মিড়িয়া উপায়ে উপস্থাপন করাকে বিজ্ঞাপন বলে 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224621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842448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    একক কাজের সমাধানঃ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tonnyOMJ" panose="01010600010101010101" pitchFamily="2" charset="0"/>
              <a:ea typeface="+mj-ea"/>
              <a:cs typeface="SutonnyOMJ" panose="01010600010101010101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2000" cy="1115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</a:rPr>
              <a:t>বিক্রয়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প্রসারের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কৌশল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42936" y="1199005"/>
            <a:ext cx="708338" cy="867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0" y="2113808"/>
            <a:ext cx="11649693" cy="70064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620731" y="2609308"/>
            <a:ext cx="218941" cy="412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5631" y="3111335"/>
            <a:ext cx="3526972" cy="301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ভোক্তামুখী বিক্রয় প্রসার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 বিতরণ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কুপন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উপহার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 ছাড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5117" y="3135086"/>
            <a:ext cx="3598223" cy="3009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ডিলার ও পুনবিক্রেতাদের জন্য বিক্রয় প্রসার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ভাতা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ভাতা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পুশ মানি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গিফট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8977" y="3182587"/>
            <a:ext cx="3693226" cy="3014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বিক্রয়করমিদের জন্য বিক্রয় প্রসার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বোনাস প্রদান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 সৃষ্টি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 ও কনফারেন্স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9899869" y="2621183"/>
            <a:ext cx="208207" cy="412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892351" y="2614742"/>
            <a:ext cx="218941" cy="412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09595" y="3760961"/>
            <a:ext cx="2825491" cy="510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678878" y="4085112"/>
            <a:ext cx="2873828" cy="11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761517" y="4370119"/>
            <a:ext cx="855023" cy="11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36374" y="3586348"/>
            <a:ext cx="3099460" cy="23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419605" y="3883231"/>
            <a:ext cx="3503221" cy="237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5535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							জোড়ায় কাজঃ</a:t>
            </a:r>
            <a:r>
              <a:rPr kumimoji="0" lang="bn-IN" sz="80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utonnyOMJ" panose="01010600010101010101" pitchFamily="2" charset="0"/>
              <a:ea typeface="+mj-ea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65662"/>
            <a:ext cx="12192000" cy="54923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3137" y="1567544"/>
            <a:ext cx="11103429" cy="5106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ভোক্তামুখী বিক্রয় প্রসা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২টি কৌশলের নাম লিখ।</a:t>
            </a:r>
          </a:p>
          <a:p>
            <a:endParaRPr lang="bn-IN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ডিলার ও পুনবিক্রেতাদের জন্য বিক্রয় প্রসা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২টি কৌশলের বিস্তারিত লিখ।</a:t>
            </a:r>
          </a:p>
          <a:p>
            <a:endParaRPr lang="bn-IN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বিক্রয়করমিদের জন্য বিক্রয় প্রসা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৩টি কৌশলের নাম লিখ। </a:t>
            </a:r>
            <a:endParaRPr lang="bn-BD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			জোড়ায় কাজের সমাধানঃ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utonnyOMJ" panose="01010600010101010101" pitchFamily="2" charset="0"/>
              <a:ea typeface="+mj-ea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53786"/>
            <a:ext cx="12192000" cy="55042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endParaRPr lang="bn-IN" sz="3200" b="1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endParaRPr lang="bn-IN" sz="3200" b="1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r>
              <a:rPr lang="bn-IN" sz="32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উত্তরঃ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নমুনা বিতরণ। (খ)  মূল্য ছাড়।</a:t>
            </a:r>
          </a:p>
          <a:p>
            <a:pPr marL="285750" indent="-285750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285750" indent="-285750"/>
            <a:r>
              <a:rPr lang="bn-IN" sz="32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উত্তরঃ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পুশ মানিঃ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ডিলার বা প্রতিনিধি যাতে ক্রেতাদের বুঝিয়ে পণ্য বিক্রয় করতে পারে  সে জন্য উৎপাদক নগদ অর্থ বা উপহার প্রদান করে এই নগদ অর্থ বা উপহার কে পুশ মানি বলে। </a:t>
            </a:r>
          </a:p>
          <a:p>
            <a:pPr marL="285750" indent="-285750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ভাতা</a:t>
            </a:r>
            <a:r>
              <a:rPr lang="bn-IN" sz="32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বা সেবা প্রচার করার জন্য খুচরা বিক্রেতা উৎপাদকের সাথে চুক্তিবদ্ধ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খুচরা বিক্রেতাকে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বাবত যে ছাড় দেওয়া হয় তাকে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বিজ্ঞাপন ভাতা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</a:p>
          <a:p>
            <a:pPr marL="285750" indent="-285750"/>
            <a:endParaRPr lang="bn-IN" sz="3200" b="1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r>
              <a:rPr lang="bn-IN" sz="32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৩।উত্তরঃ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বোনাস প্রদান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 সৃষ্টি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 ও কনফারেন্স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/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endParaRPr lang="bn-BD" sz="3200" b="1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0" y="0"/>
            <a:ext cx="12192000" cy="339612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বিজ্ঞাপনের মাধ্যম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3075709"/>
            <a:ext cx="3776353" cy="3782291"/>
          </a:xfrm>
          <a:prstGeom prst="homePlate">
            <a:avLst>
              <a:gd name="adj" fmla="val 516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কম্পানি</a:t>
            </a:r>
            <a:r>
              <a:rPr lang="bn-BD" dirty="0" smtClean="0">
                <a:solidFill>
                  <a:srgbClr val="FF0000"/>
                </a:solidFill>
              </a:rPr>
              <a:t>/ </a:t>
            </a:r>
            <a:r>
              <a:rPr lang="bn-BD" sz="2800" dirty="0" smtClean="0">
                <a:solidFill>
                  <a:srgbClr val="FF0000"/>
                </a:solidFill>
              </a:rPr>
              <a:t>বিক্রেতা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65767" y="2716381"/>
            <a:ext cx="3167098" cy="4141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</a:rPr>
              <a:t>মাধ্যম</a:t>
            </a:r>
          </a:p>
          <a:p>
            <a:pPr algn="ctr"/>
            <a:endParaRPr lang="bn-BD" dirty="0" smtClean="0"/>
          </a:p>
          <a:p>
            <a:pPr algn="ctr"/>
            <a:r>
              <a:rPr lang="bn-BD" dirty="0" smtClean="0">
                <a:solidFill>
                  <a:srgbClr val="0070C0"/>
                </a:solidFill>
              </a:rPr>
              <a:t>(রেডিও,টেলিভিশন,</a:t>
            </a:r>
          </a:p>
          <a:p>
            <a:r>
              <a:rPr lang="bn-BD" dirty="0">
                <a:solidFill>
                  <a:srgbClr val="0070C0"/>
                </a:solidFill>
              </a:rPr>
              <a:t> </a:t>
            </a:r>
            <a:r>
              <a:rPr lang="bn-BD" dirty="0" smtClean="0">
                <a:solidFill>
                  <a:srgbClr val="0070C0"/>
                </a:solidFill>
              </a:rPr>
              <a:t>  সংবাদপত্র,ম্যাগাজিন)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8510995" y="4634999"/>
            <a:ext cx="1326524" cy="39924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25318" y="2743200"/>
            <a:ext cx="2266682" cy="41147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</a:rPr>
              <a:t>ভোক্তা/ক্রেতা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782636" y="4728023"/>
            <a:ext cx="1326524" cy="39924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158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2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bn-IN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মাধ্যমের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প্রকারভেদ</a:t>
            </a:r>
            <a:r>
              <a:rPr lang="bn-IN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13165"/>
            <a:ext cx="12191999" cy="6801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</a:t>
            </a:r>
            <a:r>
              <a:rPr lang="bn-IN" sz="4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মাধ্যমকে </a:t>
            </a:r>
            <a:r>
              <a:rPr lang="bn-BD" sz="4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নিম্নোক্ত শ্রেনিতে ভাগ করতে পারি</a:t>
            </a:r>
            <a:r>
              <a:rPr lang="bn-IN" sz="4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bn-BD" sz="4000" b="1" u="sng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সংবাদপত্র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সাময়িকী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রেড়িও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প্রত্যক্ষ বা ডাকযোগ বিজ্ঞাপন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ট্রানজিট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বঃহি বিজ্ঞাপন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চলচিত্র 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ভিডিও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প্রচারপত্র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ইন্টারনেট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মোবাইল ফোন- এস এম এস</a:t>
            </a:r>
            <a:endParaRPr lang="bn-IN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4720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-2" y="1"/>
            <a:ext cx="12192002" cy="1738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কাজ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8648"/>
            <a:ext cx="12191999" cy="3593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332021"/>
            <a:ext cx="12192000" cy="143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         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বিজ্ঞাপনের মাধ্যম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কী? ৮টি মাধ্যমের নাম লিখ।</a:t>
            </a:r>
          </a:p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বিজ্ঞাপনের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 ব্যাখ্যা করো। 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3907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138941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		দলীয় কাজের সমাধানঃ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OMJ" panose="01010600010101010101" pitchFamily="2" charset="0"/>
              <a:ea typeface="+mj-ea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53787"/>
            <a:ext cx="12192000" cy="5504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000" b="1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000" b="1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000" b="1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000" b="1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000" b="1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000" b="1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উত্তরঃ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Donal Davis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মতে “যে চ্যানেলের মাধ্যমে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বার্তা জনগনের  নিকট পৌছায় তাকে বিজ্ঞাপনের মাধ্যম বলে। বিজ্ঞাপনের ৮টি মাধ্যমের নাম হলো-যেমনঃ </a:t>
            </a:r>
          </a:p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সাময়িকী।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রেড়িও।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বা ডাকযোগ বিজ্ঞাপন।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(ঙ)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ট্রানজিট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(চ)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বঃহি বিজ্ঞাপন।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(ছ)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চলচিত্র।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(জ)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32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উত্তরঃ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বিজ্ঞাপনের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 ব্যাখ্যা করা হলোঃ </a:t>
            </a:r>
          </a:p>
          <a:p>
            <a:r>
              <a:rPr lang="bn-IN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সংবাদপত্রঃ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দৈনিক, সপ্তাহিক, পাক্ষিক ইত্যাদি সংবাদপত্রগুলো বিজ্ঞাপনের কার্যকর মাধ্যম হিসাবে সকল শ্রেণি মানুষের কাছে জনপ্রিয়।</a:t>
            </a:r>
          </a:p>
          <a:p>
            <a:r>
              <a:rPr lang="bn-IN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সাময়িকীঃ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সপ্তাহিক, পাক্ষিক,মাসিক,বার্ষিক ইত্যাদি সাময়িকীগুলো বিজ্ঞাপনের অন্যতম আকর্ষণীয় মাধ্যম হিসাবে বিবেচিত হয়। </a:t>
            </a:r>
          </a:p>
          <a:p>
            <a:r>
              <a:rPr lang="bn-IN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রেডিও এবং টেলিভিশনঃ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আধুনিক যুগে  রেডিও এবং টেলিভিশন বিজ্ঞাপনের অন্যতম কার্যকর মাধ্যম হিসাবে ব্যাপকভাবে পরিচিত।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614410" y="0"/>
            <a:ext cx="6568226" cy="117197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</a:rPr>
              <a:t>মূল্যায়ন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4922947"/>
            <a:ext cx="12192000" cy="982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71900" lvl="7" indent="-571500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 কোন ধরনের বিজ্ঞাপন?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5904962"/>
            <a:ext cx="12192000" cy="953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29100" lvl="8" indent="-571500"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প্রসার ও বিজ্ঞাপন কী এক জিনিস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করো।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7"/>
            <a:ext cx="11088710" cy="375097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351314" y="5201392"/>
            <a:ext cx="978408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325585" y="6078187"/>
            <a:ext cx="978408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274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dirty="0" smtClean="0"/>
              <a:t>					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মূল্যায়নের সমাধানঃ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4410"/>
            <a:ext cx="12192000" cy="5563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১।উত্তরঃ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বিল বোর্ড হলো- </a:t>
            </a:r>
            <a:r>
              <a:rPr lang="bn-IN" sz="3200" dirty="0" smtClean="0">
                <a:solidFill>
                  <a:schemeClr val="bg1"/>
                </a:solidFill>
              </a:rPr>
              <a:t>√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(ক)বহিঃবিজ্ঞাপন।(খ)সংবাদপত্র।(গ)সাময়িকী।(ঘ)প্রত্যক্ষ বিজ্ঞাপন।</a:t>
            </a:r>
          </a:p>
          <a:p>
            <a:endParaRPr lang="bn-IN" sz="2400" dirty="0" smtClean="0">
              <a:solidFill>
                <a:schemeClr val="bg1"/>
              </a:solidFill>
            </a:endParaRPr>
          </a:p>
          <a:p>
            <a:r>
              <a:rPr lang="bn-IN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২।উত্তরঃ</a:t>
            </a:r>
            <a:r>
              <a:rPr lang="bn-BD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 প্রসার ও বিজ্ঞাপন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এক নয় এদের মধ্যে কিছু পার্থক্য রয়েছে তা নিম্নে উপস্থাপন করা হলোঃ </a:t>
            </a:r>
          </a:p>
          <a:p>
            <a:r>
              <a:rPr lang="bn-IN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বিক্রয় প্রসার</a:t>
            </a:r>
            <a:r>
              <a:rPr lang="bn-IN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 প্রসার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 স্বসল্পমেয়াদি প্রণোদনা যা পণ্য অথবা সেবা ক্রয় বা বিক্রয়ে জনগণকে আগ্রহী করে তোলে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বিজ্ঞাপন</a:t>
            </a:r>
            <a:r>
              <a:rPr lang="bn-IN" sz="3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 নির্দিস্ট উদ্যোক্তা কতৃক অর্থের বিনিময়ে পণ্য , সেবা বা ধারণা সম্পর্কিত তথ্য নৈর্ব্যত্তিক / মিড়িয়া উপায়ে উপস্থাপন করাকে বিজ্ঞাপন বলে ।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i="0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শিক্ষক পরিচিতিঃ</a:t>
            </a:r>
            <a:endParaRPr kumimoji="0" lang="en-US" sz="9600" i="0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" y="1626918"/>
            <a:ext cx="12191999" cy="56407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bn-I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4000" noProof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মো:আশরাফুল</a:t>
            </a:r>
            <a:r>
              <a:rPr lang="en-US" sz="4000" noProof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noProof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kumimoji="0" lang="en-A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গল্লাক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আদর্শ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ডিগ্রি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কলেজ,ফরিদঞ্জ,চাঁদপুর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প্রভাষক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উৎপাদন ব্যবস্থাপনা ও বিপণন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মার্কেটিং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)। </a:t>
            </a: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5397"/>
          <a:stretch/>
        </p:blipFill>
        <p:spPr>
          <a:xfrm>
            <a:off x="8795656" y="1801090"/>
            <a:ext cx="3093358" cy="461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6295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528703" y="983643"/>
            <a:ext cx="4417453" cy="281645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</a:rPr>
              <a:t>বাড়ির 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3" y="0"/>
            <a:ext cx="6628327" cy="5830784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144524" y="4327071"/>
            <a:ext cx="641723" cy="123058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-225630" y="5846751"/>
            <a:ext cx="12417630" cy="125469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/>
          </a:p>
        </p:txBody>
      </p:sp>
      <p:sp>
        <p:nvSpPr>
          <p:cNvPr id="7" name="Rectangle 6"/>
          <p:cNvSpPr/>
          <p:nvPr/>
        </p:nvSpPr>
        <p:spPr>
          <a:xfrm>
            <a:off x="702129" y="5860610"/>
            <a:ext cx="11489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rgbClr val="7030A0"/>
                </a:solidFill>
              </a:rPr>
              <a:t>“</a:t>
            </a:r>
            <a:r>
              <a:rPr lang="en-US" sz="4800" b="1" u="sng" dirty="0" err="1">
                <a:solidFill>
                  <a:srgbClr val="7030A0"/>
                </a:solidFill>
              </a:rPr>
              <a:t>বিজ্ঞাপন</a:t>
            </a:r>
            <a:r>
              <a:rPr lang="en-US" sz="4800" b="1" u="sng" dirty="0">
                <a:solidFill>
                  <a:srgbClr val="7030A0"/>
                </a:solidFill>
              </a:rPr>
              <a:t> </a:t>
            </a:r>
            <a:r>
              <a:rPr lang="en-US" sz="4800" b="1" u="sng" dirty="0" err="1">
                <a:solidFill>
                  <a:srgbClr val="7030A0"/>
                </a:solidFill>
              </a:rPr>
              <a:t>হলো</a:t>
            </a:r>
            <a:r>
              <a:rPr lang="en-US" sz="4800" b="1" u="sng" dirty="0">
                <a:solidFill>
                  <a:srgbClr val="7030A0"/>
                </a:solidFill>
              </a:rPr>
              <a:t> </a:t>
            </a:r>
            <a:r>
              <a:rPr lang="en-US" sz="48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নৈব্যক্তিক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– </a:t>
            </a:r>
            <a:r>
              <a:rPr lang="en-US" sz="48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b="1" u="sng" dirty="0">
              <a:solidFill>
                <a:srgbClr val="7030A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6255" y="6020790"/>
            <a:ext cx="475013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649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পুস্তক নির্দেশ</a:t>
            </a:r>
            <a:r>
              <a:rPr kumimoji="0" lang="bn-IN" sz="6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নায়ঃ </a:t>
            </a:r>
            <a:r>
              <a:rPr kumimoji="0" lang="bn-BD" sz="6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60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54379" y="1398400"/>
            <a:ext cx="12346379" cy="21285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উচ্চমাধ্যমিকঃ  উৎপাদন ব্যবস্থাপনা ও বিপণন (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১ম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পত্র)</a:t>
            </a:r>
            <a:r>
              <a:rPr kumimoji="0" lang="bn-IN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লেখকঃ      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	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খালেকুজ্জামান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	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জোবাইদা নাসরিন</a:t>
            </a:r>
          </a:p>
          <a:p>
            <a:pPr marL="1463040" marR="0" lvl="4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	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ডঃ বেলায়েত হোসেন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04" y="3446920"/>
            <a:ext cx="4071953" cy="341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41" y="3427352"/>
            <a:ext cx="4238365" cy="3430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35" y="3406898"/>
            <a:ext cx="4172465" cy="345110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999" cy="629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73371"/>
            <a:ext cx="12192000" cy="384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5343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186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bg1"/>
                </a:solidFill>
              </a:rPr>
              <a:t>পাঠ পরিচিতি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862048"/>
            <a:ext cx="12192000" cy="186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 </a:t>
            </a:r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679858"/>
            <a:ext cx="12192000" cy="70788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বিষয় – </a:t>
            </a:r>
            <a:r>
              <a:rPr lang="bn-BD" sz="3600" dirty="0" smtClean="0">
                <a:solidFill>
                  <a:srgbClr val="7030A0"/>
                </a:solidFill>
              </a:rPr>
              <a:t>উৎপাদন ব্যাবস্থাপনা ও বিপণন</a:t>
            </a:r>
            <a:r>
              <a:rPr lang="en-US" sz="3600" dirty="0" smtClean="0">
                <a:solidFill>
                  <a:srgbClr val="7030A0"/>
                </a:solidFill>
              </a:rPr>
              <a:t> ( </a:t>
            </a:r>
            <a:r>
              <a:rPr lang="en-US" sz="4000" dirty="0" err="1" smtClean="0">
                <a:solidFill>
                  <a:srgbClr val="7030A0"/>
                </a:solidFill>
              </a:rPr>
              <a:t>দ্বিতীয়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পত্র</a:t>
            </a:r>
            <a:r>
              <a:rPr lang="en-US" sz="4000" dirty="0" smtClean="0">
                <a:solidFill>
                  <a:srgbClr val="7030A0"/>
                </a:solidFill>
              </a:rPr>
              <a:t>)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435246"/>
            <a:ext cx="121920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8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৮ম</a:t>
            </a:r>
            <a:endParaRPr lang="en-US" sz="8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</a:rPr>
              <a:t>পাঠ শিরোনাম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80891"/>
            <a:ext cx="579491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chemeClr val="bg1"/>
                </a:solidFill>
              </a:rPr>
              <a:t>বিক্রয় প্রসার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4911" y="6211669"/>
            <a:ext cx="639708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bg1"/>
                </a:solidFill>
              </a:rPr>
              <a:t>বিজ্ঞাপন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11" y="1107996"/>
            <a:ext cx="6397089" cy="5103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7"/>
            <a:ext cx="5794911" cy="51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306286"/>
            <a:ext cx="12192001" cy="9393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bn-IN" sz="60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60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60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/>
            <a:r>
              <a:rPr lang="bn-IN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শেষে শিক্ষাথীরা যা শিখবে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….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1"/>
                </a:solidFill>
              </a:rPr>
              <a:t>বিক্রয় প্রসার</a:t>
            </a:r>
            <a:r>
              <a:rPr lang="bn-IN" sz="4000" dirty="0" smtClean="0">
                <a:solidFill>
                  <a:schemeClr val="bg1"/>
                </a:solidFill>
              </a:rPr>
              <a:t> কী?তা বলতে পারবে</a:t>
            </a:r>
            <a:r>
              <a:rPr lang="bn-BD" sz="4000" dirty="0" smtClean="0">
                <a:solidFill>
                  <a:schemeClr val="bg1"/>
                </a:solidFill>
              </a:rPr>
              <a:t> </a:t>
            </a:r>
            <a:r>
              <a:rPr lang="bn-IN" sz="4000" dirty="0" smtClean="0">
                <a:solidFill>
                  <a:schemeClr val="bg1"/>
                </a:solidFill>
              </a:rPr>
              <a:t>।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1"/>
                </a:solidFill>
              </a:rPr>
              <a:t>বিজ্ঞাপন</a:t>
            </a:r>
            <a:r>
              <a:rPr lang="bn-IN" sz="4000" dirty="0" smtClean="0">
                <a:solidFill>
                  <a:schemeClr val="bg1"/>
                </a:solidFill>
              </a:rPr>
              <a:t> কী?তা বলতে পারবে।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1"/>
                </a:solidFill>
              </a:rPr>
              <a:t>বিক্রয় প্রসারের কৌশল বিশ্লেষণ করতে পরবো</a:t>
            </a:r>
            <a:r>
              <a:rPr lang="bn-IN" sz="4000" dirty="0" smtClean="0">
                <a:solidFill>
                  <a:schemeClr val="bg1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1"/>
                </a:solidFill>
              </a:rPr>
              <a:t>বিজ্ঞাপনের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bn-BD" sz="4000" dirty="0" smtClean="0">
                <a:solidFill>
                  <a:schemeClr val="bg1"/>
                </a:solidFill>
              </a:rPr>
              <a:t>মাধ্যম ও প্রকারভেদ বর্ণনা করতে পারবো</a:t>
            </a:r>
            <a:r>
              <a:rPr lang="bn-IN" sz="4000" dirty="0" smtClean="0">
                <a:solidFill>
                  <a:schemeClr val="bg1"/>
                </a:solidFill>
              </a:rPr>
              <a:t>। </a:t>
            </a:r>
            <a:endParaRPr lang="bn-BD" sz="4000" dirty="0" smtClean="0">
              <a:solidFill>
                <a:schemeClr val="bg1"/>
              </a:solidFill>
            </a:endParaRPr>
          </a:p>
          <a:p>
            <a:pPr marL="742950" lvl="1" indent="-285750"/>
            <a:endParaRPr lang="en-US" sz="4000" dirty="0" smtClean="0">
              <a:solidFill>
                <a:schemeClr val="bg1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Ø"/>
            </a:pPr>
            <a:endParaRPr lang="bn-BD" sz="4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4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4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4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4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12192000" cy="1282535"/>
          </a:xfrm>
          <a:prstGeom prst="rect">
            <a:avLst/>
          </a:prstGeom>
          <a:solidFill>
            <a:srgbClr val="00B0F0"/>
          </a:solidFill>
          <a:ln w="76200">
            <a:solidFill>
              <a:srgbClr val="C00000"/>
            </a:solidFill>
            <a:prstDash val="lgDashDotDot"/>
          </a:ln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শিখ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ন</a:t>
            </a:r>
            <a:r>
              <a:rPr kumimoji="0" lang="bn-I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ফল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OMJ" panose="01010600010101010101" pitchFamily="2" charset="0"/>
              <a:ea typeface="+mj-ea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3795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9" y="0"/>
            <a:ext cx="12172681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নিচের চিত্রগুলো</a:t>
            </a:r>
            <a:r>
              <a:rPr lang="bn-IN" sz="66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ভিডিও টি</a:t>
            </a:r>
            <a:r>
              <a:rPr lang="en-US" sz="66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লক্ষ কর</a:t>
            </a:r>
            <a:r>
              <a:rPr lang="bn-IN" sz="66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ঃ </a:t>
            </a:r>
            <a:r>
              <a:rPr lang="en-US" sz="66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66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" y="1446550"/>
            <a:ext cx="4051075" cy="541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95" y="1446550"/>
            <a:ext cx="3019425" cy="5411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19" y="1446550"/>
            <a:ext cx="3432219" cy="54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54996" y="0"/>
            <a:ext cx="13746996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579418" y="0"/>
            <a:ext cx="1377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</a:rPr>
              <a:t>বিক্রয় প্রসারের ধার</a:t>
            </a:r>
            <a:r>
              <a:rPr lang="bn-IN" sz="9600" dirty="0" smtClean="0">
                <a:solidFill>
                  <a:srgbClr val="FFFF00"/>
                </a:solidFill>
              </a:rPr>
              <a:t>ণাঃ </a:t>
            </a:r>
            <a:r>
              <a:rPr lang="bn-BD" sz="5400" dirty="0" smtClean="0">
                <a:solidFill>
                  <a:srgbClr val="FFFF00"/>
                </a:solidFill>
              </a:rPr>
              <a:t> </a:t>
            </a:r>
            <a:endParaRPr lang="en-US" sz="96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43" y="1531340"/>
            <a:ext cx="13759543" cy="53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3506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25758" y="0"/>
            <a:ext cx="12217758" cy="1184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70C0"/>
                </a:solidFill>
              </a:rPr>
              <a:t>বিজ্ঞাপনের ধারনা</a:t>
            </a:r>
            <a:r>
              <a:rPr lang="bn-IN" sz="8800" dirty="0" smtClean="0">
                <a:solidFill>
                  <a:srgbClr val="0070C0"/>
                </a:solidFill>
              </a:rPr>
              <a:t>ঃ </a:t>
            </a:r>
            <a:r>
              <a:rPr lang="bn-BD" sz="8800" dirty="0" smtClean="0">
                <a:solidFill>
                  <a:srgbClr val="0070C0"/>
                </a:solidFill>
              </a:rPr>
              <a:t> </a:t>
            </a:r>
            <a:endParaRPr lang="en-US" sz="8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462"/>
            <a:ext cx="12192000" cy="57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667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1389413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  <a:prstDash val="lgDashDotDot"/>
          </a:ln>
        </p:spPr>
        <p:txBody>
          <a:bodyPr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						একক কাজঃ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OMJ" panose="01010600010101010101" pitchFamily="2" charset="0"/>
              <a:ea typeface="+mj-ea"/>
              <a:cs typeface="SutonnyOMJ" panose="01010600010101010101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" y="1377538"/>
            <a:ext cx="12191999" cy="54804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</a:rPr>
              <a:t>  ১।</a:t>
            </a:r>
            <a:r>
              <a:rPr lang="bn-BD" sz="6600" dirty="0" smtClean="0">
                <a:solidFill>
                  <a:schemeClr val="bg1"/>
                </a:solidFill>
              </a:rPr>
              <a:t>বিক্রয় প্রসার</a:t>
            </a:r>
            <a:r>
              <a:rPr lang="bn-IN" sz="6600" dirty="0" smtClean="0">
                <a:solidFill>
                  <a:schemeClr val="bg1"/>
                </a:solidFill>
              </a:rPr>
              <a:t> কী?</a:t>
            </a:r>
          </a:p>
          <a:p>
            <a:pPr algn="ctr"/>
            <a:r>
              <a:rPr lang="bn-IN" sz="6600" dirty="0" smtClean="0">
                <a:solidFill>
                  <a:schemeClr val="bg1"/>
                </a:solidFill>
              </a:rPr>
              <a:t>২।</a:t>
            </a:r>
            <a:r>
              <a:rPr lang="bn-BD" sz="6600" dirty="0" smtClean="0">
                <a:solidFill>
                  <a:schemeClr val="bg1"/>
                </a:solidFill>
              </a:rPr>
              <a:t> বিজ্ঞাপন</a:t>
            </a:r>
            <a:r>
              <a:rPr lang="bn-IN" sz="6600" dirty="0" smtClean="0">
                <a:solidFill>
                  <a:schemeClr val="bg1"/>
                </a:solidFill>
              </a:rPr>
              <a:t> কী? </a:t>
            </a:r>
            <a:r>
              <a:rPr lang="bn-BD" sz="6600" dirty="0" smtClean="0">
                <a:solidFill>
                  <a:schemeClr val="bg1"/>
                </a:solidFill>
              </a:rPr>
              <a:t> 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908</TotalTime>
  <Words>551</Words>
  <Application>Microsoft Office PowerPoint</Application>
  <PresentationFormat>Custom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মূল্যায়নের সমাধানঃ </vt:lpstr>
      <vt:lpstr>PowerPoint Presentation</vt:lpstr>
      <vt:lpstr>পুস্তক নির্দেশনায়ঃ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ABDUL HI</cp:lastModifiedBy>
  <cp:revision>308</cp:revision>
  <dcterms:created xsi:type="dcterms:W3CDTF">2017-04-15T06:48:52Z</dcterms:created>
  <dcterms:modified xsi:type="dcterms:W3CDTF">2020-08-31T00:01:26Z</dcterms:modified>
</cp:coreProperties>
</file>