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7" r:id="rId2"/>
    <p:sldId id="278" r:id="rId3"/>
    <p:sldId id="279" r:id="rId4"/>
    <p:sldId id="256" r:id="rId5"/>
    <p:sldId id="257" r:id="rId6"/>
    <p:sldId id="258" r:id="rId7"/>
    <p:sldId id="267" r:id="rId8"/>
    <p:sldId id="259" r:id="rId9"/>
    <p:sldId id="261" r:id="rId10"/>
    <p:sldId id="262" r:id="rId11"/>
    <p:sldId id="272" r:id="rId12"/>
    <p:sldId id="270" r:id="rId13"/>
    <p:sldId id="265" r:id="rId14"/>
    <p:sldId id="268" r:id="rId15"/>
    <p:sldId id="273" r:id="rId16"/>
    <p:sldId id="269" r:id="rId17"/>
    <p:sldId id="274" r:id="rId18"/>
    <p:sldId id="275" r:id="rId19"/>
    <p:sldId id="276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5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845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6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56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6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2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39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3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4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9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2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1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0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F93F321-3420-4C97-8F19-39D3E05D77C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D6C58B0-6531-4C26-9850-AE05E9708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7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:a16="http://schemas.microsoft.com/office/drawing/2014/main" id="{EB8E768F-D032-4A84-8C98-3CAD0BA8CDF1}"/>
              </a:ext>
            </a:extLst>
          </p:cNvPr>
          <p:cNvSpPr/>
          <p:nvPr/>
        </p:nvSpPr>
        <p:spPr>
          <a:xfrm>
            <a:off x="2622834" y="0"/>
            <a:ext cx="2819400" cy="548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C2EBF-CC28-41DD-97BA-7F1B823BF7DD}"/>
              </a:ext>
            </a:extLst>
          </p:cNvPr>
          <p:cNvSpPr/>
          <p:nvPr/>
        </p:nvSpPr>
        <p:spPr>
          <a:xfrm rot="16200000">
            <a:off x="2620363" y="1859473"/>
            <a:ext cx="296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wellcome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57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112166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as-IN" sz="4000" dirty="0"/>
              <a:t>সচল মাধ্যম (</a:t>
            </a:r>
            <a:r>
              <a:rPr lang="en-US" sz="4000" dirty="0"/>
              <a:t>mobile phase)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255"/>
            <a:ext cx="4267200" cy="4572000"/>
          </a:xfrm>
        </p:spPr>
        <p:txBody>
          <a:bodyPr>
            <a:normAutofit/>
          </a:bodyPr>
          <a:lstStyle/>
          <a:p>
            <a:r>
              <a:rPr lang="en-US" sz="2800" dirty="0" err="1"/>
              <a:t>যেটি</a:t>
            </a:r>
            <a:r>
              <a:rPr lang="en-US" sz="2800" dirty="0"/>
              <a:t> </a:t>
            </a:r>
            <a:r>
              <a:rPr lang="en-US" sz="2800" dirty="0" err="1"/>
              <a:t>সচল</a:t>
            </a:r>
            <a:r>
              <a:rPr lang="en-US" sz="2800" dirty="0"/>
              <a:t> </a:t>
            </a:r>
            <a:r>
              <a:rPr lang="en-US" sz="2800" dirty="0" err="1"/>
              <a:t>থাকবে</a:t>
            </a:r>
            <a:r>
              <a:rPr lang="en-US" sz="2800" dirty="0"/>
              <a:t> </a:t>
            </a:r>
          </a:p>
          <a:p>
            <a:pPr>
              <a:buNone/>
            </a:pPr>
            <a:r>
              <a:rPr lang="en-US" sz="2800" dirty="0"/>
              <a:t>			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যেমন-</a:t>
            </a:r>
            <a:r>
              <a:rPr lang="en-US" sz="2800" dirty="0" err="1">
                <a:solidFill>
                  <a:srgbClr val="FF0000"/>
                </a:solidFill>
              </a:rPr>
              <a:t>জৈব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দ্রাবক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এটি</a:t>
            </a:r>
            <a:r>
              <a:rPr lang="en-US" sz="2800" dirty="0"/>
              <a:t> </a:t>
            </a:r>
            <a:r>
              <a:rPr lang="en-US" sz="2800" dirty="0" err="1"/>
              <a:t>নমুনা</a:t>
            </a:r>
            <a:r>
              <a:rPr lang="en-US" sz="2800" dirty="0"/>
              <a:t> </a:t>
            </a:r>
            <a:r>
              <a:rPr lang="en-US" sz="2800" dirty="0" err="1"/>
              <a:t>গুলোকে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রেখে</a:t>
            </a:r>
            <a:r>
              <a:rPr lang="en-US" sz="2800" dirty="0"/>
              <a:t> </a:t>
            </a:r>
            <a:r>
              <a:rPr lang="en-US" sz="2800" dirty="0" err="1"/>
              <a:t>ভ্রমণ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724400" y="1915551"/>
            <a:ext cx="4495800" cy="35007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ইথানল</a:t>
            </a:r>
            <a:endParaRPr lang="en-US" sz="3600" b="1" dirty="0">
              <a:solidFill>
                <a:sysClr val="windowText" lastClr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b="1" dirty="0" err="1">
                <a:solidFill>
                  <a:sysClr val="windowText" lastClr="000000"/>
                </a:solidFill>
              </a:rPr>
              <a:t>মিথানল</a:t>
            </a:r>
            <a:endParaRPr lang="en-US" sz="3600" b="1" dirty="0">
              <a:solidFill>
                <a:sysClr val="windowText" lastClr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b="1" dirty="0" err="1">
                <a:solidFill>
                  <a:sysClr val="windowText" lastClr="000000"/>
                </a:solidFill>
              </a:rPr>
              <a:t>আইসো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প্রোপাইল</a:t>
            </a:r>
            <a:endParaRPr lang="en-US" sz="3600" b="1" dirty="0">
              <a:solidFill>
                <a:sysClr val="windowText" lastClr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b="1" dirty="0" err="1">
                <a:solidFill>
                  <a:sysClr val="windowText" lastClr="000000"/>
                </a:solidFill>
              </a:rPr>
              <a:t>এলকোহল</a:t>
            </a:r>
            <a:endParaRPr lang="en-US" sz="3600" b="1" dirty="0">
              <a:solidFill>
                <a:sysClr val="windowText" lastClr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b="1" dirty="0" err="1">
                <a:solidFill>
                  <a:sysClr val="windowText" lastClr="000000"/>
                </a:solidFill>
              </a:rPr>
              <a:t>বেনজিন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3600" b="1" dirty="0">
                <a:solidFill>
                  <a:sysClr val="windowText" lastClr="000000"/>
                </a:solidFill>
              </a:rPr>
              <a:t>CCl4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কাগজ ক্রোমাটোগ্রাফি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র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প্রকারভেদ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-</a:t>
            </a:r>
            <a:endParaRPr lang="en-US" sz="3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063396"/>
            <a:ext cx="7797662" cy="395640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Ascending Paper Chromatography</a:t>
            </a:r>
          </a:p>
          <a:p>
            <a:r>
              <a:rPr lang="en-US" dirty="0">
                <a:latin typeface="Arial Black" panose="020B0A04020102020204" pitchFamily="34" charset="0"/>
              </a:rPr>
              <a:t>Descending Paper Chromatography</a:t>
            </a:r>
          </a:p>
          <a:p>
            <a:r>
              <a:rPr lang="en-US" dirty="0">
                <a:latin typeface="Arial Black" panose="020B0A04020102020204" pitchFamily="34" charset="0"/>
              </a:rPr>
              <a:t>Ascending -Descending Paper Chromatography</a:t>
            </a:r>
          </a:p>
          <a:p>
            <a:r>
              <a:rPr lang="en-US" dirty="0">
                <a:latin typeface="Arial Black" panose="020B0A04020102020204" pitchFamily="34" charset="0"/>
              </a:rPr>
              <a:t>2-d Paper Chromatography</a:t>
            </a:r>
          </a:p>
          <a:p>
            <a:r>
              <a:rPr lang="en-US" dirty="0">
                <a:latin typeface="Arial Black" panose="020B0A04020102020204" pitchFamily="34" charset="0"/>
              </a:rPr>
              <a:t>Radial Paper Chromatography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Ascending Paper Chromatography</a:t>
            </a:r>
            <a:br>
              <a:rPr lang="en-US" sz="3600" dirty="0">
                <a:solidFill>
                  <a:sysClr val="windowText" lastClr="000000"/>
                </a:solidFill>
              </a:rPr>
            </a:b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Content Placeholder 3" descr="diagram-of-paper-chromatograph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0906" y="2063750"/>
            <a:ext cx="6384688" cy="3311525"/>
          </a:xfrm>
        </p:spPr>
      </p:pic>
      <p:grpSp>
        <p:nvGrpSpPr>
          <p:cNvPr id="7" name="Group 6"/>
          <p:cNvGrpSpPr/>
          <p:nvPr/>
        </p:nvGrpSpPr>
        <p:grpSpPr>
          <a:xfrm>
            <a:off x="609600" y="1828800"/>
            <a:ext cx="2667000" cy="3124200"/>
            <a:chOff x="609600" y="1828800"/>
            <a:chExt cx="2667000" cy="3124200"/>
          </a:xfrm>
        </p:grpSpPr>
        <p:sp>
          <p:nvSpPr>
            <p:cNvPr id="5" name="Right Arrow 4"/>
            <p:cNvSpPr/>
            <p:nvPr/>
          </p:nvSpPr>
          <p:spPr>
            <a:xfrm>
              <a:off x="609600" y="4495800"/>
              <a:ext cx="2057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5400000">
              <a:off x="2286000" y="23622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sysClr val="windowText" lastClr="000000"/>
                </a:solidFill>
              </a:rPr>
              <a:t>Descending Paper Chromatography</a:t>
            </a:r>
            <a:br>
              <a:rPr lang="en-US" sz="3600" dirty="0">
                <a:solidFill>
                  <a:sysClr val="windowText" lastClr="000000"/>
                </a:solidFill>
              </a:rPr>
            </a:b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Content Placeholder 3" descr="Paper Chromatography Descending Meth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4812" y="2090737"/>
            <a:ext cx="5476875" cy="3257550"/>
          </a:xfrm>
        </p:spPr>
      </p:pic>
      <p:grpSp>
        <p:nvGrpSpPr>
          <p:cNvPr id="5" name="Group 4"/>
          <p:cNvGrpSpPr/>
          <p:nvPr/>
        </p:nvGrpSpPr>
        <p:grpSpPr>
          <a:xfrm>
            <a:off x="1219200" y="1447800"/>
            <a:ext cx="2667000" cy="3124200"/>
            <a:chOff x="609600" y="1828800"/>
            <a:chExt cx="2667000" cy="3124200"/>
          </a:xfrm>
        </p:grpSpPr>
        <p:sp>
          <p:nvSpPr>
            <p:cNvPr id="6" name="Right Arrow 5"/>
            <p:cNvSpPr/>
            <p:nvPr/>
          </p:nvSpPr>
          <p:spPr>
            <a:xfrm>
              <a:off x="609600" y="4495800"/>
              <a:ext cx="2057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2286000" y="23622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9786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Ascending -Descending Paper Chromatography</a:t>
            </a:r>
            <a:br>
              <a:rPr lang="en-US" sz="3200" dirty="0">
                <a:solidFill>
                  <a:sysClr val="windowText" lastClr="000000"/>
                </a:solidFill>
              </a:rPr>
            </a:br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4" name="Content Placeholder 3" descr="types-of-paper-chromatography-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7871" y="2063750"/>
            <a:ext cx="4410757" cy="3311525"/>
          </a:xfrm>
        </p:spPr>
      </p:pic>
      <p:grpSp>
        <p:nvGrpSpPr>
          <p:cNvPr id="5" name="Group 4"/>
          <p:cNvGrpSpPr/>
          <p:nvPr/>
        </p:nvGrpSpPr>
        <p:grpSpPr>
          <a:xfrm rot="3060287">
            <a:off x="2853273" y="1371653"/>
            <a:ext cx="2667000" cy="3124200"/>
            <a:chOff x="609600" y="1828800"/>
            <a:chExt cx="2667000" cy="3124200"/>
          </a:xfrm>
        </p:grpSpPr>
        <p:sp>
          <p:nvSpPr>
            <p:cNvPr id="6" name="Right Arrow 5"/>
            <p:cNvSpPr/>
            <p:nvPr/>
          </p:nvSpPr>
          <p:spPr>
            <a:xfrm>
              <a:off x="609600" y="4495800"/>
              <a:ext cx="2057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2286000" y="23622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2-d Paper Chromatography</a:t>
            </a:r>
            <a:br>
              <a:rPr lang="en-US" dirty="0">
                <a:solidFill>
                  <a:sysClr val="windowText" lastClr="000000"/>
                </a:solidFill>
              </a:rPr>
            </a:b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4" name="Content Placeholder 3" descr="Two Dimensional Techniques in Paper Chromatograp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8196" y="2063750"/>
            <a:ext cx="2410107" cy="3311525"/>
          </a:xfrm>
        </p:spPr>
      </p:pic>
      <p:grpSp>
        <p:nvGrpSpPr>
          <p:cNvPr id="28" name="Group 27"/>
          <p:cNvGrpSpPr/>
          <p:nvPr/>
        </p:nvGrpSpPr>
        <p:grpSpPr>
          <a:xfrm>
            <a:off x="1066800" y="1905000"/>
            <a:ext cx="1600200" cy="2362200"/>
            <a:chOff x="685800" y="1905000"/>
            <a:chExt cx="1600200" cy="2362200"/>
          </a:xfrm>
        </p:grpSpPr>
        <p:grpSp>
          <p:nvGrpSpPr>
            <p:cNvPr id="17" name="Group 16"/>
            <p:cNvGrpSpPr/>
            <p:nvPr/>
          </p:nvGrpSpPr>
          <p:grpSpPr>
            <a:xfrm>
              <a:off x="685800" y="1981200"/>
              <a:ext cx="1600200" cy="2286000"/>
              <a:chOff x="685800" y="1981200"/>
              <a:chExt cx="1600200" cy="22860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62000" y="1981200"/>
                <a:ext cx="1447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219200" y="2438400"/>
                <a:ext cx="228600" cy="1524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219200" y="3124200"/>
                <a:ext cx="2286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19200" y="3429000"/>
                <a:ext cx="2286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85800" y="3886200"/>
                <a:ext cx="16002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1219200" y="3733800"/>
                <a:ext cx="228600" cy="1524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85800" y="1905000"/>
              <a:ext cx="76200" cy="23622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" y="1905000"/>
              <a:ext cx="1524000" cy="76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16200000">
            <a:off x="3352800" y="2286001"/>
            <a:ext cx="1600200" cy="2362200"/>
            <a:chOff x="685800" y="1905000"/>
            <a:chExt cx="1600200" cy="2362200"/>
          </a:xfrm>
        </p:grpSpPr>
        <p:grpSp>
          <p:nvGrpSpPr>
            <p:cNvPr id="30" name="Group 16"/>
            <p:cNvGrpSpPr/>
            <p:nvPr/>
          </p:nvGrpSpPr>
          <p:grpSpPr>
            <a:xfrm>
              <a:off x="685800" y="1981199"/>
              <a:ext cx="1600200" cy="2286000"/>
              <a:chOff x="685800" y="1981199"/>
              <a:chExt cx="1600200" cy="2286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62001" y="1981199"/>
                <a:ext cx="1447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219200" y="2438400"/>
                <a:ext cx="228600" cy="1524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19200" y="3124200"/>
                <a:ext cx="228600" cy="152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219200" y="3429000"/>
                <a:ext cx="2286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685800" y="3886200"/>
                <a:ext cx="16002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219200" y="3733800"/>
                <a:ext cx="228600" cy="1524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685800" y="1905000"/>
              <a:ext cx="76200" cy="23622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" y="1905000"/>
              <a:ext cx="1524000" cy="76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8600" y="2971800"/>
            <a:ext cx="4114800" cy="2057401"/>
            <a:chOff x="228600" y="2971800"/>
            <a:chExt cx="4114800" cy="2057401"/>
          </a:xfrm>
        </p:grpSpPr>
        <p:sp>
          <p:nvSpPr>
            <p:cNvPr id="39" name="Notched Right Arrow 38"/>
            <p:cNvSpPr/>
            <p:nvPr/>
          </p:nvSpPr>
          <p:spPr>
            <a:xfrm>
              <a:off x="228600" y="2971800"/>
              <a:ext cx="762000" cy="381000"/>
            </a:xfrm>
            <a:prstGeom prst="notched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Notched Right Arrow 39"/>
            <p:cNvSpPr/>
            <p:nvPr/>
          </p:nvSpPr>
          <p:spPr>
            <a:xfrm rot="16200000">
              <a:off x="3771900" y="4457701"/>
              <a:ext cx="762000" cy="381000"/>
            </a:xfrm>
            <a:prstGeom prst="notched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Radial Paper Chromatography</a:t>
            </a:r>
            <a:br>
              <a:rPr lang="en-US" dirty="0">
                <a:solidFill>
                  <a:sysClr val="windowText" lastClr="000000"/>
                </a:solidFill>
              </a:rPr>
            </a:b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4" name="Content Placeholder 3" descr="Radial paper Chromatograp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1516" y="2063750"/>
            <a:ext cx="6243468" cy="3311525"/>
          </a:xfrm>
        </p:spPr>
      </p:pic>
      <p:grpSp>
        <p:nvGrpSpPr>
          <p:cNvPr id="5" name="Group 4"/>
          <p:cNvGrpSpPr/>
          <p:nvPr/>
        </p:nvGrpSpPr>
        <p:grpSpPr>
          <a:xfrm>
            <a:off x="304800" y="1447800"/>
            <a:ext cx="2667000" cy="3124200"/>
            <a:chOff x="609600" y="1828800"/>
            <a:chExt cx="2667000" cy="3124200"/>
          </a:xfrm>
        </p:grpSpPr>
        <p:sp>
          <p:nvSpPr>
            <p:cNvPr id="6" name="Right Arrow 5"/>
            <p:cNvSpPr/>
            <p:nvPr/>
          </p:nvSpPr>
          <p:spPr>
            <a:xfrm>
              <a:off x="609600" y="4495800"/>
              <a:ext cx="2057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2286000" y="23622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382000" cy="6355560"/>
          </a:xfrm>
        </p:spPr>
        <p:txBody>
          <a:bodyPr>
            <a:noAutofit/>
          </a:bodyPr>
          <a:lstStyle/>
          <a:p>
            <a:endParaRPr lang="as-IN" sz="3600" dirty="0"/>
          </a:p>
          <a:p>
            <a:r>
              <a:rPr lang="as-IN" sz="3600" dirty="0"/>
              <a:t>এর সাথে জড়িত নীতিটি </a:t>
            </a:r>
            <a:r>
              <a:rPr lang="en-US" sz="3600" dirty="0"/>
              <a:t>partition(</a:t>
            </a:r>
            <a:r>
              <a:rPr lang="en-US" sz="3600" dirty="0" err="1"/>
              <a:t>বণ্টন</a:t>
            </a:r>
            <a:r>
              <a:rPr lang="en-US" sz="3600" dirty="0"/>
              <a:t>)/Absorption(</a:t>
            </a:r>
            <a:r>
              <a:rPr lang="en-US" sz="3600" dirty="0" err="1"/>
              <a:t>অধিশোষন</a:t>
            </a:r>
            <a:r>
              <a:rPr lang="en-US" sz="3600" dirty="0"/>
              <a:t>) chromatography</a:t>
            </a:r>
          </a:p>
          <a:p>
            <a:r>
              <a:rPr lang="as-IN" sz="3600" dirty="0"/>
              <a:t>পদার্থগুলি তরল</a:t>
            </a:r>
            <a:r>
              <a:rPr lang="en-US" sz="3600" dirty="0"/>
              <a:t>-</a:t>
            </a:r>
            <a:r>
              <a:rPr lang="en-US" sz="3600" dirty="0" err="1"/>
              <a:t>তরল</a:t>
            </a:r>
            <a:r>
              <a:rPr lang="as-IN" sz="3600" dirty="0"/>
              <a:t> </a:t>
            </a:r>
            <a:r>
              <a:rPr lang="en-US" sz="3600" dirty="0" err="1"/>
              <a:t>দশার</a:t>
            </a:r>
            <a:r>
              <a:rPr lang="en-US" sz="3600" dirty="0"/>
              <a:t> </a:t>
            </a:r>
            <a:r>
              <a:rPr lang="as-IN" sz="3600" dirty="0"/>
              <a:t>মধ্যে বিতরণ</a:t>
            </a:r>
            <a:r>
              <a:rPr lang="en-US" sz="3600" dirty="0"/>
              <a:t> </a:t>
            </a:r>
            <a:r>
              <a:rPr lang="en-US" sz="3600" dirty="0" err="1"/>
              <a:t>হয়</a:t>
            </a:r>
            <a:endParaRPr lang="en-US" sz="3600" dirty="0"/>
          </a:p>
          <a:p>
            <a:r>
              <a:rPr lang="as-IN" sz="3600" dirty="0"/>
              <a:t> একটি </a:t>
            </a:r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stationary phase </a:t>
            </a:r>
            <a:r>
              <a:rPr lang="as-IN" sz="3600" dirty="0"/>
              <a:t>হ</a:t>
            </a:r>
            <a:r>
              <a:rPr lang="en-US" sz="3600" dirty="0" err="1"/>
              <a:t>লো</a:t>
            </a:r>
            <a:r>
              <a:rPr lang="as-IN" sz="3600" dirty="0"/>
              <a:t> </a:t>
            </a:r>
            <a:r>
              <a:rPr lang="en-US" sz="3600" dirty="0" err="1"/>
              <a:t>পানি</a:t>
            </a:r>
            <a:r>
              <a:rPr lang="as-IN" sz="3600" dirty="0"/>
              <a:t>, যা ব্যবহৃত ফিল্টার পেপারের ছিদ্রগুলিতে </a:t>
            </a:r>
            <a:r>
              <a:rPr lang="en-US" sz="3600" dirty="0" err="1"/>
              <a:t>যায়</a:t>
            </a:r>
            <a:r>
              <a:rPr lang="as-IN" sz="3600" dirty="0"/>
              <a:t>; এবং অন্যটি হল </a:t>
            </a:r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mobile phase </a:t>
            </a:r>
            <a:r>
              <a:rPr lang="as-IN" sz="3600" dirty="0"/>
              <a:t>যা কাগজের উপর দিয়ে </a:t>
            </a:r>
            <a:r>
              <a:rPr lang="en-US" sz="3600" dirty="0" err="1"/>
              <a:t>নমুনা</a:t>
            </a:r>
            <a:r>
              <a:rPr lang="en-US" sz="3600" dirty="0"/>
              <a:t> </a:t>
            </a:r>
            <a:r>
              <a:rPr lang="en-US" sz="3600" dirty="0" err="1"/>
              <a:t>সহ</a:t>
            </a:r>
            <a:r>
              <a:rPr lang="en-US" sz="3600" dirty="0"/>
              <a:t> </a:t>
            </a:r>
            <a:r>
              <a:rPr lang="as-IN" sz="3600" dirty="0"/>
              <a:t>যায়।</a:t>
            </a:r>
          </a:p>
          <a:p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55560"/>
          </a:xfrm>
          <a:solidFill>
            <a:srgbClr val="00B05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বিশেষভাবে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প্রস্তুতকৃত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ফিল্টার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কাগজের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উপর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ফোটা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নমুনা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(sample)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নিয়ে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জৈব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দ্রাবক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ও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পানির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মিশ্রণে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স্থাপন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করলে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মিশ্রণের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উপাদানগুলো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আলাদা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হইয়ে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বিভিন্ন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দূরুত্বে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ভ্রমণ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একাধিক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বর্ণের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সৃষ্টি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11" y="1621536"/>
            <a:ext cx="7772400" cy="1121664"/>
          </a:xfrm>
        </p:spPr>
        <p:txBody>
          <a:bodyPr/>
          <a:lstStyle/>
          <a:p>
            <a:br>
              <a:rPr lang="as-IN" sz="3200" dirty="0"/>
            </a:br>
            <a:r>
              <a:rPr lang="as-IN" sz="3200" dirty="0">
                <a:highlight>
                  <a:srgbClr val="FFFF00"/>
                </a:highlight>
              </a:rPr>
              <a:t>এটি  </a:t>
            </a:r>
            <a:r>
              <a:rPr lang="en-US" sz="32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Rf</a:t>
            </a:r>
            <a:r>
              <a:rPr lang="en-US" sz="32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as-IN" sz="3200" dirty="0">
                <a:highlight>
                  <a:srgbClr val="FFFF00"/>
                </a:highlight>
              </a:rPr>
              <a:t> হিসাবে পরিচিত</a:t>
            </a:r>
            <a:br>
              <a:rPr lang="as-IN" sz="3200" dirty="0"/>
            </a:br>
            <a:endParaRPr lang="en-US" sz="3200" dirty="0"/>
          </a:p>
        </p:txBody>
      </p:sp>
      <p:pic>
        <p:nvPicPr>
          <p:cNvPr id="4" name="Content Placeholder 3" descr="How-to-Calculate-Rf-Values-for-TLC_Figure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0" y="762000"/>
            <a:ext cx="2304762" cy="3171429"/>
          </a:xfrm>
        </p:spPr>
      </p:pic>
      <p:sp>
        <p:nvSpPr>
          <p:cNvPr id="6" name="Rectangle 5"/>
          <p:cNvSpPr/>
          <p:nvPr/>
        </p:nvSpPr>
        <p:spPr>
          <a:xfrm>
            <a:off x="914400" y="4114800"/>
            <a:ext cx="5886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distance traveled by solute</a:t>
            </a:r>
          </a:p>
          <a:p>
            <a:r>
              <a:rPr lang="en-US" sz="3600" dirty="0"/>
              <a:t> distance traveled by solvent</a:t>
            </a:r>
          </a:p>
          <a:p>
            <a:endParaRPr lang="en-US" sz="3600" dirty="0"/>
          </a:p>
          <a:p>
            <a:r>
              <a:rPr lang="en-US" sz="3600" dirty="0"/>
              <a:t>  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21102" y="4251078"/>
            <a:ext cx="6345702" cy="914400"/>
            <a:chOff x="381000" y="3048000"/>
            <a:chExt cx="6096000" cy="914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71600" y="3505200"/>
              <a:ext cx="5105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81000" y="3048000"/>
              <a:ext cx="990600" cy="914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</a:rPr>
                <a:t>Rf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</a:rPr>
                <a:t>  =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514600" y="6248400"/>
            <a:ext cx="53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0F48B3-0B34-4E52-ADBC-0EB313D1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28484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BE79D-AD0E-4A18-80EF-DB625B3D2A45}"/>
              </a:ext>
            </a:extLst>
          </p:cNvPr>
          <p:cNvSpPr/>
          <p:nvPr/>
        </p:nvSpPr>
        <p:spPr>
          <a:xfrm>
            <a:off x="-76200" y="1275471"/>
            <a:ext cx="9220200" cy="55731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29E18-82EF-4780-8594-271B75829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5" y="2554458"/>
            <a:ext cx="2242732" cy="280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2D055A-1FCD-4D7F-A970-BFDB10AF74E4}"/>
              </a:ext>
            </a:extLst>
          </p:cNvPr>
          <p:cNvSpPr/>
          <p:nvPr/>
        </p:nvSpPr>
        <p:spPr>
          <a:xfrm>
            <a:off x="2819400" y="2293354"/>
            <a:ext cx="5360057" cy="35702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মোঃ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সেলিম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জাহাঙ্গীর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রসায়ন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প্রভাষক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ডিমলা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ইসলামিয়া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ডিগ্রী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কলেজ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ডিমলা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নীলফামারী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ইমেইল</a:t>
            </a:r>
            <a:r>
              <a:rPr lang="en-US" sz="2800" dirty="0">
                <a:solidFill>
                  <a:srgbClr val="FF0000"/>
                </a:solidFill>
              </a:rPr>
              <a:t>: salimzahangir11@amil.com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490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2324EB-4461-4095-90D8-DC0F0438231E}"/>
              </a:ext>
            </a:extLst>
          </p:cNvPr>
          <p:cNvSpPr/>
          <p:nvPr/>
        </p:nvSpPr>
        <p:spPr>
          <a:xfrm>
            <a:off x="3042573" y="2967334"/>
            <a:ext cx="36630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hank you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99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CE2898-8E75-414E-82A1-D70A8018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33336"/>
            <a:ext cx="9124950" cy="1306761"/>
          </a:xfr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927D55-9840-4E87-9B31-EBADC1AF7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340097"/>
            <a:ext cx="4953000" cy="5486400"/>
          </a:xfrm>
          <a:gradFill>
            <a:gsLst>
              <a:gs pos="32000">
                <a:schemeClr val="accent6">
                  <a:lumMod val="20000"/>
                  <a:lumOff val="80000"/>
                </a:schemeClr>
              </a:gs>
              <a:gs pos="42000">
                <a:schemeClr val="accent6">
                  <a:tint val="37000"/>
                  <a:satMod val="300000"/>
                </a:schemeClr>
              </a:gs>
              <a:gs pos="96000">
                <a:schemeClr val="accent6">
                  <a:tint val="15000"/>
                  <a:satMod val="350000"/>
                </a:schemeClr>
              </a:gs>
            </a:gsLst>
          </a:gradFill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শ্রেনিঃ একাদশ</a:t>
            </a:r>
          </a:p>
          <a:p>
            <a:pPr marL="0" indent="0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১ম পত্র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২০</a:t>
            </a:r>
          </a:p>
          <a:p>
            <a:pPr marL="0" indent="0"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96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omatogramlabel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828800"/>
            <a:ext cx="2057400" cy="3625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001000" cy="1600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br>
              <a:rPr lang="en-US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s-IN" sz="54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কাগজ ক্রোমাটোগ্রাফি</a:t>
            </a:r>
            <a:br>
              <a:rPr lang="as-IN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bn-IN" sz="3200" dirty="0"/>
              <a:t>কাগজের ক্রোমাটোগ্রাফি দুটি </a:t>
            </a:r>
            <a:endParaRPr lang="en-US" sz="3200" dirty="0"/>
          </a:p>
          <a:p>
            <a:pPr>
              <a:buNone/>
            </a:pPr>
            <a:r>
              <a:rPr lang="en-US" sz="3200" dirty="0"/>
              <a:t>    </a:t>
            </a:r>
            <a:r>
              <a:rPr lang="bn-IN" sz="3200" dirty="0"/>
              <a:t>ব্রিটিশ বায়োকেমিস্ট, </a:t>
            </a:r>
            <a:endParaRPr lang="en-US" sz="3200" dirty="0"/>
          </a:p>
          <a:p>
            <a:pPr>
              <a:buNone/>
            </a:pPr>
            <a:r>
              <a:rPr lang="en-US" sz="3200" dirty="0"/>
              <a:t>    </a:t>
            </a:r>
            <a:r>
              <a:rPr lang="bn-IN" sz="3200" dirty="0"/>
              <a:t>আর্চার জন পোর্টার মার্টিন </a:t>
            </a:r>
            <a:endParaRPr lang="en-US" sz="3200" dirty="0"/>
          </a:p>
          <a:p>
            <a:pPr>
              <a:buNone/>
            </a:pPr>
            <a:r>
              <a:rPr lang="bn-IN" sz="3200" dirty="0"/>
              <a:t>(1910-)</a:t>
            </a:r>
            <a:r>
              <a:rPr lang="en-US" sz="3200" dirty="0"/>
              <a:t> </a:t>
            </a:r>
            <a:r>
              <a:rPr lang="bn-IN" sz="3200" dirty="0"/>
              <a:t>এবং রিচার্ড লরেন্স মিলিংটন</a:t>
            </a:r>
            <a:endParaRPr lang="en-US" sz="3200" dirty="0"/>
          </a:p>
          <a:p>
            <a:pPr>
              <a:buNone/>
            </a:pPr>
            <a:r>
              <a:rPr lang="en-US" sz="3200" dirty="0"/>
              <a:t>  </a:t>
            </a:r>
            <a:r>
              <a:rPr lang="bn-IN" sz="3200" dirty="0"/>
              <a:t> সিনজ (1914-) </a:t>
            </a:r>
            <a:endParaRPr lang="en-US" sz="3200" dirty="0"/>
          </a:p>
          <a:p>
            <a:pPr>
              <a:buNone/>
            </a:pPr>
            <a:r>
              <a:rPr lang="en-US" sz="3200" dirty="0"/>
              <a:t>    </a:t>
            </a:r>
            <a:r>
              <a:rPr lang="bn-IN" sz="3200" dirty="0"/>
              <a:t>দ্বারা উদ্ভাবিত হয়েছিল। </a:t>
            </a:r>
            <a:endParaRPr lang="en-US" sz="3200" dirty="0"/>
          </a:p>
          <a:p>
            <a:pPr>
              <a:buNone/>
            </a:pPr>
            <a:r>
              <a:rPr lang="en-US" sz="3200" dirty="0"/>
              <a:t>   </a:t>
            </a:r>
            <a:r>
              <a:rPr lang="bn-IN" sz="3200" dirty="0"/>
              <a:t>1941 সালে মার্টিন এবং সিঞ্জ  </a:t>
            </a:r>
            <a:endParaRPr lang="en-US" sz="3200" dirty="0"/>
          </a:p>
          <a:p>
            <a:pPr>
              <a:buNone/>
            </a:pPr>
            <a:r>
              <a:rPr lang="en-US" sz="3200" dirty="0"/>
              <a:t>   </a:t>
            </a:r>
            <a:r>
              <a:rPr lang="bn-IN" sz="3200" dirty="0"/>
              <a:t>একসাথে কাজ শুরু করেছিলেন</a:t>
            </a:r>
            <a:endParaRPr lang="en-US" sz="3200" dirty="0"/>
          </a:p>
        </p:txBody>
      </p:sp>
      <p:pic>
        <p:nvPicPr>
          <p:cNvPr id="4" name="Picture 3" descr="Archer_John_Porter_Martin_No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2667000" cy="37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21664"/>
          </a:xfrm>
        </p:spPr>
        <p:txBody>
          <a:bodyPr/>
          <a:lstStyle/>
          <a:p>
            <a:r>
              <a:rPr lang="as-IN" sz="3600" dirty="0">
                <a:solidFill>
                  <a:srgbClr val="FF0000"/>
                </a:solidFill>
                <a:highlight>
                  <a:srgbClr val="FFFF00"/>
                </a:highlight>
              </a:rPr>
              <a:t>'ক্রোমাটোগ্রাফি' শব্দের অর্থ  বর্ণ লিখন বা বর্ণ চিত্রণ।</a:t>
            </a:r>
            <a:endParaRPr lang="en-US" sz="3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Content Placeholder 3" descr="GettyImages-123535173-058e4bc511f74f58b7b5da20054741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133600"/>
            <a:ext cx="4639343" cy="3480123"/>
          </a:xfrm>
        </p:spPr>
      </p:pic>
      <p:grpSp>
        <p:nvGrpSpPr>
          <p:cNvPr id="8" name="Group 7"/>
          <p:cNvGrpSpPr/>
          <p:nvPr/>
        </p:nvGrpSpPr>
        <p:grpSpPr>
          <a:xfrm>
            <a:off x="1371274" y="3087858"/>
            <a:ext cx="3959209" cy="1165054"/>
            <a:chOff x="1371274" y="3087858"/>
            <a:chExt cx="3959209" cy="1165054"/>
          </a:xfrm>
        </p:grpSpPr>
        <p:sp>
          <p:nvSpPr>
            <p:cNvPr id="5" name="Right Arrow 4"/>
            <p:cNvSpPr/>
            <p:nvPr/>
          </p:nvSpPr>
          <p:spPr>
            <a:xfrm>
              <a:off x="1371274" y="3719512"/>
              <a:ext cx="838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505200" y="3087858"/>
              <a:ext cx="457200" cy="3411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797083" y="3213295"/>
              <a:ext cx="533400" cy="290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7733"/>
            <a:ext cx="7797662" cy="115196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কেনো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জানা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প্রয়োজন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09" y="2055813"/>
            <a:ext cx="7772400" cy="4572000"/>
          </a:xfrm>
        </p:spPr>
        <p:txBody>
          <a:bodyPr/>
          <a:lstStyle/>
          <a:p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অ্যামাইনো</a:t>
            </a:r>
            <a:r>
              <a:rPr lang="en-US" dirty="0"/>
              <a:t> </a:t>
            </a:r>
            <a:r>
              <a:rPr lang="en-US" dirty="0" err="1"/>
              <a:t>এসিডের</a:t>
            </a:r>
            <a:r>
              <a:rPr lang="en-US" dirty="0"/>
              <a:t> </a:t>
            </a:r>
            <a:r>
              <a:rPr lang="en-US" dirty="0" err="1"/>
              <a:t>মিশ্রণ</a:t>
            </a:r>
            <a:r>
              <a:rPr lang="en-US" dirty="0"/>
              <a:t> </a:t>
            </a:r>
            <a:r>
              <a:rPr lang="en-US" dirty="0" err="1"/>
              <a:t>হতে</a:t>
            </a:r>
            <a:r>
              <a:rPr lang="en-US" dirty="0"/>
              <a:t> </a:t>
            </a:r>
            <a:r>
              <a:rPr lang="en-US" dirty="0" err="1"/>
              <a:t>কোনো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বিশেষ</a:t>
            </a:r>
            <a:r>
              <a:rPr lang="en-US" dirty="0"/>
              <a:t> </a:t>
            </a:r>
            <a:r>
              <a:rPr lang="en-US" dirty="0" err="1"/>
              <a:t>অ্যামাইনো</a:t>
            </a:r>
            <a:r>
              <a:rPr lang="en-US" dirty="0"/>
              <a:t> </a:t>
            </a:r>
            <a:r>
              <a:rPr lang="en-US" dirty="0" err="1"/>
              <a:t>এসিড</a:t>
            </a:r>
            <a:endParaRPr lang="en-US" dirty="0"/>
          </a:p>
          <a:p>
            <a:r>
              <a:rPr lang="en-US" dirty="0" err="1"/>
              <a:t>ইউরিন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অ্যামাইনো</a:t>
            </a:r>
            <a:r>
              <a:rPr lang="en-US" dirty="0"/>
              <a:t> </a:t>
            </a:r>
            <a:r>
              <a:rPr lang="en-US" dirty="0" err="1"/>
              <a:t>এসিডে</a:t>
            </a:r>
            <a:r>
              <a:rPr lang="en-US" dirty="0"/>
              <a:t> ও </a:t>
            </a:r>
            <a:r>
              <a:rPr lang="en-US" dirty="0" err="1"/>
              <a:t>শর্করা</a:t>
            </a:r>
            <a:endParaRPr lang="en-US" dirty="0"/>
          </a:p>
          <a:p>
            <a:r>
              <a:rPr lang="en-US" dirty="0" err="1"/>
              <a:t>ধাতব</a:t>
            </a:r>
            <a:r>
              <a:rPr lang="en-US" dirty="0"/>
              <a:t> </a:t>
            </a:r>
            <a:r>
              <a:rPr lang="en-US" dirty="0" err="1"/>
              <a:t>আকরিকে</a:t>
            </a:r>
            <a:r>
              <a:rPr lang="en-US" dirty="0"/>
              <a:t> </a:t>
            </a:r>
            <a:r>
              <a:rPr lang="en-US" dirty="0" err="1"/>
              <a:t>ধাতু</a:t>
            </a:r>
            <a:endParaRPr lang="en-US" dirty="0"/>
          </a:p>
          <a:p>
            <a:r>
              <a:rPr lang="en-US" dirty="0" err="1"/>
              <a:t>ক্লোরোফিল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উপাদান</a:t>
            </a:r>
            <a:endParaRPr lang="en-US" dirty="0"/>
          </a:p>
          <a:p>
            <a:r>
              <a:rPr lang="en-US" dirty="0" err="1"/>
              <a:t>পলিমার</a:t>
            </a:r>
            <a:r>
              <a:rPr lang="en-US" dirty="0"/>
              <a:t> </a:t>
            </a:r>
            <a:r>
              <a:rPr lang="en-US" dirty="0" err="1"/>
              <a:t>সমুহ</a:t>
            </a:r>
            <a:r>
              <a:rPr lang="en-US" dirty="0"/>
              <a:t> </a:t>
            </a:r>
            <a:r>
              <a:rPr lang="en-US" dirty="0" err="1"/>
              <a:t>বিশ্লেষণ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600200"/>
            <a:ext cx="56388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আলাদা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করতে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বা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পরিমাণ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জানতে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6002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as-IN" sz="3600" dirty="0">
                <a:solidFill>
                  <a:schemeClr val="bg1"/>
                </a:solidFill>
              </a:rPr>
              <a:t>ক্রোমাটোগ্রাফির কৌশলের গুরুত্বপূর্ণ সাধারণ বস্তু হলো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0594"/>
            <a:ext cx="7772400" cy="4069560"/>
          </a:xfrm>
        </p:spPr>
        <p:txBody>
          <a:bodyPr>
            <a:normAutofit/>
          </a:bodyPr>
          <a:lstStyle/>
          <a:p>
            <a:r>
              <a:rPr lang="as-IN" sz="3600" dirty="0"/>
              <a:t>একটি স্থির মাধ্যম (</a:t>
            </a:r>
            <a:r>
              <a:rPr lang="en-US" sz="3600" dirty="0"/>
              <a:t>stationary phase) </a:t>
            </a:r>
          </a:p>
          <a:p>
            <a:pPr>
              <a:buNone/>
            </a:pPr>
            <a:r>
              <a:rPr lang="en-US" sz="3600" dirty="0"/>
              <a:t>				</a:t>
            </a:r>
          </a:p>
          <a:p>
            <a:r>
              <a:rPr lang="as-IN" sz="3600" dirty="0"/>
              <a:t>একটি সচল মাধ্যম (</a:t>
            </a:r>
            <a:r>
              <a:rPr lang="en-US" sz="3600" dirty="0"/>
              <a:t>mobile phase)।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2166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as-IN" dirty="0">
                <a:solidFill>
                  <a:sysClr val="windowText" lastClr="000000"/>
                </a:solidFill>
              </a:rPr>
              <a:t>স্থির মাধ্যম (</a:t>
            </a:r>
            <a:r>
              <a:rPr lang="en-US" dirty="0">
                <a:solidFill>
                  <a:sysClr val="windowText" lastClr="000000"/>
                </a:solidFill>
              </a:rPr>
              <a:t>stationary phase)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যেটি</a:t>
            </a:r>
            <a:r>
              <a:rPr lang="en-US" sz="4000" dirty="0"/>
              <a:t> </a:t>
            </a:r>
            <a:r>
              <a:rPr lang="en-US" sz="4000" dirty="0" err="1"/>
              <a:t>কাগজে</a:t>
            </a:r>
            <a:r>
              <a:rPr lang="en-US" sz="4000" dirty="0"/>
              <a:t> </a:t>
            </a:r>
            <a:r>
              <a:rPr lang="en-US" sz="4000" dirty="0" err="1"/>
              <a:t>স্থির</a:t>
            </a:r>
            <a:r>
              <a:rPr lang="en-US" sz="4000" dirty="0"/>
              <a:t> </a:t>
            </a:r>
            <a:r>
              <a:rPr lang="en-US" sz="4000" dirty="0" err="1"/>
              <a:t>থাকবে</a:t>
            </a:r>
            <a:r>
              <a:rPr lang="en-US" sz="4000" dirty="0"/>
              <a:t> </a:t>
            </a:r>
            <a:r>
              <a:rPr lang="en-US" sz="4000" dirty="0" err="1"/>
              <a:t>যেমন</a:t>
            </a:r>
            <a:r>
              <a:rPr lang="en-US" sz="4000" dirty="0"/>
              <a:t>- </a:t>
            </a:r>
            <a:r>
              <a:rPr lang="en-US" sz="4000" dirty="0" err="1"/>
              <a:t>কাগজের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পৃষ্ঠতলে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শোষিত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পানি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177</TotalTime>
  <Words>340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Impact</vt:lpstr>
      <vt:lpstr>NikoshBAN</vt:lpstr>
      <vt:lpstr>Wingdings</vt:lpstr>
      <vt:lpstr>Main Event</vt:lpstr>
      <vt:lpstr>PowerPoint Presentation</vt:lpstr>
      <vt:lpstr>শিক্ষক পরিচিতিঃ</vt:lpstr>
      <vt:lpstr>পাঠ পরিচিতি</vt:lpstr>
      <vt:lpstr>   কাগজ ক্রোমাটোগ্রাফি </vt:lpstr>
      <vt:lpstr>PowerPoint Presentation</vt:lpstr>
      <vt:lpstr>'ক্রোমাটোগ্রাফি' শব্দের অর্থ  বর্ণ লিখন বা বর্ণ চিত্রণ।</vt:lpstr>
      <vt:lpstr>কেনো জানা প্রয়োজন?</vt:lpstr>
      <vt:lpstr>ক্রোমাটোগ্রাফির কৌশলের গুরুত্বপূর্ণ সাধারণ বস্তু হলো  </vt:lpstr>
      <vt:lpstr>স্থির মাধ্যম (stationary phase)</vt:lpstr>
      <vt:lpstr>সচল মাধ্যম (mobile phase)</vt:lpstr>
      <vt:lpstr>কাগজ ক্রোমাটোগ্রাফির প্রকারভেদ-</vt:lpstr>
      <vt:lpstr>Ascending Paper Chromatography </vt:lpstr>
      <vt:lpstr>Descending Paper Chromatography </vt:lpstr>
      <vt:lpstr>Ascending -Descending Paper Chromatography </vt:lpstr>
      <vt:lpstr>2-d Paper Chromatography </vt:lpstr>
      <vt:lpstr>Radial Paper Chromatography </vt:lpstr>
      <vt:lpstr>PowerPoint Presentation</vt:lpstr>
      <vt:lpstr>PowerPoint Presentation</vt:lpstr>
      <vt:lpstr> এটি  Rf  হিসাবে পরিচিত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Reashat</dc:creator>
  <cp:lastModifiedBy>Imtiaz Adnan</cp:lastModifiedBy>
  <cp:revision>74</cp:revision>
  <dcterms:created xsi:type="dcterms:W3CDTF">2020-03-29T17:07:39Z</dcterms:created>
  <dcterms:modified xsi:type="dcterms:W3CDTF">2020-08-04T08:10:37Z</dcterms:modified>
</cp:coreProperties>
</file>