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76" r:id="rId14"/>
    <p:sldId id="277" r:id="rId15"/>
    <p:sldId id="267" r:id="rId16"/>
    <p:sldId id="279" r:id="rId17"/>
    <p:sldId id="278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852"/>
    <a:srgbClr val="02AE06"/>
    <a:srgbClr val="CA062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11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366E3-2C95-4600-9B79-5C0111A860F4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81BD9-6634-45BA-B61F-EBF80D5AF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81BD9-6634-45BA-B61F-EBF80D5AF0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5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81BD9-6634-45BA-B61F-EBF80D5AF0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8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579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331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7117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4319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888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7473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32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263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893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367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8835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7710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572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539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690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22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06A6A-2184-4ADF-832A-0224EB243826}" type="datetimeFigureOut">
              <a:rPr lang="en-MY" smtClean="0"/>
              <a:t>4/8/2020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9A91580-E694-4E6E-B75D-B0BD2B250A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758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69759" y="676866"/>
            <a:ext cx="1142256" cy="3513192"/>
            <a:chOff x="4161264" y="259080"/>
            <a:chExt cx="1142256" cy="3513192"/>
          </a:xfrm>
          <a:solidFill>
            <a:srgbClr val="C00000"/>
          </a:solidFill>
        </p:grpSpPr>
        <p:sp>
          <p:nvSpPr>
            <p:cNvPr id="29" name="Freeform 28"/>
            <p:cNvSpPr/>
            <p:nvPr/>
          </p:nvSpPr>
          <p:spPr>
            <a:xfrm>
              <a:off x="4161264" y="259080"/>
              <a:ext cx="1142256" cy="1219200"/>
            </a:xfrm>
            <a:custGeom>
              <a:avLst/>
              <a:gdLst>
                <a:gd name="connsiteX0" fmla="*/ 563136 w 1142256"/>
                <a:gd name="connsiteY0" fmla="*/ 0 h 1219200"/>
                <a:gd name="connsiteX1" fmla="*/ 1142256 w 1142256"/>
                <a:gd name="connsiteY1" fmla="*/ 609600 h 1219200"/>
                <a:gd name="connsiteX2" fmla="*/ 563136 w 1142256"/>
                <a:gd name="connsiteY2" fmla="*/ 1219200 h 1219200"/>
                <a:gd name="connsiteX3" fmla="*/ 29526 w 1142256"/>
                <a:gd name="connsiteY3" fmla="*/ 846884 h 1219200"/>
                <a:gd name="connsiteX4" fmla="*/ 0 w 1142256"/>
                <a:gd name="connsiteY4" fmla="*/ 746760 h 1219200"/>
                <a:gd name="connsiteX5" fmla="*/ 302512 w 1142256"/>
                <a:gd name="connsiteY5" fmla="*/ 746760 h 1219200"/>
                <a:gd name="connsiteX6" fmla="*/ 323028 w 1142256"/>
                <a:gd name="connsiteY6" fmla="*/ 788537 h 1219200"/>
                <a:gd name="connsiteX7" fmla="*/ 563136 w 1142256"/>
                <a:gd name="connsiteY7" fmla="*/ 929640 h 1219200"/>
                <a:gd name="connsiteX8" fmla="*/ 852696 w 1142256"/>
                <a:gd name="connsiteY8" fmla="*/ 609600 h 1219200"/>
                <a:gd name="connsiteX9" fmla="*/ 563136 w 1142256"/>
                <a:gd name="connsiteY9" fmla="*/ 289560 h 1219200"/>
                <a:gd name="connsiteX10" fmla="*/ 358386 w 1142256"/>
                <a:gd name="connsiteY10" fmla="*/ 383298 h 1219200"/>
                <a:gd name="connsiteX11" fmla="*/ 325971 w 1142256"/>
                <a:gd name="connsiteY11" fmla="*/ 426720 h 1219200"/>
                <a:gd name="connsiteX12" fmla="*/ 13483 w 1142256"/>
                <a:gd name="connsiteY12" fmla="*/ 426720 h 1219200"/>
                <a:gd name="connsiteX13" fmla="*/ 29526 w 1142256"/>
                <a:gd name="connsiteY13" fmla="*/ 372316 h 1219200"/>
                <a:gd name="connsiteX14" fmla="*/ 563136 w 1142256"/>
                <a:gd name="connsiteY1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2256" h="1219200">
                  <a:moveTo>
                    <a:pt x="563136" y="0"/>
                  </a:moveTo>
                  <a:cubicBezTo>
                    <a:pt x="882975" y="0"/>
                    <a:pt x="1142256" y="272927"/>
                    <a:pt x="1142256" y="609600"/>
                  </a:cubicBezTo>
                  <a:cubicBezTo>
                    <a:pt x="1142256" y="946273"/>
                    <a:pt x="882975" y="1219200"/>
                    <a:pt x="563136" y="1219200"/>
                  </a:cubicBezTo>
                  <a:cubicBezTo>
                    <a:pt x="323257" y="1219200"/>
                    <a:pt x="117441" y="1065679"/>
                    <a:pt x="29526" y="846884"/>
                  </a:cubicBezTo>
                  <a:lnTo>
                    <a:pt x="0" y="746760"/>
                  </a:lnTo>
                  <a:lnTo>
                    <a:pt x="302512" y="746760"/>
                  </a:lnTo>
                  <a:lnTo>
                    <a:pt x="323028" y="788537"/>
                  </a:lnTo>
                  <a:cubicBezTo>
                    <a:pt x="375064" y="873669"/>
                    <a:pt x="463186" y="929640"/>
                    <a:pt x="563136" y="929640"/>
                  </a:cubicBezTo>
                  <a:cubicBezTo>
                    <a:pt x="723056" y="929640"/>
                    <a:pt x="852696" y="786353"/>
                    <a:pt x="852696" y="609600"/>
                  </a:cubicBezTo>
                  <a:cubicBezTo>
                    <a:pt x="852696" y="432847"/>
                    <a:pt x="723056" y="289560"/>
                    <a:pt x="563136" y="289560"/>
                  </a:cubicBezTo>
                  <a:cubicBezTo>
                    <a:pt x="483176" y="289560"/>
                    <a:pt x="410786" y="325382"/>
                    <a:pt x="358386" y="383298"/>
                  </a:cubicBezTo>
                  <a:lnTo>
                    <a:pt x="325971" y="426720"/>
                  </a:lnTo>
                  <a:lnTo>
                    <a:pt x="13483" y="426720"/>
                  </a:lnTo>
                  <a:lnTo>
                    <a:pt x="29526" y="372316"/>
                  </a:lnTo>
                  <a:cubicBezTo>
                    <a:pt x="117441" y="153522"/>
                    <a:pt x="323257" y="0"/>
                    <a:pt x="56313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579992" y="1478280"/>
              <a:ext cx="304800" cy="304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1" name="Oval 30"/>
            <p:cNvSpPr/>
            <p:nvPr/>
          </p:nvSpPr>
          <p:spPr>
            <a:xfrm>
              <a:off x="4412352" y="1783080"/>
              <a:ext cx="640080" cy="64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2" name="Oval 31"/>
            <p:cNvSpPr/>
            <p:nvPr/>
          </p:nvSpPr>
          <p:spPr>
            <a:xfrm>
              <a:off x="4286436" y="2423160"/>
              <a:ext cx="891912" cy="8919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4" name="Oval 33"/>
            <p:cNvSpPr/>
            <p:nvPr/>
          </p:nvSpPr>
          <p:spPr>
            <a:xfrm>
              <a:off x="4579992" y="3467472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10E1D97-B1BA-4827-ADF3-B8A759AFF820}"/>
              </a:ext>
            </a:extLst>
          </p:cNvPr>
          <p:cNvSpPr/>
          <p:nvPr/>
        </p:nvSpPr>
        <p:spPr>
          <a:xfrm>
            <a:off x="3675224" y="2205564"/>
            <a:ext cx="53280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wellcome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0625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6 L 1.05938 -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3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4680" y="457200"/>
            <a:ext cx="5806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কাজ-১ </a:t>
            </a:r>
            <a:endParaRPr lang="en-MY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16740AF-85ED-44BA-A797-D2CAE9A19E33}"/>
              </a:ext>
            </a:extLst>
          </p:cNvPr>
          <p:cNvSpPr/>
          <p:nvPr/>
        </p:nvSpPr>
        <p:spPr>
          <a:xfrm>
            <a:off x="362952" y="1780639"/>
            <a:ext cx="10972800" cy="405865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85791" y="3325508"/>
            <a:ext cx="89271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5.0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ঐ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দ্রবণের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ঘনমাত্রা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MY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1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8520" y="51816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22120" y="2514600"/>
                <a:ext cx="955548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জানি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- log[H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5= - log[H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log[H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= 5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-5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= 0.00001 = 10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-5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ৎ,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দ্রবনটিতে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আয়নের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ঘনমাত্রা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-5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MY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120" y="2514600"/>
                <a:ext cx="9555480" cy="2308324"/>
              </a:xfrm>
              <a:prstGeom prst="rect">
                <a:avLst/>
              </a:prstGeom>
              <a:blipFill>
                <a:blip r:embed="rId2"/>
                <a:stretch>
                  <a:fillRect l="-1978" t="-4762" r="-702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860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428ED4-A0A8-4C93-948B-E01D1CC8F287}"/>
              </a:ext>
            </a:extLst>
          </p:cNvPr>
          <p:cNvSpPr/>
          <p:nvPr/>
        </p:nvSpPr>
        <p:spPr>
          <a:xfrm>
            <a:off x="192506" y="192098"/>
            <a:ext cx="11758862" cy="4636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5507" y="982783"/>
            <a:ext cx="114528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বাফার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দ্রবণঃ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বাইরে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দূর্বল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দূর্বল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অপরিবর্তিত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এরূপ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দ্রবনকে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বাফার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মানের উপর ভিক্তি করে বাফার দ্রবণকে দুই ভাগে ভাগ করা যায় । (১) অম্লীয় বাফার দ্রবণ (২) ক্ষারীয় বাফার দ্রবণ ।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12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55A6824-4492-4375-A31B-5567D0C70189}"/>
              </a:ext>
            </a:extLst>
          </p:cNvPr>
          <p:cNvSpPr/>
          <p:nvPr/>
        </p:nvSpPr>
        <p:spPr>
          <a:xfrm>
            <a:off x="1477107" y="0"/>
            <a:ext cx="8282354" cy="5926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56EA3C-D3C0-4097-A541-1584014F92D0}"/>
              </a:ext>
            </a:extLst>
          </p:cNvPr>
          <p:cNvSpPr/>
          <p:nvPr/>
        </p:nvSpPr>
        <p:spPr>
          <a:xfrm>
            <a:off x="2180492" y="1490007"/>
            <a:ext cx="6894426" cy="38779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বাফার ক্রিয়াঃ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বাফার দ্রবণে বাইরে থেকে অল্প পরিমান দূর্বল এসিড বা দূর্বল ক্ষার যোগ করার ফলে দ্রবনের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মানের যে পরিবর্তন হওয়ার কথা, সে পরিবর্তনকে বাধা দেওয়ার ক্ষমতাকে ঐ দ্রবণের বাফার ক্রিয়া বলে ? 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473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1FDEE9F5-D824-4006-9A49-45BF2A60027A}"/>
              </a:ext>
            </a:extLst>
          </p:cNvPr>
          <p:cNvSpPr/>
          <p:nvPr/>
        </p:nvSpPr>
        <p:spPr>
          <a:xfrm>
            <a:off x="0" y="290146"/>
            <a:ext cx="12010292" cy="627770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509445-27B3-49E4-A76F-F963D8B1C374}"/>
              </a:ext>
            </a:extLst>
          </p:cNvPr>
          <p:cNvSpPr/>
          <p:nvPr/>
        </p:nvSpPr>
        <p:spPr>
          <a:xfrm>
            <a:off x="181708" y="2133145"/>
            <a:ext cx="9642769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বাফার দ্রবণ প্রস্তুতিঃ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(১) দূর্বল এসিডের দ্রবণের সাথে উক্ত দূর্বল এসিড ও তীব্র ক্ষারের বিক্রিয়ায় উৎপন্ন লবনের দ্রবনকে মিশ্রিত করলে বাফার দ্রবণ তৈরি হয় । যেমন- </a:t>
            </a:r>
            <a:r>
              <a:rPr lang="bn-BD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CH</a:t>
            </a:r>
            <a:r>
              <a:rPr lang="en-US" sz="2000" baseline="-25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bn-BD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COOH</a:t>
            </a:r>
            <a:r>
              <a:rPr lang="en-US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জলীয়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দ্রবনের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 CH</a:t>
            </a:r>
            <a:r>
              <a:rPr lang="en-US" sz="2000" baseline="-25000" dirty="0">
                <a:latin typeface="Times New Roman" panose="02020603050405020304" pitchFamily="18" charset="0"/>
                <a:cs typeface="NikoshBAN" panose="02000000000000000000" pitchFamily="2" charset="0"/>
              </a:rPr>
              <a:t>3</a:t>
            </a:r>
            <a:r>
              <a:rPr lang="bn-BD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COONa</a:t>
            </a:r>
            <a:r>
              <a:rPr lang="en-US" sz="20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জলীয়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মিশ্রিত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অম্লীয়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বাফার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অম্লীয় বাফার দ্রবন তখনই সঠিক ভাবে কাজ করবে যখন ঐ বাফার দ্রবনে লবন ও অম্লের ঘনমাত্রার অনুপাত ০.১ থেকে ১০ এর সীমার মধ্যে থাকে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42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564B5-CC6E-4AAF-A4B8-CB265206A6A2}"/>
              </a:ext>
            </a:extLst>
          </p:cNvPr>
          <p:cNvSpPr/>
          <p:nvPr/>
        </p:nvSpPr>
        <p:spPr>
          <a:xfrm>
            <a:off x="0" y="432175"/>
            <a:ext cx="11342571" cy="247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6240" y="582067"/>
            <a:ext cx="11475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(২) দূর্বল ক্ষার দ্রবণের সাথে উক্ত দূর্বল ক্ষার ও তীব্র এসিডের বিক্রিয়ায় উৎপন্ন লবনের দ্রবনকে মিশ্রিত করলে বাফার দ্রবন তৈরি হয় । যেমন-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মিশিয়ে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ক্ষারকীয়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বাফার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endParaRPr lang="en-M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4F5ED74-DC17-4C49-B2AD-540D8BE6C804}"/>
              </a:ext>
            </a:extLst>
          </p:cNvPr>
          <p:cNvCxnSpPr/>
          <p:nvPr/>
        </p:nvCxnSpPr>
        <p:spPr>
          <a:xfrm>
            <a:off x="0" y="3208421"/>
            <a:ext cx="2550695" cy="1620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E490C20-0639-4784-B9FE-C0A902A99A53}"/>
              </a:ext>
            </a:extLst>
          </p:cNvPr>
          <p:cNvSpPr/>
          <p:nvPr/>
        </p:nvSpPr>
        <p:spPr>
          <a:xfrm>
            <a:off x="160020" y="3536701"/>
            <a:ext cx="11871960" cy="2971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63880" y="3675222"/>
                <a:ext cx="1162812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 দ্রবণের ক্রিয়া কৌশলঃ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অম্লীয় বাফার ক্রিয়া ব্যাখ্যার উদ্দেশ্যে ইথানোয়িক এসিড ও সোডিয়াম ইথানয়েট দ্বারা প্রস্তুতকৃত অম্লীয় প্রকৃতির বাফার দ্রবণটিকে ব্যাখ্যা করা যেতে পারে ।</a:t>
                </a:r>
              </a:p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COOH(</a:t>
                </a:r>
                <a:r>
                  <a:rPr lang="en-US" sz="32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          </m:t>
                        </m:r>
                      </m:e>
                    </m:groupCh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CH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-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+ 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COONa (</a:t>
                </a:r>
                <a:r>
                  <a:rPr lang="en-US" sz="32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                </m:t>
                        </m:r>
                      </m:e>
                    </m:groupCh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CH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- 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+ Na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  <a:endParaRPr lang="bn-BD" sz="3200" dirty="0"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" y="3675222"/>
                <a:ext cx="11628120" cy="2062103"/>
              </a:xfrm>
              <a:prstGeom prst="rect">
                <a:avLst/>
              </a:prstGeom>
              <a:blipFill>
                <a:blip r:embed="rId2"/>
                <a:stretch>
                  <a:fillRect l="-1363" t="-4438" b="-32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64444"/>
      </p:ext>
    </p:extLst>
  </p:cSld>
  <p:clrMapOvr>
    <a:masterClrMapping/>
  </p:clrMapOvr>
  <p:transition spd="slow"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5B88D465-0D16-4AF6-8747-7596922E5D22}"/>
              </a:ext>
            </a:extLst>
          </p:cNvPr>
          <p:cNvSpPr/>
          <p:nvPr/>
        </p:nvSpPr>
        <p:spPr>
          <a:xfrm>
            <a:off x="350292" y="0"/>
            <a:ext cx="11491415" cy="6230203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3EA9233-CE70-434C-A01E-2A1B4CA98717}"/>
                  </a:ext>
                </a:extLst>
              </p:cNvPr>
              <p:cNvSpPr/>
              <p:nvPr/>
            </p:nvSpPr>
            <p:spPr>
              <a:xfrm>
                <a:off x="781926" y="1305341"/>
                <a:ext cx="10063683" cy="424731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bn-BD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 দ্রবণের ক্রিয়া কৌশলঃ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অম্লীয় বাফার ক্রিয়া ব্যাখ্যার উদ্দেশ্যে ইথানোয়িক এসিড ও সোডিয়াম ইথানয়েট দ্বারা প্রস্তুতকৃত অম্লীয় প্রকৃতির বাফার দ্রবণটিকে ব্যাখ্যা করা যেতে পারে ।</a:t>
                </a:r>
              </a:p>
              <a:p>
                <a:r>
                  <a:rPr lang="bn-BD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COOH(</a:t>
                </a:r>
                <a:r>
                  <a:rPr lang="en-US" sz="36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          </m:t>
                        </m:r>
                      </m:e>
                    </m:groupCh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CH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-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6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+ H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6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COONa (</a:t>
                </a:r>
                <a:r>
                  <a:rPr lang="en-US" sz="36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                </m:t>
                        </m:r>
                      </m:e>
                    </m:groupCh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CH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- 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6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+ Na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6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  <a:endParaRPr lang="bn-BD" sz="3600" dirty="0"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  <a:p>
                <a:pPr algn="ctr"/>
                <a:endPara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3EA9233-CE70-434C-A01E-2A1B4CA987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26" y="1305341"/>
                <a:ext cx="10063683" cy="4247317"/>
              </a:xfrm>
              <a:prstGeom prst="rect">
                <a:avLst/>
              </a:prstGeom>
              <a:blipFill>
                <a:blip r:embed="rId2"/>
                <a:stretch>
                  <a:fillRect l="-1817" t="-2439" r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7489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D01767A5-F185-4705-ADA7-1EB4A29333DA}"/>
              </a:ext>
            </a:extLst>
          </p:cNvPr>
          <p:cNvSpPr/>
          <p:nvPr/>
        </p:nvSpPr>
        <p:spPr>
          <a:xfrm>
            <a:off x="360947" y="0"/>
            <a:ext cx="11470105" cy="6545179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A042DEC-013C-413B-A549-38CD02275958}"/>
                  </a:ext>
                </a:extLst>
              </p:cNvPr>
              <p:cNvSpPr/>
              <p:nvPr/>
            </p:nvSpPr>
            <p:spPr>
              <a:xfrm>
                <a:off x="637546" y="1643861"/>
                <a:ext cx="8578643" cy="553997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অল্পমাত্রায়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</a:t>
                </a:r>
                <a:r>
                  <a:rPr lang="en-US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সংযোগঃ</a:t>
                </a:r>
                <a:r>
                  <a:rPr lang="en-US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COOH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দূর্বল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বিধায়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সামান্য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বিয়োজিত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দ্রবণে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সামান্য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H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যোগ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H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দ্রবণে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বিদ্যমান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- 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আয়নের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যুক্ত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অধিক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অবিয়োজিত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COOH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-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6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+ H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6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                </m:t>
                        </m:r>
                      </m:e>
                    </m:groupCh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CH</a:t>
                </a:r>
                <a:r>
                  <a:rPr lang="en-US" sz="36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COOH </a:t>
                </a:r>
                <a:endParaRPr lang="en-MY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কারণে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দ্রবণে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? </a:t>
                </a:r>
                <a:endParaRPr lang="en-US" sz="4400" dirty="0"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  <a:p>
                <a:pPr algn="ctr"/>
                <a:endPara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A042DEC-013C-413B-A549-38CD022759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46" y="1643861"/>
                <a:ext cx="8578643" cy="5539978"/>
              </a:xfrm>
              <a:prstGeom prst="rect">
                <a:avLst/>
              </a:prstGeom>
              <a:blipFill>
                <a:blip r:embed="rId3"/>
                <a:stretch>
                  <a:fillRect l="-2203" t="-1982" r="-3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150804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39" y="3580388"/>
            <a:ext cx="9906001" cy="3094732"/>
          </a:xfrm>
          <a:prstGeom prst="rect">
            <a:avLst/>
          </a:prstGeom>
        </p:spPr>
      </p:pic>
      <p:sp>
        <p:nvSpPr>
          <p:cNvPr id="3" name="Flowchart: Delay 2">
            <a:extLst>
              <a:ext uri="{FF2B5EF4-FFF2-40B4-BE49-F238E27FC236}">
                <a16:creationId xmlns:a16="http://schemas.microsoft.com/office/drawing/2014/main" id="{287B8B12-EC1A-4370-8741-7CD70E06851B}"/>
              </a:ext>
            </a:extLst>
          </p:cNvPr>
          <p:cNvSpPr/>
          <p:nvPr/>
        </p:nvSpPr>
        <p:spPr>
          <a:xfrm>
            <a:off x="167641" y="1"/>
            <a:ext cx="11399520" cy="6857999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533400"/>
                <a:ext cx="9196137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অল্প </a:t>
                </a:r>
                <a:r>
                  <a:rPr lang="en-US" sz="32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মাত্রায়</a:t>
                </a:r>
                <a:r>
                  <a:rPr lang="en-US" sz="32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</a:t>
                </a:r>
                <a:r>
                  <a:rPr lang="en-US" sz="32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সংযোগঃ</a:t>
                </a:r>
                <a:r>
                  <a:rPr lang="en-US" sz="32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দ্রবণের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সামান্য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যোগ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তখন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দ্রবণে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বিদ্যমান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এসিডের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আয়নের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বিক্রিয়া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অতি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মৃদু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তড়িৎবিশ্লেষ্য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ফলে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COOH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সাম্যাবস্থা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ডান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দিকে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সরে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গিয়ে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বিক্রিয়ারত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ঘাটতি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পূরন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         </m:t>
                        </m:r>
                      </m:e>
                    </m:groupChr>
                  </m:oMath>
                </a14:m>
                <a:r>
                  <a:rPr lang="en-MY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MY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MY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(l) </a:t>
                </a:r>
              </a:p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COOH(</a:t>
                </a:r>
                <a:r>
                  <a:rPr lang="en-US" sz="32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          </m:t>
                        </m:r>
                      </m:e>
                    </m:groupCh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CH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3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COO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-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+ 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NikoshBAN" panose="02000000000000000000" pitchFamily="2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)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33400"/>
                <a:ext cx="9196137" cy="4524315"/>
              </a:xfrm>
              <a:prstGeom prst="rect">
                <a:avLst/>
              </a:prstGeom>
              <a:blipFill>
                <a:blip r:embed="rId3"/>
                <a:stretch>
                  <a:fillRect l="-1724" t="-2022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588870"/>
      </p:ext>
    </p:extLst>
  </p:cSld>
  <p:clrMapOvr>
    <a:masterClrMapping/>
  </p:clrMapOvr>
  <p:transition spd="slow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4840" y="640080"/>
                <a:ext cx="1109472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ক্ষারীয়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ক্রিয়ার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ব্যাখ্যাঃ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অ্যামোনিয়াম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হাইড্রাক্সাইড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OH)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অ্যামোনিয়াম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ক্লোরাইড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Cl)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প্রস্তুতকৃত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ক্ষারীয়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দ্রবনটিকে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পারে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 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       </m:t>
                        </m:r>
                      </m:e>
                    </m:groupChr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OH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          </m:t>
                        </m:r>
                      </m:e>
                    </m:groupChr>
                  </m:oMath>
                </a14:m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NH</a:t>
                </a:r>
                <a:r>
                  <a:rPr lang="en-MY" sz="2800" baseline="-25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4</a:t>
                </a:r>
                <a:r>
                  <a:rPr lang="en-MY" sz="2800" baseline="30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(</a:t>
                </a:r>
                <a:r>
                  <a:rPr lang="en-MY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aq</a:t>
                </a:r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+ Cl</a:t>
                </a:r>
                <a:r>
                  <a:rPr lang="en-MY" sz="2800" baseline="30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(</a:t>
                </a:r>
                <a:r>
                  <a:rPr lang="en-MY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aq</a:t>
                </a:r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" y="640080"/>
                <a:ext cx="11094720" cy="1815882"/>
              </a:xfrm>
              <a:prstGeom prst="rect">
                <a:avLst/>
              </a:prstGeom>
              <a:blipFill>
                <a:blip r:embed="rId2"/>
                <a:stretch>
                  <a:fillRect l="-1154" t="-4362" b="-9060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24840" y="2807654"/>
                <a:ext cx="1109472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অল্পমাত্রায়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সংযোগঃ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দূর্বল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বিধায়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সামান্য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যোগ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তখন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গুলো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বিক্রিয়া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অবিয়োজিত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অনু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গঠন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OH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        </m:t>
                        </m:r>
                      </m:e>
                    </m:groupChr>
                  </m:oMath>
                </a14:m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MY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O(l) 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অবিয়োজিত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সামান্য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বিয়োজিত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ঘনমাত্রা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অপরিবর্তিত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রাখে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ফলে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endParaRPr lang="en-MY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" y="2807654"/>
                <a:ext cx="11094720" cy="2677656"/>
              </a:xfrm>
              <a:prstGeom prst="rect">
                <a:avLst/>
              </a:prstGeom>
              <a:blipFill>
                <a:blip r:embed="rId3"/>
                <a:stretch>
                  <a:fillRect l="-1154" t="-3189" b="-5695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626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7AC0C1D-CD34-4B5D-A467-1DAC5D59CD5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220200" cy="1284849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IN" sz="54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A1D280-02B4-44C9-ABF6-062B99E83246}"/>
              </a:ext>
            </a:extLst>
          </p:cNvPr>
          <p:cNvSpPr/>
          <p:nvPr/>
        </p:nvSpPr>
        <p:spPr>
          <a:xfrm>
            <a:off x="-76200" y="1275471"/>
            <a:ext cx="9220200" cy="55731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DCB735-784C-4A6C-B120-B6E7EF0AD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25" y="2554458"/>
            <a:ext cx="2242732" cy="2808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D07F665-0E41-49B3-AAE7-CF428D980EE5}"/>
              </a:ext>
            </a:extLst>
          </p:cNvPr>
          <p:cNvSpPr/>
          <p:nvPr/>
        </p:nvSpPr>
        <p:spPr>
          <a:xfrm>
            <a:off x="2819400" y="2293354"/>
            <a:ext cx="5360057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মোঃ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সেলিম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জাহাঙ্গীর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রসায়ন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প্রভাষক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ডিমলা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ইসলামিয়া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ডিগ্রী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কলেজ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ডিমলা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নীলফামারী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ইমেইল</a:t>
            </a:r>
            <a:r>
              <a:rPr lang="en-US" sz="2800" dirty="0">
                <a:solidFill>
                  <a:srgbClr val="FF0000"/>
                </a:solidFill>
              </a:rPr>
              <a:t>: salimzahangir11@amil.com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928207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35280"/>
                <a:ext cx="1141476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অল্পমাত্রায় </a:t>
                </a:r>
                <a:r>
                  <a:rPr lang="en-US" sz="32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</a:t>
                </a:r>
                <a:r>
                  <a:rPr lang="en-US" sz="32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সংযোগঃ</a:t>
                </a:r>
                <a:r>
                  <a:rPr lang="en-US" sz="32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যোগ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তখন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বিদ্যমান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আয়নের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বিক্রিয়া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অতি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মৃদু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NH</a:t>
                </a:r>
                <a:r>
                  <a:rPr lang="en-US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             </m:t>
                        </m:r>
                      </m:e>
                    </m:groupChr>
                  </m:oMath>
                </a14:m>
                <a:r>
                  <a:rPr lang="en-MY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NH</a:t>
                </a:r>
                <a:r>
                  <a:rPr lang="en-MY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MY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 (</a:t>
                </a:r>
                <a:r>
                  <a:rPr lang="en-MY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en-MY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MY" sz="32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MY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 </a:t>
                </a:r>
                <a:r>
                  <a:rPr lang="en-MY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মৃদু</a:t>
                </a:r>
                <a:r>
                  <a:rPr lang="en-MY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</a:t>
                </a:r>
                <a:r>
                  <a:rPr lang="en-MY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বিধায়</a:t>
                </a:r>
                <a:r>
                  <a:rPr lang="en-MY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অ-</a:t>
                </a:r>
                <a:r>
                  <a:rPr lang="en-MY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আয়নিত</a:t>
                </a:r>
                <a:r>
                  <a:rPr lang="en-MY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অবস্থায়</a:t>
                </a:r>
                <a:r>
                  <a:rPr lang="en-MY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MY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MY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  <a:r>
                  <a:rPr lang="en-MY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5280"/>
                <a:ext cx="11414760" cy="2062103"/>
              </a:xfrm>
              <a:prstGeom prst="rect">
                <a:avLst/>
              </a:prstGeom>
              <a:blipFill>
                <a:blip r:embed="rId2"/>
                <a:stretch>
                  <a:fillRect l="-1389" t="-5325" r="-1229" b="-9172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2308706" y="3429000"/>
            <a:ext cx="8198873" cy="2972281"/>
            <a:chOff x="1723292" y="2397383"/>
            <a:chExt cx="9609993" cy="36540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2827020" y="3207434"/>
                  <a:ext cx="6522720" cy="2028092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NH</a:t>
                  </a:r>
                  <a:r>
                    <a:rPr lang="bn-BD" sz="32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OH </a:t>
                  </a:r>
                  <a14:m>
                    <m:oMath xmlns:m="http://schemas.openxmlformats.org/officeDocument/2006/math">
                      <m:groupChr>
                        <m:groupChrPr>
                          <m:chr m:val="⇔"/>
                          <m:vertJc m:val="bot"/>
                          <m:ctrlPr>
                            <a:rPr lang="bn-BD" sz="32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bn-BD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BD" sz="3200" b="0" i="1" smtClean="0">
                              <a:latin typeface="Cambria Math" panose="02040503050406030204" pitchFamily="18" charset="0"/>
                            </a:rPr>
                            <m:t>                               </m:t>
                          </m:r>
                        </m:e>
                      </m:groupChr>
                    </m:oMath>
                  </a14:m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NH</a:t>
                  </a:r>
                  <a:r>
                    <a:rPr lang="bn-BD" sz="32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bn-BD" sz="32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+ OH</a:t>
                  </a:r>
                  <a:r>
                    <a:rPr lang="bn-BD" sz="32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</a:t>
                  </a:r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algn="ctr"/>
                  <a:endParaRPr lang="bn-BD" sz="3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NH</a:t>
                  </a:r>
                  <a:r>
                    <a:rPr lang="bn-BD" sz="32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Cl </a:t>
                  </a:r>
                  <a14:m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bn-BD" sz="32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bn-BD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BD" sz="3200" b="0" i="1" smtClean="0">
                              <a:latin typeface="Cambria Math" panose="02040503050406030204" pitchFamily="18" charset="0"/>
                            </a:rPr>
                            <m:t>                               </m:t>
                          </m:r>
                        </m:e>
                      </m:groupChr>
                    </m:oMath>
                  </a14:m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NH</a:t>
                  </a:r>
                  <a:r>
                    <a:rPr lang="bn-BD" sz="32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bn-BD" sz="32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+  Cl</a:t>
                  </a:r>
                  <a:r>
                    <a:rPr lang="bn-BD" sz="32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</a:t>
                  </a:r>
                  <a:r>
                    <a:rPr lang="bn-BD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en-MY" sz="3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7020" y="3207434"/>
                  <a:ext cx="6522720" cy="202809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M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Rectangle 3"/>
            <p:cNvSpPr/>
            <p:nvPr/>
          </p:nvSpPr>
          <p:spPr>
            <a:xfrm>
              <a:off x="1927274" y="2397383"/>
              <a:ext cx="2461846" cy="5568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bn-BD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bn-BD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আয়নের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সংযোগ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MY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349740" y="2397383"/>
              <a:ext cx="1983545" cy="5568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bn-BD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bn-BD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অবিয়োজিত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MY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Elbow Connector 6"/>
            <p:cNvCxnSpPr/>
            <p:nvPr/>
          </p:nvCxnSpPr>
          <p:spPr>
            <a:xfrm rot="5400000" flipH="1" flipV="1">
              <a:off x="8564298" y="3111309"/>
              <a:ext cx="1333494" cy="462474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>
              <a:off x="4445391" y="2675799"/>
              <a:ext cx="4554417" cy="1333494"/>
            </a:xfrm>
            <a:prstGeom prst="bentConnector3">
              <a:avLst>
                <a:gd name="adj1" fmla="val 80579"/>
              </a:avLst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723292" y="5488745"/>
              <a:ext cx="2869809" cy="5627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OH</a:t>
              </a:r>
              <a:r>
                <a:rPr lang="bn-BD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bn-BD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আয়নের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সংযোগ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MY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806375" y="5488745"/>
              <a:ext cx="2526910" cy="5627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lang="bn-BD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bn-BD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OH 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অ-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আয়নিত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MY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Elbow Connector 39"/>
            <p:cNvCxnSpPr>
              <a:stCxn id="37" idx="3"/>
            </p:cNvCxnSpPr>
            <p:nvPr/>
          </p:nvCxnSpPr>
          <p:spPr>
            <a:xfrm flipV="1">
              <a:off x="4593101" y="4540928"/>
              <a:ext cx="3158197" cy="1229171"/>
            </a:xfrm>
            <a:prstGeom prst="bentConnector3">
              <a:avLst>
                <a:gd name="adj1" fmla="val 6781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/>
            <p:nvPr/>
          </p:nvCxnSpPr>
          <p:spPr>
            <a:xfrm rot="16200000" flipH="1">
              <a:off x="7640952" y="4643943"/>
              <a:ext cx="1229169" cy="1017268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870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268" y="492369"/>
            <a:ext cx="6963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কাজ-২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8462" y="2222695"/>
            <a:ext cx="9270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বাফার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1815" y="155917"/>
            <a:ext cx="641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4785" y="863803"/>
                <a:ext cx="11305735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রক্তের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ক্রিয়াঃ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রক্তে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ফসফেট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(PO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মূলক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বাইকার্বনেট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(HCO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মূলক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প্রোটিন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বাফার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ক্রিয়ায়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নেয়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আমাদের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খাদ্য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তালিকায়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অম্ল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জাতিয়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খাদ্য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অধিক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গ্রহনের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ফলে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রক্তে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জাতিয়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শোষিত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আয়ন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শোষিত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নিম্নের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কৌশল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অনুসারে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প্রশমিত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HCO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            </m:t>
                        </m:r>
                      </m:e>
                    </m:groupChr>
                  </m:oMath>
                </a14:m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MY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MY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কার্বলিক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হিসেবে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বিয়োজিত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MY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MY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MY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bn-BD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bn-BD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               </m:t>
                        </m:r>
                      </m:e>
                    </m:groupChr>
                  </m:oMath>
                </a14:m>
                <a:r>
                  <a:rPr lang="bn-BD" sz="28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O + 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ফুসফুসের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মাধ্যমে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প্রশ্বাসের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নির্গত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ফলে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অম্লের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ক্রিয়া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রক্তে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রক্তের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ক্ষারীয়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শোষিত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শোষিত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মূলক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রক্তের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MY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MY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যুক্ত</a:t>
                </a:r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MY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হয়ে</a:t>
                </a:r>
                <a:r>
                  <a:rPr lang="en-MY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মূলক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MY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MY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MY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MY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bn-BD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bn-BD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               </m:t>
                        </m:r>
                      </m:e>
                    </m:groupChr>
                  </m:oMath>
                </a14:m>
                <a:r>
                  <a:rPr lang="bn-BD" sz="28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O +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অতিরিক্ত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শোষিত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মূলক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প্রক্রিয়ায়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রক্তে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মিশে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গিয়ে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রক্তের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85" y="863803"/>
                <a:ext cx="11305735" cy="5693866"/>
              </a:xfrm>
              <a:prstGeom prst="rect">
                <a:avLst/>
              </a:prstGeom>
              <a:blipFill>
                <a:blip r:embed="rId2"/>
                <a:stretch>
                  <a:fillRect l="-1132" t="-1499" b="-2248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948" y="4635825"/>
            <a:ext cx="3161164" cy="192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3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57912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6880" y="1600200"/>
            <a:ext cx="935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মান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কত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6880" y="2205781"/>
            <a:ext cx="9311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মান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7.4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কাছাকাছি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985193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মানুষের</a:t>
            </a:r>
            <a:r>
              <a:rPr lang="en-US" sz="3200" dirty="0"/>
              <a:t> </a:t>
            </a:r>
            <a:r>
              <a:rPr lang="en-US" sz="3200" dirty="0" err="1"/>
              <a:t>লালার</a:t>
            </a:r>
            <a:r>
              <a:rPr lang="en-US" sz="3200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মান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কত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320" y="3749040"/>
            <a:ext cx="847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/>
              <a:t> </a:t>
            </a:r>
            <a:r>
              <a:rPr lang="en-US" sz="3200" dirty="0" err="1"/>
              <a:t>মানুষের</a:t>
            </a:r>
            <a:r>
              <a:rPr lang="en-US" sz="3200" dirty="0"/>
              <a:t> </a:t>
            </a:r>
            <a:r>
              <a:rPr lang="en-US" sz="3200" dirty="0" err="1"/>
              <a:t>লালার</a:t>
            </a:r>
            <a:r>
              <a:rPr lang="en-US" sz="3200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মান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থেকে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7.9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6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1645"/>
            <a:ext cx="119786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</a:t>
            </a:r>
            <a:r>
              <a:rPr lang="bn-BD" sz="19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hank you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05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>
            <a:extLst>
              <a:ext uri="{FF2B5EF4-FFF2-40B4-BE49-F238E27FC236}">
                <a16:creationId xmlns:a16="http://schemas.microsoft.com/office/drawing/2014/main" id="{4412AF8E-A8B4-4471-A839-377A638335ED}"/>
              </a:ext>
            </a:extLst>
          </p:cNvPr>
          <p:cNvSpPr/>
          <p:nvPr/>
        </p:nvSpPr>
        <p:spPr>
          <a:xfrm>
            <a:off x="0" y="-192505"/>
            <a:ext cx="12849725" cy="7050505"/>
          </a:xfrm>
          <a:prstGeom prst="flowChartPredefined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78246" y="358615"/>
            <a:ext cx="5516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পাঠ-পরিচিতি</a:t>
            </a:r>
            <a:endParaRPr lang="en-MY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35479" y="2455984"/>
            <a:ext cx="760241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bn-BD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বিষয়ঃ রসায়ন</a:t>
            </a:r>
            <a:r>
              <a:rPr lang="en-US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4400" dirty="0" err="1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পত্র</a:t>
            </a:r>
            <a:r>
              <a:rPr lang="bn-BD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</a:t>
            </a:r>
          </a:p>
          <a:p>
            <a:pPr marL="109728" algn="ctr"/>
            <a:r>
              <a:rPr lang="bn-BD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MY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রাসায়নিক পরিবর্তন</a:t>
            </a:r>
            <a:endParaRPr lang="en-US" sz="4400" dirty="0">
              <a:highlight>
                <a:srgbClr val="C0C0C0"/>
              </a:highlight>
              <a:latin typeface="NikoshBAN" pitchFamily="2" charset="0"/>
              <a:cs typeface="NikoshBAN" pitchFamily="2" charset="0"/>
            </a:endParaRPr>
          </a:p>
          <a:p>
            <a:pPr marL="109728" algn="ctr"/>
            <a:r>
              <a:rPr lang="bn-BD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২১</a:t>
            </a:r>
            <a:r>
              <a:rPr lang="bn-BD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         </a:t>
            </a:r>
            <a:endParaRPr lang="en-MY" sz="4400" dirty="0">
              <a:highlight>
                <a:srgbClr val="C0C0C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09728" indent="0" algn="ctr">
              <a:buNone/>
            </a:pPr>
            <a:r>
              <a:rPr lang="bn-BD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৪০ মিনিট    </a:t>
            </a:r>
            <a:endParaRPr lang="en-US" sz="4400" dirty="0">
              <a:highlight>
                <a:srgbClr val="C0C0C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6214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040" y="2527102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বাফার দ্রবন </a:t>
            </a:r>
          </a:p>
          <a:p>
            <a:pPr algn="ctr"/>
            <a:r>
              <a:rPr lang="bn-BD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(Buffer Solution) </a:t>
            </a:r>
            <a:endParaRPr lang="en-MY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3ACA5964-7D89-43CC-888E-154CACB79750}"/>
              </a:ext>
            </a:extLst>
          </p:cNvPr>
          <p:cNvSpPr/>
          <p:nvPr/>
        </p:nvSpPr>
        <p:spPr>
          <a:xfrm>
            <a:off x="0" y="0"/>
            <a:ext cx="12320337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7040" y="524887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MY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4144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768" y="320040"/>
            <a:ext cx="7333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dirty="0"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যা</a:t>
            </a:r>
            <a:r>
              <a:rPr lang="bn-BD" sz="4800" dirty="0"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চ্ছে?</a:t>
            </a:r>
            <a:endParaRPr lang="en-MY" sz="4800" dirty="0">
              <a:highlight>
                <a:srgbClr val="FFFF00"/>
              </a:highligh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47" y="1464213"/>
            <a:ext cx="9479280" cy="46939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62975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A399680-6A90-420D-B807-BCBBFA3C3806}"/>
              </a:ext>
            </a:extLst>
          </p:cNvPr>
          <p:cNvSpPr/>
          <p:nvPr/>
        </p:nvSpPr>
        <p:spPr>
          <a:xfrm>
            <a:off x="38100" y="524055"/>
            <a:ext cx="11887200" cy="63142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6120" y="533400"/>
            <a:ext cx="5471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1174066" y="2095231"/>
            <a:ext cx="96152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১।P</a:t>
            </a:r>
            <a:r>
              <a:rPr lang="bn-BD" sz="40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H</a:t>
            </a:r>
            <a:r>
              <a:rPr lang="bn-BD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P</a:t>
            </a:r>
            <a:r>
              <a:rPr lang="bn-BD" sz="40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H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বাফার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MY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4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5462" y="675249"/>
            <a:ext cx="11384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200" dirty="0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P</a:t>
            </a:r>
            <a:r>
              <a:rPr lang="bn-BD" sz="32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H</a:t>
            </a:r>
            <a:r>
              <a:rPr lang="bn-BD" sz="3200" dirty="0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কিঃ</a:t>
            </a:r>
            <a:r>
              <a:rPr lang="bn-BD" sz="3200" dirty="0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 কোনো লঘু দ্রবনের হাইড্রোজেন আয়ন (H</a:t>
            </a:r>
            <a:r>
              <a:rPr lang="bn-BD" sz="32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+</a:t>
            </a:r>
            <a:r>
              <a:rPr lang="bn-BD" sz="3200" dirty="0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 ) </a:t>
            </a:r>
            <a:r>
              <a:rPr lang="en-US" sz="3200" dirty="0" err="1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তথা</a:t>
            </a:r>
            <a:r>
              <a:rPr lang="en-US" sz="3200" dirty="0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হাইড্রোনিয়াম</a:t>
            </a:r>
            <a:r>
              <a:rPr lang="en-US" sz="3200" dirty="0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আয়ন</a:t>
            </a:r>
            <a:r>
              <a:rPr lang="en-US" sz="3200" dirty="0">
                <a:highlight>
                  <a:srgbClr val="FFFF00"/>
                </a:highlight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en-US" sz="32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32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ঘনমাত্রার</a:t>
            </a:r>
            <a:r>
              <a:rPr lang="en-US" sz="32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ঋনাত্মক</a:t>
            </a:r>
            <a:r>
              <a:rPr lang="en-US" sz="32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লগারিদম</a:t>
            </a:r>
            <a:r>
              <a:rPr lang="en-US" sz="32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মানকে</a:t>
            </a:r>
            <a:r>
              <a:rPr lang="en-US" sz="32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দ্রবনের</a:t>
            </a:r>
            <a:r>
              <a:rPr lang="en-US" sz="32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32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200" dirty="0">
              <a:solidFill>
                <a:srgbClr val="92D050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200" dirty="0">
              <a:solidFill>
                <a:srgbClr val="92D050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200" dirty="0">
              <a:solidFill>
                <a:srgbClr val="92D050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P</a:t>
            </a:r>
            <a:r>
              <a:rPr lang="bn-BD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H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 = - log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P</a:t>
            </a:r>
            <a:r>
              <a:rPr lang="bn-BD" sz="3200" baseline="30000" dirty="0">
                <a:latin typeface="Times New Roman" panose="02020603050405020304" pitchFamily="18" charset="0"/>
                <a:cs typeface="NikoshBAN" panose="02000000000000000000" pitchFamily="2" charset="0"/>
              </a:rPr>
              <a:t>H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 = - log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M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232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F9618BD-D859-4A29-B4ED-5A1BFDBCB78D}"/>
                  </a:ext>
                </a:extLst>
              </p:cNvPr>
              <p:cNvSpPr/>
              <p:nvPr/>
            </p:nvSpPr>
            <p:spPr>
              <a:xfrm>
                <a:off x="576776" y="502813"/>
                <a:ext cx="10325686" cy="7046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স্কেলঃ</a:t>
                </a:r>
                <a:r>
                  <a:rPr lang="en-US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 দ্রবনের অম্লত্ব বা ক্ষারকত্বকে যে স্কেল অনুযায়ী </a:t>
                </a:r>
                <a:r>
                  <a:rPr lang="bn-BD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P</a:t>
                </a:r>
                <a:r>
                  <a:rPr lang="bn-BD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H</a:t>
                </a:r>
                <a:r>
                  <a:rPr lang="bn-BD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মানের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মাধ্যমে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তাকে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স্কেল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সাধারনত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লঘু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দ্রবণে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আয়নের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ঘনমাত্রা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1g ionL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বেশি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</a:p>
              <a:p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দ্রবণে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=1g ionL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- log1= 0 </a:t>
                </a:r>
              </a:p>
              <a:p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দ্রবণে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OH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1g ionL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[H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𝑂𝐻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14</m:t>
                            </m:r>
                          </m:sup>
                        </m:sSup>
                      </m:num>
                      <m:den>
                        <m:r>
                          <a:rPr lang="en-US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MY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MY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sup>
                    </m:sSup>
                  </m:oMath>
                </a14:m>
                <a:r>
                  <a:rPr lang="en-MY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en-MY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ionL</a:t>
                </a:r>
                <a:r>
                  <a:rPr lang="en-MY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MY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- log10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-14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14 </a:t>
                </a:r>
              </a:p>
              <a:p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en-MY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তাপমাত্রায়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লঘু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জলীয়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দ্রবনের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পর্যন্ত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বিস্তৃত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</a:p>
              <a:p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en-MY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তাপমাত্রায়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লঘু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জলীয়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দ্রবনের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[H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]=[OH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60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]=10</a:t>
                </a:r>
                <a:r>
                  <a:rPr lang="en-US" sz="3600" baseline="3000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-7</a:t>
                </a:r>
                <a:r>
                  <a:rPr lang="en-US" sz="360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ionL</a:t>
                </a:r>
                <a:r>
                  <a:rPr lang="en-US" sz="3600" baseline="3000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US" sz="3600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F9618BD-D859-4A29-B4ED-5A1BFDBCB7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76" y="502813"/>
                <a:ext cx="10325686" cy="7046160"/>
              </a:xfrm>
              <a:prstGeom prst="rect">
                <a:avLst/>
              </a:prstGeom>
              <a:blipFill>
                <a:blip r:embed="rId2"/>
                <a:stretch>
                  <a:fillRect l="-1831" t="-1471" r="-2481" b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34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27981" y="177121"/>
                <a:ext cx="972312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প্রশম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2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-log10</a:t>
                </a:r>
                <a:r>
                  <a:rPr lang="en-US" sz="32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-7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7</a:t>
                </a:r>
              </a:p>
              <a:p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অম্লীয়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জলীয়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2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bn-BD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  <a:p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ক্ষারীয়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জলীয়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দ্রবনের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200" baseline="300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bn-BD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bn-BD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981" y="177121"/>
                <a:ext cx="9723120" cy="1569660"/>
              </a:xfrm>
              <a:prstGeom prst="rect">
                <a:avLst/>
              </a:prstGeom>
              <a:blipFill>
                <a:blip r:embed="rId3"/>
                <a:stretch>
                  <a:fillRect l="-1567" t="-5814" b="-1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85033"/>
              </p:ext>
            </p:extLst>
          </p:nvPr>
        </p:nvGraphicFramePr>
        <p:xfrm>
          <a:off x="1564640" y="3245049"/>
          <a:ext cx="8356600" cy="1307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1138926585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664835697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305581167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20192141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3998411206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1013693203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1878829622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1172552583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848634969"/>
                    </a:ext>
                  </a:extLst>
                </a:gridCol>
                <a:gridCol w="682901">
                  <a:extLst>
                    <a:ext uri="{9D8B030D-6E8A-4147-A177-3AD203B41FA5}">
                      <a16:colId xmlns:a16="http://schemas.microsoft.com/office/drawing/2014/main" val="2279954175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40257295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62119060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2964573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646428875"/>
                    </a:ext>
                  </a:extLst>
                </a:gridCol>
              </a:tblGrid>
              <a:tr h="1307254"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A0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2A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n-BD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MY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3615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88840" y="4916400"/>
            <a:ext cx="158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331460" y="4565908"/>
            <a:ext cx="0" cy="3385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18680" y="4807493"/>
            <a:ext cx="227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ক্ষারকত্ব বৃদ্ধি পায় </a:t>
            </a:r>
            <a:endParaRPr lang="en-MY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0900" y="4860199"/>
            <a:ext cx="2164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অম্লত্ব বৃদ্ধি পায় </a:t>
            </a:r>
            <a:endParaRPr lang="en-MY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169660" y="4735196"/>
            <a:ext cx="3429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617980" y="4735196"/>
            <a:ext cx="31699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34460" y="2520203"/>
            <a:ext cx="361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গ্রাম-আয়ন/লিটার </a:t>
            </a:r>
            <a:endParaRPr lang="en-MY" sz="2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1043" y="5972993"/>
            <a:ext cx="4282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চিত্রঃ </a:t>
            </a:r>
            <a:r>
              <a:rPr lang="bn-BD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P</a:t>
            </a:r>
            <a:r>
              <a:rPr lang="bn-BD" sz="40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H</a:t>
            </a:r>
            <a:r>
              <a:rPr lang="bn-BD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স্কেল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  <a:endParaRPr lang="en-MY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181" y="1662734"/>
            <a:ext cx="1117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bn-BD" sz="28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bn-BD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স্কেল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নিম্নরূপ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[H</a:t>
            </a:r>
            <a:r>
              <a:rPr lang="en-US" sz="28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]= 10</a:t>
            </a:r>
            <a:r>
              <a:rPr lang="en-US" sz="28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-13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-14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MY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2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498</TotalTime>
  <Words>1234</Words>
  <Application>Microsoft Office PowerPoint</Application>
  <PresentationFormat>Widescreen</PresentationFormat>
  <Paragraphs>130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NikoshBAN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shamrat</dc:creator>
  <cp:lastModifiedBy>Imtiaz Adnan</cp:lastModifiedBy>
  <cp:revision>63</cp:revision>
  <dcterms:created xsi:type="dcterms:W3CDTF">2019-11-09T12:53:24Z</dcterms:created>
  <dcterms:modified xsi:type="dcterms:W3CDTF">2020-08-04T08:44:08Z</dcterms:modified>
</cp:coreProperties>
</file>