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282" r:id="rId2"/>
    <p:sldId id="271" r:id="rId3"/>
    <p:sldId id="334" r:id="rId4"/>
    <p:sldId id="335" r:id="rId5"/>
    <p:sldId id="353" r:id="rId6"/>
    <p:sldId id="354" r:id="rId7"/>
    <p:sldId id="336" r:id="rId8"/>
    <p:sldId id="337" r:id="rId9"/>
    <p:sldId id="338" r:id="rId10"/>
    <p:sldId id="339" r:id="rId11"/>
    <p:sldId id="340" r:id="rId12"/>
    <p:sldId id="341" r:id="rId13"/>
    <p:sldId id="342" r:id="rId14"/>
    <p:sldId id="343" r:id="rId15"/>
    <p:sldId id="352" r:id="rId16"/>
    <p:sldId id="344" r:id="rId17"/>
    <p:sldId id="345" r:id="rId18"/>
    <p:sldId id="355" r:id="rId19"/>
    <p:sldId id="356" r:id="rId20"/>
    <p:sldId id="357" r:id="rId21"/>
    <p:sldId id="358" r:id="rId22"/>
    <p:sldId id="359" r:id="rId23"/>
    <p:sldId id="360" r:id="rId24"/>
    <p:sldId id="361" r:id="rId25"/>
    <p:sldId id="346" r:id="rId26"/>
    <p:sldId id="347" r:id="rId27"/>
    <p:sldId id="34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398"/>
    </p:cViewPr>
  </p:sorterViewPr>
  <p:notesViewPr>
    <p:cSldViewPr snapToGrid="0">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5011F4-926C-4549-8AF4-93475E981E6E}" type="datetimeFigureOut">
              <a:rPr lang="en-US" smtClean="0"/>
              <a:pPr/>
              <a:t>8/4/2020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F278E6-67A2-48AA-87DA-BB4D8FBE72D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08D4F7-3BA2-45FD-9EF0-854E30FD858B}" type="datetimeFigureOut">
              <a:rPr lang="en-US" smtClean="0"/>
              <a:pPr/>
              <a:t>8/4/2020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2192A6-A08B-40B2-B1F3-A8D88B6E19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		</a:t>
            </a:r>
            <a:r>
              <a:rPr lang="bn-BD" sz="1800" dirty="0" smtClean="0"/>
              <a:t>পাঠ</a:t>
            </a:r>
            <a:r>
              <a:rPr lang="bn-BD" sz="1800" baseline="0" dirty="0" smtClean="0"/>
              <a:t> শিরোনাম ঘোষনা </a:t>
            </a:r>
            <a:r>
              <a:rPr lang="en-US" sz="1800" baseline="0" dirty="0" err="1" smtClean="0"/>
              <a:t>করার</a:t>
            </a:r>
            <a:r>
              <a:rPr lang="en-US" sz="1800" baseline="0" dirty="0" smtClean="0"/>
              <a:t> </a:t>
            </a:r>
            <a:r>
              <a:rPr lang="en-US" sz="1800" baseline="0" dirty="0" err="1" smtClean="0"/>
              <a:t>জন্য</a:t>
            </a:r>
            <a:r>
              <a:rPr lang="en-US" sz="1800" baseline="0" dirty="0" smtClean="0"/>
              <a:t> </a:t>
            </a:r>
            <a:r>
              <a:rPr lang="en-US" sz="1800" baseline="0" dirty="0" err="1" smtClean="0"/>
              <a:t>প্রথমে</a:t>
            </a:r>
            <a:r>
              <a:rPr lang="en-US" sz="1800" baseline="0" dirty="0" smtClean="0"/>
              <a:t> </a:t>
            </a:r>
            <a:r>
              <a:rPr lang="bn-IN" sz="1800" baseline="0" dirty="0" smtClean="0"/>
              <a:t>চিত্র </a:t>
            </a:r>
            <a:r>
              <a:rPr lang="en-US" sz="1800" baseline="0" dirty="0" err="1" smtClean="0"/>
              <a:t>দেখিয়ে</a:t>
            </a:r>
            <a:r>
              <a:rPr lang="en-US" sz="1800" baseline="0" dirty="0" smtClean="0"/>
              <a:t> </a:t>
            </a:r>
            <a:r>
              <a:rPr lang="en-US" sz="1800" baseline="0" dirty="0" err="1" smtClean="0"/>
              <a:t>শিক্ষার্থীদের</a:t>
            </a:r>
            <a:r>
              <a:rPr lang="en-US" sz="1800" b="0" baseline="0" dirty="0" smtClean="0"/>
              <a:t> </a:t>
            </a:r>
            <a:r>
              <a:rPr lang="en-US" sz="1800" baseline="0" dirty="0" err="1" smtClean="0"/>
              <a:t>প্রাসঙ্গিক</a:t>
            </a:r>
            <a:r>
              <a:rPr lang="en-US" sz="1800" baseline="0" dirty="0" smtClean="0"/>
              <a:t> </a:t>
            </a:r>
            <a:r>
              <a:rPr lang="en-US" sz="1800" baseline="0" dirty="0" err="1" smtClean="0"/>
              <a:t>প্র</a:t>
            </a:r>
            <a:r>
              <a:rPr lang="bn-BD" sz="1800" baseline="0" dirty="0" smtClean="0"/>
              <a:t>শ্ন</a:t>
            </a:r>
            <a:r>
              <a:rPr lang="en-US" sz="1800" baseline="0" dirty="0" smtClean="0"/>
              <a:t> </a:t>
            </a:r>
            <a:r>
              <a:rPr lang="bn-BD" sz="1800" baseline="0" dirty="0" smtClean="0"/>
              <a:t>করা যেতে পারে।</a:t>
            </a:r>
            <a:endParaRPr lang="en-US" sz="1800" baseline="0" dirty="0" smtClean="0"/>
          </a:p>
          <a:p>
            <a:endParaRPr lang="en-US" dirty="0"/>
          </a:p>
        </p:txBody>
      </p:sp>
      <p:sp>
        <p:nvSpPr>
          <p:cNvPr id="4" name="Slide Number Placeholder 3"/>
          <p:cNvSpPr>
            <a:spLocks noGrp="1"/>
          </p:cNvSpPr>
          <p:nvPr>
            <p:ph type="sldNum" sz="quarter" idx="10"/>
          </p:nvPr>
        </p:nvSpPr>
        <p:spPr/>
        <p:txBody>
          <a:bodyPr/>
          <a:lstStyle/>
          <a:p>
            <a:fld id="{D52192A6-A08B-40B2-B1F3-A8D88B6E194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2192A6-A08B-40B2-B1F3-A8D88B6E194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C5D3961-5AB6-4782-A105-C004C9901E5C}" type="datetimeFigureOut">
              <a:rPr lang="en-US" smtClean="0"/>
              <a:pPr/>
              <a:t>8/4/2020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1B21248-0875-4632-8478-F53051E458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5D3961-5AB6-4782-A105-C004C9901E5C}" type="datetimeFigureOut">
              <a:rPr lang="en-US" smtClean="0"/>
              <a:pPr/>
              <a:t>8/4/2020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B21248-0875-4632-8478-F53051E458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5D3961-5AB6-4782-A105-C004C9901E5C}" type="datetimeFigureOut">
              <a:rPr lang="en-US" smtClean="0"/>
              <a:pPr/>
              <a:t>8/4/2020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B21248-0875-4632-8478-F53051E458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5D3961-5AB6-4782-A105-C004C9901E5C}" type="datetimeFigureOut">
              <a:rPr lang="en-US" smtClean="0"/>
              <a:pPr/>
              <a:t>8/4/2020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B21248-0875-4632-8478-F53051E458B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C5D3961-5AB6-4782-A105-C004C9901E5C}" type="datetimeFigureOut">
              <a:rPr lang="en-US" smtClean="0"/>
              <a:pPr/>
              <a:t>8/4/2020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B21248-0875-4632-8478-F53051E458BF}"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C5D3961-5AB6-4782-A105-C004C9901E5C}" type="datetimeFigureOut">
              <a:rPr lang="en-US" smtClean="0"/>
              <a:pPr/>
              <a:t>8/4/2020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B21248-0875-4632-8478-F53051E458B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C5D3961-5AB6-4782-A105-C004C9901E5C}" type="datetimeFigureOut">
              <a:rPr lang="en-US" smtClean="0"/>
              <a:pPr/>
              <a:t>8/4/2020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B21248-0875-4632-8478-F53051E458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C5D3961-5AB6-4782-A105-C004C9901E5C}" type="datetimeFigureOut">
              <a:rPr lang="en-US" smtClean="0"/>
              <a:pPr/>
              <a:t>8/4/2020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B21248-0875-4632-8478-F53051E458B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C5D3961-5AB6-4782-A105-C004C9901E5C}" type="datetimeFigureOut">
              <a:rPr lang="en-US" smtClean="0"/>
              <a:pPr/>
              <a:t>8/4/2020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B21248-0875-4632-8478-F53051E458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3C5D3961-5AB6-4782-A105-C004C9901E5C}" type="datetimeFigureOut">
              <a:rPr lang="en-US" smtClean="0"/>
              <a:pPr/>
              <a:t>8/4/2020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B21248-0875-4632-8478-F53051E458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C5D3961-5AB6-4782-A105-C004C9901E5C}" type="datetimeFigureOut">
              <a:rPr lang="en-US" smtClean="0"/>
              <a:pPr/>
              <a:t>8/4/2020</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1B21248-0875-4632-8478-F53051E458BF}"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3C5D3961-5AB6-4782-A105-C004C9901E5C}" type="datetimeFigureOut">
              <a:rPr lang="en-US" smtClean="0"/>
              <a:pPr/>
              <a:t>8/4/2020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21B21248-0875-4632-8478-F53051E458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20.jpeg"/><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23.jpeg"/><Relationship Id="rId4" Type="http://schemas.openxmlformats.org/officeDocument/2006/relationships/image" Target="../media/image22.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26.jpe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6.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6.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6.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6.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7.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8.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8.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29.jpeg"/></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30.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30991" y="1"/>
            <a:ext cx="4351178" cy="1323439"/>
          </a:xfrm>
          <a:prstGeom prst="rect">
            <a:avLst/>
          </a:prstGeom>
          <a:noFill/>
        </p:spPr>
        <p:txBody>
          <a:bodyPr wrap="square" rtlCol="0">
            <a:spAutoFit/>
          </a:bodyPr>
          <a:lstStyle/>
          <a:p>
            <a:r>
              <a:rPr lang="en-US" sz="8000" dirty="0" smtClean="0"/>
              <a:t>    </a:t>
            </a:r>
            <a:endParaRPr lang="en-US" sz="8000" dirty="0">
              <a:solidFill>
                <a:srgbClr val="FF0000"/>
              </a:solidFill>
            </a:endParaRPr>
          </a:p>
        </p:txBody>
      </p:sp>
      <p:pic>
        <p:nvPicPr>
          <p:cNvPr id="3" name="Picture 2" descr="C:\Users\Juel Rana\Desktop\PIC SCIENCE\hateya school.jpg"/>
          <p:cNvPicPr>
            <a:picLocks noChangeAspect="1" noChangeArrowheads="1"/>
          </p:cNvPicPr>
          <p:nvPr/>
        </p:nvPicPr>
        <p:blipFill>
          <a:blip r:embed="rId3"/>
          <a:srcRect/>
          <a:stretch>
            <a:fillRect/>
          </a:stretch>
        </p:blipFill>
        <p:spPr bwMode="auto">
          <a:xfrm>
            <a:off x="0" y="0"/>
            <a:ext cx="12192000" cy="6914271"/>
          </a:xfrm>
          <a:prstGeom prst="rect">
            <a:avLst/>
          </a:prstGeom>
          <a:noFill/>
        </p:spPr>
      </p:pic>
      <p:sp>
        <p:nvSpPr>
          <p:cNvPr id="5" name="Rounded Rectangle 4"/>
          <p:cNvSpPr/>
          <p:nvPr/>
        </p:nvSpPr>
        <p:spPr>
          <a:xfrm>
            <a:off x="464234" y="4234375"/>
            <a:ext cx="4023360" cy="1209822"/>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err="1" smtClean="0">
                <a:solidFill>
                  <a:srgbClr val="FF0000"/>
                </a:solidFill>
              </a:rPr>
              <a:t>স্বাগতম</a:t>
            </a:r>
            <a:endParaRPr lang="en-US" sz="8000" dirty="0"/>
          </a:p>
        </p:txBody>
      </p:sp>
    </p:spTree>
    <p:extLst>
      <p:ext uri="{BB962C8B-B14F-4D97-AF65-F5344CB8AC3E}">
        <p14:creationId xmlns:p14="http://schemas.microsoft.com/office/powerpoint/2010/main" xmlns="" val="311473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33546"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5" name="Rounded Rectangle 4"/>
          <p:cNvSpPr/>
          <p:nvPr/>
        </p:nvSpPr>
        <p:spPr>
          <a:xfrm>
            <a:off x="2504050" y="225084"/>
            <a:ext cx="8285870" cy="11957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t>পূর্ণ</a:t>
            </a:r>
            <a:r>
              <a:rPr lang="en-US" sz="4800" b="1" dirty="0" smtClean="0"/>
              <a:t> </a:t>
            </a:r>
            <a:r>
              <a:rPr lang="en-US" sz="4800" b="1" dirty="0" err="1" smtClean="0"/>
              <a:t>অভ্যন্তরিণ</a:t>
            </a:r>
            <a:r>
              <a:rPr lang="en-US" sz="4800" b="1" dirty="0" smtClean="0"/>
              <a:t> </a:t>
            </a:r>
            <a:r>
              <a:rPr lang="en-US" sz="4800" b="1" dirty="0" err="1" smtClean="0"/>
              <a:t>প্রতিফলনের</a:t>
            </a:r>
            <a:r>
              <a:rPr lang="en-US" sz="4800" b="1" dirty="0" smtClean="0"/>
              <a:t> </a:t>
            </a:r>
            <a:r>
              <a:rPr lang="en-US" sz="4800" b="1" dirty="0" err="1" smtClean="0"/>
              <a:t>শর্ত</a:t>
            </a:r>
            <a:r>
              <a:rPr lang="en-US" sz="4800" b="1" dirty="0" smtClean="0"/>
              <a:t>  </a:t>
            </a:r>
            <a:endParaRPr lang="en-US" sz="4800" b="1" dirty="0"/>
          </a:p>
        </p:txBody>
      </p:sp>
      <p:sp>
        <p:nvSpPr>
          <p:cNvPr id="6" name="Rectangle 5"/>
          <p:cNvSpPr/>
          <p:nvPr/>
        </p:nvSpPr>
        <p:spPr>
          <a:xfrm>
            <a:off x="543951" y="2069180"/>
            <a:ext cx="10386646" cy="1077218"/>
          </a:xfrm>
          <a:prstGeom prst="rect">
            <a:avLst/>
          </a:prstGeom>
        </p:spPr>
        <p:txBody>
          <a:bodyPr wrap="square">
            <a:spAutoFit/>
          </a:bodyPr>
          <a:lstStyle/>
          <a:p>
            <a:r>
              <a:rPr lang="en-US" sz="3200" dirty="0" smtClean="0"/>
              <a:t/>
            </a:r>
            <a:br>
              <a:rPr lang="en-US" sz="3200" dirty="0" smtClean="0"/>
            </a:br>
            <a:endParaRPr lang="en-US" sz="3200" dirty="0"/>
          </a:p>
        </p:txBody>
      </p:sp>
      <p:pic>
        <p:nvPicPr>
          <p:cNvPr id="8" name="Picture 7" descr="১১.১.৬.jpg"/>
          <p:cNvPicPr>
            <a:picLocks noChangeAspect="1"/>
          </p:cNvPicPr>
          <p:nvPr/>
        </p:nvPicPr>
        <p:blipFill>
          <a:blip r:embed="rId4"/>
          <a:stretch>
            <a:fillRect/>
          </a:stretch>
        </p:blipFill>
        <p:spPr>
          <a:xfrm>
            <a:off x="6745092" y="2067696"/>
            <a:ext cx="5015498" cy="3489042"/>
          </a:xfrm>
          <a:prstGeom prst="rect">
            <a:avLst/>
          </a:prstGeom>
        </p:spPr>
      </p:pic>
      <p:sp>
        <p:nvSpPr>
          <p:cNvPr id="9" name="Rectangle 8"/>
          <p:cNvSpPr/>
          <p:nvPr/>
        </p:nvSpPr>
        <p:spPr>
          <a:xfrm>
            <a:off x="304800" y="1853810"/>
            <a:ext cx="6096000" cy="1569660"/>
          </a:xfrm>
          <a:prstGeom prst="rect">
            <a:avLst/>
          </a:prstGeom>
        </p:spPr>
        <p:txBody>
          <a:bodyPr>
            <a:spAutoFit/>
          </a:bodyPr>
          <a:lstStyle/>
          <a:p>
            <a:pPr>
              <a:buFont typeface="Wingdings" pitchFamily="2" charset="2"/>
              <a:buChar char="Ø"/>
            </a:pPr>
            <a:r>
              <a:rPr lang="en-US" dirty="0" smtClean="0"/>
              <a:t> </a:t>
            </a:r>
            <a:r>
              <a:rPr lang="as-IN" sz="3200" dirty="0" smtClean="0"/>
              <a:t>আলোক রশ্মি কেবলমাত্র ঘন থেকে হালকা মাধ্যমে যাওয়ার সময় এটি ঘটে।</a:t>
            </a:r>
            <a:endParaRPr lang="en-US" sz="3200" dirty="0"/>
          </a:p>
        </p:txBody>
      </p:sp>
      <p:sp>
        <p:nvSpPr>
          <p:cNvPr id="10" name="Rectangle 9"/>
          <p:cNvSpPr/>
          <p:nvPr/>
        </p:nvSpPr>
        <p:spPr>
          <a:xfrm>
            <a:off x="318868" y="3541934"/>
            <a:ext cx="6096000" cy="1569660"/>
          </a:xfrm>
          <a:prstGeom prst="rect">
            <a:avLst/>
          </a:prstGeom>
        </p:spPr>
        <p:txBody>
          <a:bodyPr>
            <a:spAutoFit/>
          </a:bodyPr>
          <a:lstStyle/>
          <a:p>
            <a:pPr>
              <a:buFont typeface="Wingdings" pitchFamily="2" charset="2"/>
              <a:buChar char="Ø"/>
            </a:pPr>
            <a:r>
              <a:rPr lang="en-US" dirty="0" smtClean="0"/>
              <a:t> </a:t>
            </a:r>
            <a:r>
              <a:rPr lang="as-IN" sz="3200" dirty="0" smtClean="0"/>
              <a:t>আলোক রশ্মি কেবলমাত্র ঘন থেকে হালকা মাধ্যমে যাওয়ার সময় এটি ঘটে।</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4)">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 calcmode="lin" valueType="num">
                                      <p:cBhvr additive="base">
                                        <p:cTn id="23" dur="50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05410"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5" name="Rounded Rectangle 4"/>
          <p:cNvSpPr/>
          <p:nvPr/>
        </p:nvSpPr>
        <p:spPr>
          <a:xfrm>
            <a:off x="2827607" y="182881"/>
            <a:ext cx="6541476" cy="815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t>অপটিক্যাল</a:t>
            </a:r>
            <a:r>
              <a:rPr lang="en-US" sz="4800" b="1" dirty="0" smtClean="0"/>
              <a:t> </a:t>
            </a:r>
            <a:r>
              <a:rPr lang="en-US" sz="4800" b="1" dirty="0" err="1" smtClean="0"/>
              <a:t>ফাইবার</a:t>
            </a:r>
            <a:r>
              <a:rPr lang="en-US" sz="4800" b="1" dirty="0" smtClean="0"/>
              <a:t> </a:t>
            </a:r>
            <a:endParaRPr lang="en-US" sz="4800" dirty="0"/>
          </a:p>
        </p:txBody>
      </p:sp>
      <p:pic>
        <p:nvPicPr>
          <p:cNvPr id="10" name="Picture 9" descr="১১.২.১.jpg"/>
          <p:cNvPicPr>
            <a:picLocks noChangeAspect="1"/>
          </p:cNvPicPr>
          <p:nvPr/>
        </p:nvPicPr>
        <p:blipFill>
          <a:blip r:embed="rId4"/>
          <a:stretch>
            <a:fillRect/>
          </a:stretch>
        </p:blipFill>
        <p:spPr>
          <a:xfrm>
            <a:off x="6119447" y="1448971"/>
            <a:ext cx="5542672" cy="4121833"/>
          </a:xfrm>
          <a:prstGeom prst="rect">
            <a:avLst/>
          </a:prstGeom>
          <a:ln>
            <a:noFill/>
          </a:ln>
          <a:effectLst>
            <a:softEdge rad="112500"/>
          </a:effectLst>
        </p:spPr>
      </p:pic>
      <p:pic>
        <p:nvPicPr>
          <p:cNvPr id="11" name="Picture 10" descr="১১.২.৩.jpg"/>
          <p:cNvPicPr>
            <a:picLocks noChangeAspect="1"/>
          </p:cNvPicPr>
          <p:nvPr/>
        </p:nvPicPr>
        <p:blipFill>
          <a:blip r:embed="rId5"/>
          <a:stretch>
            <a:fillRect/>
          </a:stretch>
        </p:blipFill>
        <p:spPr>
          <a:xfrm>
            <a:off x="295421" y="1477107"/>
            <a:ext cx="5781821" cy="4051495"/>
          </a:xfrm>
          <a:prstGeom prst="rect">
            <a:avLst/>
          </a:prstGeom>
          <a:ln>
            <a:noFill/>
          </a:ln>
          <a:effectLst>
            <a:softEdge rad="112500"/>
          </a:effectLst>
        </p:spPr>
      </p:pic>
      <p:sp>
        <p:nvSpPr>
          <p:cNvPr id="13" name="TextBox 12"/>
          <p:cNvSpPr txBox="1"/>
          <p:nvPr/>
        </p:nvSpPr>
        <p:spPr>
          <a:xfrm>
            <a:off x="5556738" y="6035040"/>
            <a:ext cx="3770142" cy="523220"/>
          </a:xfrm>
          <a:prstGeom prst="rect">
            <a:avLst/>
          </a:prstGeom>
          <a:noFill/>
        </p:spPr>
        <p:txBody>
          <a:bodyPr wrap="square" rtlCol="0">
            <a:spAutoFit/>
          </a:bodyPr>
          <a:lstStyle/>
          <a:p>
            <a:r>
              <a:rPr lang="en-US" sz="2800" dirty="0" err="1" smtClean="0"/>
              <a:t>উপরের</a:t>
            </a:r>
            <a:r>
              <a:rPr lang="en-US" sz="2800" dirty="0" smtClean="0"/>
              <a:t> </a:t>
            </a:r>
            <a:r>
              <a:rPr lang="en-US" sz="2800" dirty="0" err="1" smtClean="0"/>
              <a:t>চিত্রগুলো</a:t>
            </a:r>
            <a:r>
              <a:rPr lang="en-US" sz="2800" dirty="0" smtClean="0"/>
              <a:t> </a:t>
            </a:r>
            <a:r>
              <a:rPr lang="en-US" sz="2800" dirty="0" err="1" smtClean="0"/>
              <a:t>লক্ষ্য</a:t>
            </a:r>
            <a:r>
              <a:rPr lang="en-US" sz="2800" dirty="0" smtClean="0"/>
              <a:t> </a:t>
            </a:r>
            <a:r>
              <a:rPr lang="en-US" sz="2800" dirty="0" err="1" smtClean="0"/>
              <a:t>করি</a:t>
            </a:r>
            <a:r>
              <a:rPr lang="en-US" sz="2800" dirty="0" smtClean="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in)">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heel(4)">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19478"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8" name="Rectangle 7"/>
          <p:cNvSpPr/>
          <p:nvPr/>
        </p:nvSpPr>
        <p:spPr>
          <a:xfrm>
            <a:off x="379828" y="804263"/>
            <a:ext cx="6850965" cy="5262979"/>
          </a:xfrm>
          <a:prstGeom prst="rect">
            <a:avLst/>
          </a:prstGeom>
        </p:spPr>
        <p:txBody>
          <a:bodyPr wrap="square">
            <a:spAutoFit/>
          </a:bodyPr>
          <a:lstStyle/>
          <a:p>
            <a:pPr algn="just">
              <a:buFont typeface="Wingdings" pitchFamily="2" charset="2"/>
              <a:buChar char="Ø"/>
            </a:pPr>
            <a:r>
              <a:rPr lang="en-US" dirty="0" smtClean="0"/>
              <a:t> </a:t>
            </a:r>
            <a:r>
              <a:rPr lang="as-IN" sz="2400" dirty="0" smtClean="0"/>
              <a:t>অপটিক্যাল ফাইবার হলো একটি খুব সরু কাচতন্তু। এটা মানুষের চুলের মতো চিকন এবং নমনীয়। আলোক রশ্মিকে বহনের কাজে এটি ব্যবহৃত হয়। আলোক রশ্বি যখন এই কাচতন্তুর মধ্যে প্রবেশ করে তখন এর দেয়ালে পুনঃপুন পূর্ণ অভ্যন্তরীণ প্রতিফলন ঘটতে থাকে। এই প্রক্রিয়া চলতে থাকে আলোক রশ্মি কাচতন্তুর অপর প্রান্ত দিয়ে বের না হওয়া পর্যন্ত। সাধারণত ডাক্তার মানবদেহের ভিতরের কোনো অংশ(যেমন পাকস্থলী, কোলন</a:t>
            </a:r>
            <a:r>
              <a:rPr lang="bn-BD" sz="2400" dirty="0" smtClean="0"/>
              <a:t>)</a:t>
            </a:r>
            <a:r>
              <a:rPr lang="as-IN" sz="2400" dirty="0" smtClean="0"/>
              <a:t>দেখার জন্য</a:t>
            </a:r>
            <a:r>
              <a:rPr lang="bn-BD" sz="2400" dirty="0" smtClean="0"/>
              <a:t> </a:t>
            </a:r>
            <a:r>
              <a:rPr lang="as-IN" sz="2400" dirty="0" smtClean="0"/>
              <a:t>যে আলোক নলটি ব্যবহার করে এটি একগুচ্ছ অপটিক্যাল ফাইবারের সমন্বয়ে গঠিত। টেলিকমিউনিকেশনসতে অপটিক্যাল ফাইবার ব্যবহার করার ফলে একই সাথে অনেকগুলো সংকেত প্রেরণ করা যায়। সংকেত যত দূরই যাক না কেন এর শক্তি হ্রাস পায় না।</a:t>
            </a:r>
            <a:endParaRPr lang="en-US" sz="2400" dirty="0"/>
          </a:p>
        </p:txBody>
      </p:sp>
      <p:pic>
        <p:nvPicPr>
          <p:cNvPr id="9" name="Picture 8" descr="১১.২.২.jpg"/>
          <p:cNvPicPr>
            <a:picLocks noChangeAspect="1"/>
          </p:cNvPicPr>
          <p:nvPr/>
        </p:nvPicPr>
        <p:blipFill>
          <a:blip r:embed="rId4"/>
          <a:stretch>
            <a:fillRect/>
          </a:stretch>
        </p:blipFill>
        <p:spPr>
          <a:xfrm>
            <a:off x="7399607" y="928468"/>
            <a:ext cx="4529796" cy="4575653"/>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19478"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8" name="Rounded Rectangle 7"/>
          <p:cNvSpPr/>
          <p:nvPr/>
        </p:nvSpPr>
        <p:spPr>
          <a:xfrm>
            <a:off x="3207434" y="225083"/>
            <a:ext cx="5866228" cy="10550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err="1" smtClean="0"/>
              <a:t>ম্যাগনিফাইং</a:t>
            </a:r>
            <a:r>
              <a:rPr lang="en-US" sz="6000" b="1" dirty="0" smtClean="0"/>
              <a:t> </a:t>
            </a:r>
            <a:r>
              <a:rPr lang="en-US" sz="6000" b="1" dirty="0" err="1" smtClean="0"/>
              <a:t>গ্লাস</a:t>
            </a:r>
            <a:r>
              <a:rPr lang="en-US" sz="6000" b="1" dirty="0" smtClean="0"/>
              <a:t> </a:t>
            </a:r>
            <a:endParaRPr lang="en-US" sz="6000" b="1" dirty="0"/>
          </a:p>
        </p:txBody>
      </p:sp>
      <p:pic>
        <p:nvPicPr>
          <p:cNvPr id="9" name="Picture 8" descr="১১.২.৫.jpg"/>
          <p:cNvPicPr>
            <a:picLocks noChangeAspect="1"/>
          </p:cNvPicPr>
          <p:nvPr/>
        </p:nvPicPr>
        <p:blipFill>
          <a:blip r:embed="rId4"/>
          <a:stretch>
            <a:fillRect/>
          </a:stretch>
        </p:blipFill>
        <p:spPr>
          <a:xfrm>
            <a:off x="253218" y="1429865"/>
            <a:ext cx="5683348" cy="4341602"/>
          </a:xfrm>
          <a:prstGeom prst="rect">
            <a:avLst/>
          </a:prstGeom>
          <a:ln>
            <a:noFill/>
          </a:ln>
          <a:effectLst>
            <a:softEdge rad="112500"/>
          </a:effectLst>
        </p:spPr>
      </p:pic>
      <p:pic>
        <p:nvPicPr>
          <p:cNvPr id="10" name="Picture 9" descr="১১.৩.১.jpg"/>
          <p:cNvPicPr>
            <a:picLocks noChangeAspect="1"/>
          </p:cNvPicPr>
          <p:nvPr/>
        </p:nvPicPr>
        <p:blipFill>
          <a:blip r:embed="rId5"/>
          <a:stretch>
            <a:fillRect/>
          </a:stretch>
        </p:blipFill>
        <p:spPr>
          <a:xfrm>
            <a:off x="5950634" y="1448972"/>
            <a:ext cx="5767754" cy="4332850"/>
          </a:xfrm>
          <a:prstGeom prst="rect">
            <a:avLst/>
          </a:prstGeom>
          <a:ln>
            <a:noFill/>
          </a:ln>
          <a:effectLst>
            <a:softEdge rad="112500"/>
          </a:effectLst>
        </p:spPr>
      </p:pic>
      <p:sp>
        <p:nvSpPr>
          <p:cNvPr id="11" name="Rectangle 10"/>
          <p:cNvSpPr/>
          <p:nvPr/>
        </p:nvSpPr>
        <p:spPr>
          <a:xfrm>
            <a:off x="6649451" y="6184481"/>
            <a:ext cx="4386137" cy="584775"/>
          </a:xfrm>
          <a:prstGeom prst="rect">
            <a:avLst/>
          </a:prstGeom>
        </p:spPr>
        <p:txBody>
          <a:bodyPr wrap="none">
            <a:spAutoFit/>
          </a:bodyPr>
          <a:lstStyle/>
          <a:p>
            <a:r>
              <a:rPr lang="en-US" sz="3200" dirty="0" err="1" smtClean="0"/>
              <a:t>উপরের</a:t>
            </a:r>
            <a:r>
              <a:rPr lang="en-US" sz="3200" dirty="0" smtClean="0"/>
              <a:t> </a:t>
            </a:r>
            <a:r>
              <a:rPr lang="en-US" sz="3200" dirty="0" err="1" smtClean="0"/>
              <a:t>চিত্রগুলো</a:t>
            </a:r>
            <a:r>
              <a:rPr lang="en-US" sz="3200" dirty="0" smtClean="0"/>
              <a:t> </a:t>
            </a:r>
            <a:r>
              <a:rPr lang="en-US" sz="3200" dirty="0" err="1" smtClean="0"/>
              <a:t>লক্ষ্য</a:t>
            </a:r>
            <a:r>
              <a:rPr lang="en-US" sz="3200" dirty="0" smtClean="0"/>
              <a:t> </a:t>
            </a:r>
            <a:r>
              <a:rPr lang="en-US" sz="3200" dirty="0" err="1" smtClean="0"/>
              <a:t>করি</a:t>
            </a:r>
            <a:r>
              <a:rPr lang="en-US" sz="3200" dirty="0" smtClean="0"/>
              <a: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circle(in)">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4)">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heel(4)">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0" fill="hold"/>
                                        <p:tgtEl>
                                          <p:spTgt spid="8"/>
                                        </p:tgtEl>
                                        <p:attrNameLst>
                                          <p:attrName>ppt_x</p:attrName>
                                        </p:attrNameLst>
                                      </p:cBhvr>
                                      <p:tavLst>
                                        <p:tav tm="0">
                                          <p:val>
                                            <p:strVal val="#ppt_x"/>
                                          </p:val>
                                        </p:tav>
                                        <p:tav tm="100000">
                                          <p:val>
                                            <p:strVal val="#ppt_x"/>
                                          </p:val>
                                        </p:tav>
                                      </p:tavLst>
                                    </p:anim>
                                    <p:anim calcmode="lin" valueType="num">
                                      <p:cBhvr additive="base">
                                        <p:cTn id="23"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47614"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8" name="Rectangle 7"/>
          <p:cNvSpPr/>
          <p:nvPr/>
        </p:nvSpPr>
        <p:spPr>
          <a:xfrm>
            <a:off x="337624" y="736102"/>
            <a:ext cx="7174524" cy="5262979"/>
          </a:xfrm>
          <a:prstGeom prst="rect">
            <a:avLst/>
          </a:prstGeom>
        </p:spPr>
        <p:txBody>
          <a:bodyPr wrap="square">
            <a:spAutoFit/>
          </a:bodyPr>
          <a:lstStyle/>
          <a:p>
            <a:pPr algn="just">
              <a:buFont typeface="Wingdings" pitchFamily="2" charset="2"/>
              <a:buChar char="Ø"/>
            </a:pPr>
            <a:r>
              <a:rPr lang="en-US" dirty="0" smtClean="0"/>
              <a:t> </a:t>
            </a:r>
            <a:r>
              <a:rPr lang="as-IN" sz="2400" dirty="0" smtClean="0"/>
              <a:t>কোনো উত্তল লেন্সের ফোকাস দূরত্বের মধ্যে কোনো বস্তুকে স্থাপন করে লেন্সের অপর পাশ থেকে বস্তুটিকে দেখলে বস্তুটির একটি সোজা, বিবর্ধিত ও অবাস্তব বিম্ব দেখা যায়। এখন এই বিম্ব চোখের যত কাছে গঠিত হবে চোখের বীক্ষণ কোণও তত বড় হবে এবং বিম্বটিকেও বড় দেখাবে। কিন্তু বিম্ব চোখের নিকট বিন্দুর চেয়ে কাছে গঠিত হলে সেই বিম্ব আর স্পষ্ট দেখা যায় না।সুতরাং বিম্ব যখন চোখের নিকট বিন্দু অর্থাৎ স্পষ্ট দর্শনের নিকটতম দূরত্বে গঠিত হয় তখনই তা খালি চোখে সবচেয়ে স্পষ্ট দেখা যায়। ফলে স্পষ্ট ও বড় করে দেখার জন্য স্বল্প ফোকাস দূরত্বের একটি উত্তল লেন্স ব্যবহার করা হয়। উপযুক্ত ফ্রেমে আবদ্ধ এই উত্তল লেন্সকে বিবর্ধক কাচ বা পঠন কাচ বা সরল অনুবীক্ষণ যন্ত্র বলে। এই যন্ত্রে খুব বেশি বিবর্ধন পাওয়া যায় না।</a:t>
            </a:r>
            <a:endParaRPr lang="en-US" sz="2400" dirty="0"/>
          </a:p>
        </p:txBody>
      </p:sp>
      <p:pic>
        <p:nvPicPr>
          <p:cNvPr id="10" name="Picture 9" descr="১১.২.৪.jpg"/>
          <p:cNvPicPr>
            <a:picLocks noChangeAspect="1"/>
          </p:cNvPicPr>
          <p:nvPr/>
        </p:nvPicPr>
        <p:blipFill>
          <a:blip r:embed="rId4"/>
          <a:stretch>
            <a:fillRect/>
          </a:stretch>
        </p:blipFill>
        <p:spPr>
          <a:xfrm>
            <a:off x="7518671" y="872197"/>
            <a:ext cx="4417179" cy="48955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4)">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19478"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5" name="Rounded Rectangle 4"/>
          <p:cNvSpPr/>
          <p:nvPr/>
        </p:nvSpPr>
        <p:spPr>
          <a:xfrm>
            <a:off x="3151162" y="323557"/>
            <a:ext cx="5795889" cy="12238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err="1" smtClean="0"/>
              <a:t>একক</a:t>
            </a:r>
            <a:r>
              <a:rPr lang="en-US" sz="6000" b="1" dirty="0" smtClean="0"/>
              <a:t> </a:t>
            </a:r>
            <a:r>
              <a:rPr lang="en-US" sz="6000" b="1" dirty="0" err="1" smtClean="0"/>
              <a:t>কাজ</a:t>
            </a:r>
            <a:r>
              <a:rPr lang="en-US" sz="6000" b="1" dirty="0" smtClean="0"/>
              <a:t> </a:t>
            </a:r>
            <a:endParaRPr lang="en-US" sz="6000" b="1" dirty="0"/>
          </a:p>
        </p:txBody>
      </p:sp>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529533" y="5377290"/>
            <a:ext cx="777570" cy="728088"/>
          </a:xfrm>
          <a:prstGeom prst="rect">
            <a:avLst/>
          </a:prstGeom>
        </p:spPr>
      </p:pic>
      <p:sp>
        <p:nvSpPr>
          <p:cNvPr id="7" name="Rounded Rectangle 6"/>
          <p:cNvSpPr/>
          <p:nvPr/>
        </p:nvSpPr>
        <p:spPr>
          <a:xfrm>
            <a:off x="2555631" y="5472332"/>
            <a:ext cx="9134621" cy="6893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00B0F0"/>
                </a:solidFill>
              </a:rPr>
              <a:t>চিত্র</a:t>
            </a:r>
            <a:r>
              <a:rPr lang="en-US" sz="2800" dirty="0" smtClean="0">
                <a:solidFill>
                  <a:srgbClr val="00B0F0"/>
                </a:solidFill>
              </a:rPr>
              <a:t> </a:t>
            </a:r>
            <a:r>
              <a:rPr lang="en-US" sz="2800" dirty="0" err="1" smtClean="0">
                <a:solidFill>
                  <a:srgbClr val="00B0F0"/>
                </a:solidFill>
              </a:rPr>
              <a:t>থেকে</a:t>
            </a:r>
            <a:r>
              <a:rPr lang="en-US" sz="2800" dirty="0" smtClean="0">
                <a:solidFill>
                  <a:srgbClr val="00B0F0"/>
                </a:solidFill>
              </a:rPr>
              <a:t> </a:t>
            </a:r>
            <a:r>
              <a:rPr lang="en-US" sz="2800" dirty="0" err="1" smtClean="0">
                <a:solidFill>
                  <a:srgbClr val="00B0F0"/>
                </a:solidFill>
              </a:rPr>
              <a:t>কি</a:t>
            </a:r>
            <a:r>
              <a:rPr lang="en-US" sz="2800" dirty="0" smtClean="0">
                <a:solidFill>
                  <a:srgbClr val="00B0F0"/>
                </a:solidFill>
              </a:rPr>
              <a:t> </a:t>
            </a:r>
            <a:r>
              <a:rPr lang="en-US" sz="2800" dirty="0" err="1" smtClean="0">
                <a:solidFill>
                  <a:srgbClr val="00B0F0"/>
                </a:solidFill>
              </a:rPr>
              <a:t>বুঝতে</a:t>
            </a:r>
            <a:r>
              <a:rPr lang="en-US" sz="2800" dirty="0" smtClean="0">
                <a:solidFill>
                  <a:srgbClr val="00B0F0"/>
                </a:solidFill>
              </a:rPr>
              <a:t> </a:t>
            </a:r>
            <a:r>
              <a:rPr lang="en-US" sz="2800" dirty="0" err="1" smtClean="0">
                <a:solidFill>
                  <a:srgbClr val="00B0F0"/>
                </a:solidFill>
              </a:rPr>
              <a:t>পারো</a:t>
            </a:r>
            <a:r>
              <a:rPr lang="en-US" sz="2800" dirty="0" smtClean="0">
                <a:solidFill>
                  <a:srgbClr val="00B0F0"/>
                </a:solidFill>
              </a:rPr>
              <a:t> </a:t>
            </a:r>
            <a:r>
              <a:rPr lang="en-US" sz="2800" dirty="0" err="1" smtClean="0">
                <a:solidFill>
                  <a:srgbClr val="00B0F0"/>
                </a:solidFill>
              </a:rPr>
              <a:t>তা</a:t>
            </a:r>
            <a:r>
              <a:rPr lang="en-US" sz="2800" dirty="0" smtClean="0">
                <a:solidFill>
                  <a:srgbClr val="00B0F0"/>
                </a:solidFill>
              </a:rPr>
              <a:t> </a:t>
            </a:r>
            <a:r>
              <a:rPr lang="en-US" sz="2800" dirty="0" err="1" smtClean="0">
                <a:solidFill>
                  <a:srgbClr val="00B0F0"/>
                </a:solidFill>
              </a:rPr>
              <a:t>ব্যাখ্যা</a:t>
            </a:r>
            <a:r>
              <a:rPr lang="en-US" sz="2800" dirty="0" smtClean="0">
                <a:solidFill>
                  <a:srgbClr val="00B0F0"/>
                </a:solidFill>
              </a:rPr>
              <a:t> </a:t>
            </a:r>
            <a:r>
              <a:rPr lang="en-US" sz="2800" dirty="0" err="1" smtClean="0">
                <a:solidFill>
                  <a:srgbClr val="00B0F0"/>
                </a:solidFill>
              </a:rPr>
              <a:t>কর</a:t>
            </a:r>
            <a:r>
              <a:rPr lang="en-US" sz="2800" dirty="0" smtClean="0">
                <a:solidFill>
                  <a:srgbClr val="00B0F0"/>
                </a:solidFill>
              </a:rPr>
              <a:t>। </a:t>
            </a:r>
            <a:endParaRPr lang="en-US" sz="2800" dirty="0">
              <a:solidFill>
                <a:srgbClr val="00B0F0"/>
              </a:solidFill>
            </a:endParaRPr>
          </a:p>
        </p:txBody>
      </p:sp>
      <p:pic>
        <p:nvPicPr>
          <p:cNvPr id="8" name="Picture 7" descr="১১.১.৬.jpg"/>
          <p:cNvPicPr>
            <a:picLocks noChangeAspect="1"/>
          </p:cNvPicPr>
          <p:nvPr/>
        </p:nvPicPr>
        <p:blipFill>
          <a:blip r:embed="rId5"/>
          <a:stretch>
            <a:fillRect/>
          </a:stretch>
        </p:blipFill>
        <p:spPr>
          <a:xfrm>
            <a:off x="2785403" y="1700101"/>
            <a:ext cx="7019779" cy="32939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4)">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0" fill="hold"/>
                                        <p:tgtEl>
                                          <p:spTgt spid="6"/>
                                        </p:tgtEl>
                                        <p:attrNameLst>
                                          <p:attrName>ppt_x</p:attrName>
                                        </p:attrNameLst>
                                      </p:cBhvr>
                                      <p:tavLst>
                                        <p:tav tm="0">
                                          <p:val>
                                            <p:strVal val="#ppt_x"/>
                                          </p:val>
                                        </p:tav>
                                        <p:tav tm="100000">
                                          <p:val>
                                            <p:strVal val="#ppt_x"/>
                                          </p:val>
                                        </p:tav>
                                      </p:tavLst>
                                    </p:anim>
                                    <p:anim calcmode="lin" valueType="num">
                                      <p:cBhvr additive="base">
                                        <p:cTn id="1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0" fill="hold"/>
                                        <p:tgtEl>
                                          <p:spTgt spid="7"/>
                                        </p:tgtEl>
                                        <p:attrNameLst>
                                          <p:attrName>ppt_x</p:attrName>
                                        </p:attrNameLst>
                                      </p:cBhvr>
                                      <p:tavLst>
                                        <p:tav tm="0">
                                          <p:val>
                                            <p:strVal val="#ppt_x"/>
                                          </p:val>
                                        </p:tav>
                                        <p:tav tm="100000">
                                          <p:val>
                                            <p:strVal val="#ppt_x"/>
                                          </p:val>
                                        </p:tav>
                                      </p:tavLst>
                                    </p:anim>
                                    <p:anim calcmode="lin" valueType="num">
                                      <p:cBhvr additive="base">
                                        <p:cTn id="24"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05411"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pic>
        <p:nvPicPr>
          <p:cNvPr id="12" name="Picture 11" descr="আলোর প্রতিসরণ-৯.jpg"/>
          <p:cNvPicPr>
            <a:picLocks noChangeAspect="1"/>
          </p:cNvPicPr>
          <p:nvPr/>
        </p:nvPicPr>
        <p:blipFill>
          <a:blip r:embed="rId4"/>
          <a:stretch>
            <a:fillRect/>
          </a:stretch>
        </p:blipFill>
        <p:spPr>
          <a:xfrm>
            <a:off x="633046" y="731520"/>
            <a:ext cx="10494499" cy="507843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4)">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47613"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2180492" y="211015"/>
            <a:ext cx="8159262" cy="8299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t> </a:t>
            </a:r>
            <a:r>
              <a:rPr lang="en-US" sz="4800" b="1" dirty="0" err="1" smtClean="0"/>
              <a:t>মানব</a:t>
            </a:r>
            <a:r>
              <a:rPr lang="en-US" sz="4800" b="1" dirty="0" smtClean="0"/>
              <a:t> </a:t>
            </a:r>
            <a:r>
              <a:rPr lang="en-US" sz="4800" b="1" dirty="0" err="1" smtClean="0"/>
              <a:t>চক্ষু</a:t>
            </a:r>
            <a:r>
              <a:rPr lang="as-IN" sz="4800" b="1" dirty="0" smtClean="0"/>
              <a:t> (</a:t>
            </a:r>
            <a:r>
              <a:rPr lang="en-US" sz="4800" b="1" dirty="0" smtClean="0"/>
              <a:t>Human eye) </a:t>
            </a:r>
          </a:p>
        </p:txBody>
      </p:sp>
      <p:sp>
        <p:nvSpPr>
          <p:cNvPr id="9" name="Rectangle 8"/>
          <p:cNvSpPr/>
          <p:nvPr/>
        </p:nvSpPr>
        <p:spPr>
          <a:xfrm>
            <a:off x="3230879" y="1192629"/>
            <a:ext cx="6419557" cy="861774"/>
          </a:xfrm>
          <a:prstGeom prst="rect">
            <a:avLst/>
          </a:prstGeom>
        </p:spPr>
        <p:txBody>
          <a:bodyPr wrap="square">
            <a:spAutoFit/>
          </a:bodyPr>
          <a:lstStyle/>
          <a:p>
            <a:pPr>
              <a:buFont typeface="Wingdings" pitchFamily="2" charset="2"/>
              <a:buChar char="Ø"/>
            </a:pPr>
            <a:r>
              <a:rPr lang="bn-BD" dirty="0" smtClean="0"/>
              <a:t> </a:t>
            </a:r>
            <a:r>
              <a:rPr lang="as-IN" sz="3200" dirty="0" smtClean="0"/>
              <a:t>চোখ আমাদের পঞ্চইন্দ্রিয়ের অন্যতম। </a:t>
            </a:r>
            <a:r>
              <a:rPr lang="bn-BD" dirty="0" smtClean="0"/>
              <a:t/>
            </a:r>
            <a:br>
              <a:rPr lang="bn-BD" dirty="0" smtClean="0"/>
            </a:br>
            <a:endParaRPr lang="en-US" dirty="0"/>
          </a:p>
        </p:txBody>
      </p:sp>
      <p:sp>
        <p:nvSpPr>
          <p:cNvPr id="10" name="Rectangle 9"/>
          <p:cNvSpPr/>
          <p:nvPr/>
        </p:nvSpPr>
        <p:spPr>
          <a:xfrm>
            <a:off x="492369" y="1841920"/>
            <a:ext cx="6836899" cy="1815882"/>
          </a:xfrm>
          <a:prstGeom prst="rect">
            <a:avLst/>
          </a:prstGeom>
        </p:spPr>
        <p:txBody>
          <a:bodyPr wrap="square">
            <a:spAutoFit/>
          </a:bodyPr>
          <a:lstStyle/>
          <a:p>
            <a:pPr algn="just">
              <a:buFont typeface="Wingdings" pitchFamily="2" charset="2"/>
              <a:buChar char="Ø"/>
            </a:pPr>
            <a:r>
              <a:rPr lang="en-US" b="1" dirty="0" smtClean="0"/>
              <a:t> </a:t>
            </a:r>
            <a:r>
              <a:rPr lang="as-IN" sz="2800" b="1" dirty="0" smtClean="0"/>
              <a:t>অক্ষিগোলক (</a:t>
            </a:r>
            <a:r>
              <a:rPr lang="en-US" sz="2800" b="1" dirty="0" smtClean="0"/>
              <a:t>Eye-ball) :</a:t>
            </a:r>
            <a:r>
              <a:rPr lang="en-US" sz="2800" dirty="0" smtClean="0"/>
              <a:t> </a:t>
            </a:r>
            <a:r>
              <a:rPr lang="as-IN" sz="2800" dirty="0" smtClean="0"/>
              <a:t>চোখের কোটরে অবস্থিত এর গোলাকার অংশকে অক্ষিগোলক বলে। একে চক্ষু কোটরের মধ্যে একটি নির্দিষ্ট সীমার চারদিকে ঘুরানো যায়।</a:t>
            </a:r>
            <a:endParaRPr lang="en-US" sz="2800" dirty="0"/>
          </a:p>
        </p:txBody>
      </p:sp>
      <p:pic>
        <p:nvPicPr>
          <p:cNvPr id="11" name="Picture 10" descr="১১.৪.১.jpg"/>
          <p:cNvPicPr>
            <a:picLocks noChangeAspect="1"/>
          </p:cNvPicPr>
          <p:nvPr/>
        </p:nvPicPr>
        <p:blipFill>
          <a:blip r:embed="rId4"/>
          <a:stretch>
            <a:fillRect/>
          </a:stretch>
        </p:blipFill>
        <p:spPr>
          <a:xfrm>
            <a:off x="7554352" y="1930570"/>
            <a:ext cx="4346916" cy="3921589"/>
          </a:xfrm>
          <a:prstGeom prst="rect">
            <a:avLst/>
          </a:prstGeom>
        </p:spPr>
      </p:pic>
      <p:sp>
        <p:nvSpPr>
          <p:cNvPr id="12" name="Rectangle 11"/>
          <p:cNvSpPr/>
          <p:nvPr/>
        </p:nvSpPr>
        <p:spPr>
          <a:xfrm>
            <a:off x="515815" y="3698855"/>
            <a:ext cx="6644639" cy="2246769"/>
          </a:xfrm>
          <a:prstGeom prst="rect">
            <a:avLst/>
          </a:prstGeom>
        </p:spPr>
        <p:txBody>
          <a:bodyPr wrap="square">
            <a:spAutoFit/>
          </a:bodyPr>
          <a:lstStyle/>
          <a:p>
            <a:pPr algn="just">
              <a:buFont typeface="Wingdings" pitchFamily="2" charset="2"/>
              <a:buChar char="Ø"/>
            </a:pPr>
            <a:r>
              <a:rPr lang="en-US" b="1" dirty="0" smtClean="0"/>
              <a:t> </a:t>
            </a:r>
            <a:r>
              <a:rPr lang="as-IN" sz="2800" b="1" dirty="0" smtClean="0"/>
              <a:t>শ্বেতমন্ডল (</a:t>
            </a:r>
            <a:r>
              <a:rPr lang="en-US" sz="2800" b="1" dirty="0" smtClean="0"/>
              <a:t>Sclera) :</a:t>
            </a:r>
            <a:r>
              <a:rPr lang="en-US" sz="2800" dirty="0" smtClean="0"/>
              <a:t> </a:t>
            </a:r>
            <a:r>
              <a:rPr lang="as-IN" sz="2800" dirty="0" smtClean="0"/>
              <a:t>এটা অক্ষিগোলকের বাহিরের সাদা, শক্ত ও ঘন আঁশযুক্ত অস্বচ্ছ আবরণবিশেষ। এটি চক্ষুকে বাহিরের বিভিন্ন প্রকার অনিষ্ট হতে রক্ষা করে এবং চোখের আকৃতি ঠিক রাখে।</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heel(4)">
                                      <p:cBhvr>
                                        <p:cTn id="18" dur="2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 calcmode="lin" valueType="num">
                                      <p:cBhvr additive="base">
                                        <p:cTn id="23" dur="50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12">
                                            <p:txEl>
                                              <p:pRg st="0" end="0"/>
                                            </p:txEl>
                                          </p:spTgt>
                                        </p:tgtEl>
                                        <p:attrNameLst>
                                          <p:attrName>style.visibility</p:attrName>
                                        </p:attrNameLst>
                                      </p:cBhvr>
                                      <p:to>
                                        <p:strVal val="visible"/>
                                      </p:to>
                                    </p:set>
                                    <p:anim calcmode="lin" valueType="num">
                                      <p:cBhvr additive="base">
                                        <p:cTn id="29" dur="5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0" dur="50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১১.৪.১.jpg"/>
          <p:cNvPicPr>
            <a:picLocks noChangeAspect="1"/>
          </p:cNvPicPr>
          <p:nvPr/>
        </p:nvPicPr>
        <p:blipFill>
          <a:blip r:embed="rId2"/>
          <a:stretch>
            <a:fillRect/>
          </a:stretch>
        </p:blipFill>
        <p:spPr>
          <a:xfrm>
            <a:off x="7258929" y="1378634"/>
            <a:ext cx="4642339" cy="4473525"/>
          </a:xfrm>
          <a:prstGeom prst="rect">
            <a:avLst/>
          </a:prstGeom>
        </p:spPr>
      </p:pic>
      <p:sp>
        <p:nvSpPr>
          <p:cNvPr id="3" name="Rectangle 2"/>
          <p:cNvSpPr/>
          <p:nvPr/>
        </p:nvSpPr>
        <p:spPr>
          <a:xfrm>
            <a:off x="445476" y="1321415"/>
            <a:ext cx="6489895" cy="1815882"/>
          </a:xfrm>
          <a:prstGeom prst="rect">
            <a:avLst/>
          </a:prstGeom>
        </p:spPr>
        <p:txBody>
          <a:bodyPr wrap="square">
            <a:spAutoFit/>
          </a:bodyPr>
          <a:lstStyle/>
          <a:p>
            <a:pPr algn="just">
              <a:buFont typeface="Wingdings" pitchFamily="2" charset="2"/>
              <a:buChar char="Ø"/>
            </a:pPr>
            <a:r>
              <a:rPr lang="en-US" b="1" dirty="0" smtClean="0"/>
              <a:t> </a:t>
            </a:r>
            <a:r>
              <a:rPr lang="as-IN" sz="2800" b="1" dirty="0" smtClean="0"/>
              <a:t>কর্নিয়া (</a:t>
            </a:r>
            <a:r>
              <a:rPr lang="en-US" sz="2800" b="1" dirty="0" smtClean="0"/>
              <a:t>Cornea), :</a:t>
            </a:r>
            <a:r>
              <a:rPr lang="en-US" sz="2800" dirty="0" smtClean="0"/>
              <a:t> </a:t>
            </a:r>
            <a:r>
              <a:rPr lang="as-IN" sz="2800" dirty="0" smtClean="0"/>
              <a:t>শ্বেতমণ্ডলের সামনের অংশকে কর্নিয়া বলে। শ্বেতমণ্ডলের এই অংশ স্বচ্ছ এবং অন্যান্য অংশ অপেক্ষা বাহিরের দিকে অধিকতর উত্তল।</a:t>
            </a:r>
            <a:endParaRPr lang="en-US" sz="2800" dirty="0"/>
          </a:p>
        </p:txBody>
      </p:sp>
      <p:sp>
        <p:nvSpPr>
          <p:cNvPr id="4" name="Rectangle 3"/>
          <p:cNvSpPr/>
          <p:nvPr/>
        </p:nvSpPr>
        <p:spPr>
          <a:xfrm>
            <a:off x="347002" y="3210840"/>
            <a:ext cx="6419557" cy="2523768"/>
          </a:xfrm>
          <a:prstGeom prst="rect">
            <a:avLst/>
          </a:prstGeom>
        </p:spPr>
        <p:txBody>
          <a:bodyPr wrap="square">
            <a:spAutoFit/>
          </a:bodyPr>
          <a:lstStyle/>
          <a:p>
            <a:pPr algn="just">
              <a:buFont typeface="Wingdings" pitchFamily="2" charset="2"/>
              <a:buChar char="Ø"/>
            </a:pPr>
            <a:r>
              <a:rPr lang="en-US" b="1" dirty="0" smtClean="0"/>
              <a:t> </a:t>
            </a:r>
            <a:r>
              <a:rPr lang="as-IN" sz="2800" b="1" dirty="0" smtClean="0"/>
              <a:t>কোরয়েড বা কৃষ্ণমণ্ডল (</a:t>
            </a:r>
            <a:r>
              <a:rPr lang="en-US" sz="2800" b="1" dirty="0" smtClean="0"/>
              <a:t>Choroid) :</a:t>
            </a:r>
            <a:r>
              <a:rPr lang="en-US" sz="2800" dirty="0" smtClean="0"/>
              <a:t> </a:t>
            </a:r>
            <a:r>
              <a:rPr lang="as-IN" sz="2800" dirty="0" smtClean="0"/>
              <a:t>এটি কালো রঙের এক ঝিলি- দ্বারা গঠিত শ্বেতমণ্ডলের ভিতরের গাত্রের আচ্ছাদনবিশেষ। এই কালো রঙের জন্য চোখের ভিতরে প্রবিষ্ট আলোকের প্রতিফলন হয় না।</a:t>
            </a:r>
            <a:r>
              <a:rPr lang="bn-BD" dirty="0" smtClean="0"/>
              <a:t/>
            </a:r>
            <a:br>
              <a:rPr lang="bn-BD" dirty="0" smtClean="0"/>
            </a:br>
            <a:endParaRPr lang="en-US" dirty="0"/>
          </a:p>
        </p:txBody>
      </p:sp>
      <p:pic>
        <p:nvPicPr>
          <p:cNvPr id="5" name="Picture 4" descr="1.jpg"/>
          <p:cNvPicPr>
            <a:picLocks noChangeAspect="1"/>
          </p:cNvPicPr>
          <p:nvPr/>
        </p:nvPicPr>
        <p:blipFill>
          <a:blip r:embed="rId3"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947614"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7" name="Picture 6" descr="InShot_20200803_181819099.jpg"/>
          <p:cNvPicPr>
            <a:picLocks noChangeAspect="1"/>
          </p:cNvPicPr>
          <p:nvPr/>
        </p:nvPicPr>
        <p:blipFill>
          <a:blip r:embed="rId4"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8" name="Rounded Rectangle 7"/>
          <p:cNvSpPr/>
          <p:nvPr/>
        </p:nvSpPr>
        <p:spPr>
          <a:xfrm>
            <a:off x="3179298" y="196948"/>
            <a:ext cx="7554351" cy="9988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t>মানব</a:t>
            </a:r>
            <a:r>
              <a:rPr lang="en-US" sz="4800" b="1" dirty="0" smtClean="0"/>
              <a:t> </a:t>
            </a:r>
            <a:r>
              <a:rPr lang="en-US" sz="4800" b="1" dirty="0" err="1" smtClean="0"/>
              <a:t>চক্ষু</a:t>
            </a:r>
            <a:r>
              <a:rPr lang="as-IN" sz="4800" b="1" dirty="0" smtClean="0"/>
              <a:t> (</a:t>
            </a:r>
            <a:r>
              <a:rPr lang="en-US" sz="4800" b="1" dirty="0" smtClean="0"/>
              <a:t>Human eye)</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0" fill="hold"/>
                                        <p:tgtEl>
                                          <p:spTgt spid="8"/>
                                        </p:tgtEl>
                                        <p:attrNameLst>
                                          <p:attrName>ppt_x</p:attrName>
                                        </p:attrNameLst>
                                      </p:cBhvr>
                                      <p:tavLst>
                                        <p:tav tm="0">
                                          <p:val>
                                            <p:strVal val="#ppt_x"/>
                                          </p:val>
                                        </p:tav>
                                        <p:tav tm="100000">
                                          <p:val>
                                            <p:strVal val="#ppt_x"/>
                                          </p:val>
                                        </p:tav>
                                      </p:tavLst>
                                    </p:anim>
                                    <p:anim calcmode="lin" valueType="num">
                                      <p:cBhvr additive="base">
                                        <p:cTn id="25"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১১.৪.১.jpg"/>
          <p:cNvPicPr>
            <a:picLocks noChangeAspect="1"/>
          </p:cNvPicPr>
          <p:nvPr/>
        </p:nvPicPr>
        <p:blipFill>
          <a:blip r:embed="rId2"/>
          <a:stretch>
            <a:fillRect/>
          </a:stretch>
        </p:blipFill>
        <p:spPr>
          <a:xfrm>
            <a:off x="7202659" y="1378634"/>
            <a:ext cx="4698610" cy="4473525"/>
          </a:xfrm>
          <a:prstGeom prst="rect">
            <a:avLst/>
          </a:prstGeom>
          <a:ln>
            <a:noFill/>
          </a:ln>
          <a:effectLst>
            <a:softEdge rad="112500"/>
          </a:effectLst>
        </p:spPr>
      </p:pic>
      <p:sp>
        <p:nvSpPr>
          <p:cNvPr id="3" name="Rectangle 2"/>
          <p:cNvSpPr/>
          <p:nvPr/>
        </p:nvSpPr>
        <p:spPr>
          <a:xfrm>
            <a:off x="529882" y="1309525"/>
            <a:ext cx="6321083" cy="2092881"/>
          </a:xfrm>
          <a:prstGeom prst="rect">
            <a:avLst/>
          </a:prstGeom>
        </p:spPr>
        <p:txBody>
          <a:bodyPr wrap="square">
            <a:spAutoFit/>
          </a:bodyPr>
          <a:lstStyle/>
          <a:p>
            <a:pPr algn="just">
              <a:buFont typeface="Wingdings" pitchFamily="2" charset="2"/>
              <a:buChar char="Ø"/>
            </a:pPr>
            <a:r>
              <a:rPr lang="en-US" b="1" dirty="0" smtClean="0"/>
              <a:t> </a:t>
            </a:r>
            <a:r>
              <a:rPr lang="as-IN" sz="2800" b="1" dirty="0" smtClean="0"/>
              <a:t>আইরিস (</a:t>
            </a:r>
            <a:r>
              <a:rPr lang="en-US" sz="2800" b="1" dirty="0" smtClean="0"/>
              <a:t>Iris) :</a:t>
            </a:r>
            <a:r>
              <a:rPr lang="en-US" sz="2800" dirty="0" smtClean="0"/>
              <a:t> </a:t>
            </a:r>
            <a:r>
              <a:rPr lang="as-IN" sz="2800" dirty="0" smtClean="0"/>
              <a:t>এটি কর্নিয়ার ঠিক পিছনে অবস্থিত একটি অস্বচ্ছ পর্দা। পর্দাটি স্থান ও লোকবিশেষে বিভিন্ন রঙের নীল, গাঢ়, বাদামি, কালো ইত্যাদি হয়ে থাকে।</a:t>
            </a:r>
            <a:r>
              <a:rPr lang="as-IN" dirty="0" smtClean="0"/>
              <a:t/>
            </a:r>
            <a:br>
              <a:rPr lang="as-IN" dirty="0" smtClean="0"/>
            </a:br>
            <a:endParaRPr lang="en-US" dirty="0"/>
          </a:p>
        </p:txBody>
      </p:sp>
      <p:sp>
        <p:nvSpPr>
          <p:cNvPr id="4" name="Rectangle 3"/>
          <p:cNvSpPr/>
          <p:nvPr/>
        </p:nvSpPr>
        <p:spPr>
          <a:xfrm>
            <a:off x="431408" y="3558178"/>
            <a:ext cx="6222609" cy="2246769"/>
          </a:xfrm>
          <a:prstGeom prst="rect">
            <a:avLst/>
          </a:prstGeom>
        </p:spPr>
        <p:txBody>
          <a:bodyPr wrap="square">
            <a:spAutoFit/>
          </a:bodyPr>
          <a:lstStyle/>
          <a:p>
            <a:pPr algn="just">
              <a:buFont typeface="Wingdings" pitchFamily="2" charset="2"/>
              <a:buChar char="Ø"/>
            </a:pPr>
            <a:r>
              <a:rPr lang="en-US" b="1" dirty="0" smtClean="0"/>
              <a:t> </a:t>
            </a:r>
            <a:r>
              <a:rPr lang="as-IN" sz="2800" b="1" dirty="0" smtClean="0"/>
              <a:t>মণি বা তারারন্ধ্র (</a:t>
            </a:r>
            <a:r>
              <a:rPr lang="en-US" sz="2800" b="1" dirty="0" smtClean="0"/>
              <a:t>Pupil) :</a:t>
            </a:r>
            <a:r>
              <a:rPr lang="en-US" sz="2800" dirty="0" smtClean="0"/>
              <a:t> </a:t>
            </a:r>
            <a:r>
              <a:rPr lang="as-IN" sz="2800" dirty="0" smtClean="0"/>
              <a:t>এটি কর্নিয়ার কেন্দ্রস্থলে অবস্থিত মাংসপেশি যুক্ত একটি গোলাকার ছিদ্রপথ। মাংসপেশির সংকোচন ও প্রসারণে তারা রন্ধ্রের আকার পরিবর্তিত হয়।</a:t>
            </a:r>
            <a:endParaRPr lang="en-US" sz="2800" dirty="0"/>
          </a:p>
        </p:txBody>
      </p:sp>
      <p:pic>
        <p:nvPicPr>
          <p:cNvPr id="5" name="Picture 4" descr="1.jpg"/>
          <p:cNvPicPr>
            <a:picLocks noChangeAspect="1"/>
          </p:cNvPicPr>
          <p:nvPr/>
        </p:nvPicPr>
        <p:blipFill>
          <a:blip r:embed="rId3"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919478"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7" name="Picture 6" descr="InShot_20200803_181819099.jpg"/>
          <p:cNvPicPr>
            <a:picLocks noChangeAspect="1"/>
          </p:cNvPicPr>
          <p:nvPr/>
        </p:nvPicPr>
        <p:blipFill>
          <a:blip r:embed="rId4"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8" name="Rounded Rectangle 7"/>
          <p:cNvSpPr/>
          <p:nvPr/>
        </p:nvSpPr>
        <p:spPr>
          <a:xfrm>
            <a:off x="2616591" y="168812"/>
            <a:ext cx="8173329" cy="109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t>মানব</a:t>
            </a:r>
            <a:r>
              <a:rPr lang="en-US" sz="4800" b="1" dirty="0" smtClean="0"/>
              <a:t> </a:t>
            </a:r>
            <a:r>
              <a:rPr lang="en-US" sz="4800" b="1" dirty="0" err="1" smtClean="0"/>
              <a:t>চক্ষু</a:t>
            </a:r>
            <a:r>
              <a:rPr lang="as-IN" sz="4800" b="1" dirty="0" smtClean="0"/>
              <a:t> (</a:t>
            </a:r>
            <a:r>
              <a:rPr lang="en-US" sz="4800" b="1" dirty="0" smtClean="0"/>
              <a:t>Human eye)</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 calcmode="lin" valueType="num">
                                      <p:cBhvr additive="base">
                                        <p:cTn id="24" dur="5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8">
                                            <p:bg/>
                                          </p:spTgt>
                                        </p:tgtEl>
                                        <p:attrNameLst>
                                          <p:attrName>style.visibility</p:attrName>
                                        </p:attrNameLst>
                                      </p:cBhvr>
                                      <p:to>
                                        <p:strVal val="visible"/>
                                      </p:to>
                                    </p:set>
                                    <p:animEffect transition="in" filter="wheel(4)">
                                      <p:cBhvr>
                                        <p:cTn id="30" dur="2000"/>
                                        <p:tgtEl>
                                          <p:spTgt spid="8">
                                            <p:bg/>
                                          </p:spTgt>
                                        </p:tgtEl>
                                      </p:cBhvr>
                                    </p:animEffect>
                                  </p:childTnLst>
                                </p:cTn>
                              </p:par>
                              <p:par>
                                <p:cTn id="31" presetID="21" presetClass="entr" presetSubtype="4" fill="hold" grpId="0" nodeType="with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Effect transition="in" filter="wheel(4)">
                                      <p:cBhvr>
                                        <p:cTn id="33"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ontent Placeholder 2"/>
          <p:cNvSpPr>
            <a:spLocks noGrp="1"/>
          </p:cNvSpPr>
          <p:nvPr>
            <p:ph idx="1"/>
          </p:nvPr>
        </p:nvSpPr>
        <p:spPr>
          <a:xfrm>
            <a:off x="6344529" y="886265"/>
            <a:ext cx="5190980" cy="4768947"/>
          </a:xfrm>
          <a:prstGeom prst="roundRect">
            <a:avLst/>
          </a:prstGeom>
          <a:blipFill>
            <a:blip r:embed="rId3"/>
            <a:tile tx="0" ty="0" sx="100000" sy="100000" flip="none" algn="tl"/>
          </a:blipFill>
          <a:scene3d>
            <a:camera prst="orthographicFront"/>
            <a:lightRig rig="threePt" dir="t"/>
          </a:scene3d>
          <a:sp3d>
            <a:bevelT prst="relaxedInset"/>
          </a:sp3d>
        </p:spPr>
        <p:style>
          <a:lnRef idx="1">
            <a:schemeClr val="accent5"/>
          </a:lnRef>
          <a:fillRef idx="1001">
            <a:schemeClr val="lt2"/>
          </a:fillRef>
          <a:effectRef idx="1">
            <a:schemeClr val="accent5"/>
          </a:effectRef>
          <a:fontRef idx="minor">
            <a:schemeClr val="dk1"/>
          </a:fontRef>
        </p:style>
        <p:txBody>
          <a:bodyPr>
            <a:noAutofit/>
          </a:bodyPr>
          <a:lstStyle/>
          <a:p>
            <a:pPr marL="0" indent="0" algn="ctr">
              <a:lnSpc>
                <a:spcPct val="100000"/>
              </a:lnSpc>
              <a:spcBef>
                <a:spcPts val="0"/>
              </a:spcBef>
              <a:buNone/>
            </a:pPr>
            <a:endParaRPr lang="en-US" dirty="0" smtClean="0">
              <a:solidFill>
                <a:schemeClr val="tx1"/>
              </a:solidFill>
              <a:latin typeface="NikoshBAN" pitchFamily="2" charset="0"/>
              <a:cs typeface="NikoshBAN" pitchFamily="2" charset="0"/>
            </a:endParaRPr>
          </a:p>
          <a:p>
            <a:pPr marL="0" indent="0" algn="ctr">
              <a:lnSpc>
                <a:spcPct val="100000"/>
              </a:lnSpc>
              <a:spcBef>
                <a:spcPts val="0"/>
              </a:spcBef>
              <a:buNone/>
            </a:pPr>
            <a:endParaRPr lang="en-US" dirty="0" smtClean="0">
              <a:solidFill>
                <a:schemeClr val="tx1"/>
              </a:solidFill>
              <a:latin typeface="NikoshBAN" pitchFamily="2" charset="0"/>
              <a:cs typeface="NikoshBAN" pitchFamily="2" charset="0"/>
            </a:endParaRPr>
          </a:p>
          <a:p>
            <a:pPr marL="0" indent="0" algn="ctr">
              <a:lnSpc>
                <a:spcPct val="100000"/>
              </a:lnSpc>
              <a:spcBef>
                <a:spcPts val="0"/>
              </a:spcBef>
              <a:buNone/>
            </a:pPr>
            <a:r>
              <a:rPr lang="en-US" sz="4000" b="1" dirty="0" err="1" smtClean="0">
                <a:solidFill>
                  <a:srgbClr val="FF0000"/>
                </a:solidFill>
                <a:latin typeface="NikoshBAN" pitchFamily="2" charset="0"/>
                <a:cs typeface="NikoshBAN" pitchFamily="2" charset="0"/>
              </a:rPr>
              <a:t>জুয়েল</a:t>
            </a:r>
            <a:r>
              <a:rPr lang="en-US" sz="4000" b="1" dirty="0" smtClean="0">
                <a:solidFill>
                  <a:srgbClr val="FF000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রানা</a:t>
            </a:r>
            <a:r>
              <a:rPr lang="en-US" sz="4000" b="1" dirty="0" smtClean="0">
                <a:solidFill>
                  <a:srgbClr val="FF0000"/>
                </a:solidFill>
                <a:latin typeface="NikoshBAN" pitchFamily="2" charset="0"/>
                <a:cs typeface="NikoshBAN" pitchFamily="2" charset="0"/>
              </a:rPr>
              <a:t> </a:t>
            </a:r>
          </a:p>
          <a:p>
            <a:pPr marL="0" indent="0" algn="ctr">
              <a:lnSpc>
                <a:spcPct val="100000"/>
              </a:lnSpc>
              <a:spcBef>
                <a:spcPts val="0"/>
              </a:spcBef>
              <a:buNone/>
            </a:pPr>
            <a:r>
              <a:rPr lang="en-US" sz="3200" b="1" dirty="0" err="1" smtClean="0">
                <a:solidFill>
                  <a:srgbClr val="00B050"/>
                </a:solidFill>
                <a:latin typeface="NikoshBAN" pitchFamily="2" charset="0"/>
                <a:cs typeface="NikoshBAN" pitchFamily="2" charset="0"/>
              </a:rPr>
              <a:t>সহকারি</a:t>
            </a:r>
            <a:r>
              <a:rPr lang="en-US" sz="3200" b="1" dirty="0" smtClean="0">
                <a:solidFill>
                  <a:srgbClr val="00B050"/>
                </a:solidFill>
                <a:latin typeface="NikoshBAN" pitchFamily="2" charset="0"/>
                <a:cs typeface="NikoshBAN" pitchFamily="2" charset="0"/>
              </a:rPr>
              <a:t> </a:t>
            </a:r>
            <a:r>
              <a:rPr lang="en-US" sz="3200" b="1" dirty="0" err="1" smtClean="0">
                <a:solidFill>
                  <a:srgbClr val="00B050"/>
                </a:solidFill>
                <a:latin typeface="NikoshBAN" pitchFamily="2" charset="0"/>
                <a:cs typeface="NikoshBAN" pitchFamily="2" charset="0"/>
              </a:rPr>
              <a:t>শিক্ষক</a:t>
            </a:r>
            <a:r>
              <a:rPr lang="en-US" sz="3200" b="1" dirty="0" smtClean="0">
                <a:solidFill>
                  <a:srgbClr val="00B050"/>
                </a:solidFill>
                <a:latin typeface="NikoshBAN" pitchFamily="2" charset="0"/>
                <a:cs typeface="NikoshBAN" pitchFamily="2" charset="0"/>
              </a:rPr>
              <a:t> </a:t>
            </a:r>
          </a:p>
          <a:p>
            <a:pPr marL="0" indent="0" algn="ctr">
              <a:lnSpc>
                <a:spcPct val="100000"/>
              </a:lnSpc>
              <a:spcBef>
                <a:spcPts val="0"/>
              </a:spcBef>
              <a:buNone/>
            </a:pPr>
            <a:r>
              <a:rPr lang="en-US" sz="2500" b="1" dirty="0" err="1" smtClean="0">
                <a:solidFill>
                  <a:srgbClr val="0070C0"/>
                </a:solidFill>
                <a:latin typeface="NikoshBAN" panose="02000000000000000000" pitchFamily="2" charset="0"/>
                <a:cs typeface="NikoshBAN" panose="02000000000000000000" pitchFamily="2" charset="0"/>
              </a:rPr>
              <a:t>হতেয়া</a:t>
            </a:r>
            <a:r>
              <a:rPr lang="en-US" sz="2500" b="1" dirty="0" smtClean="0">
                <a:solidFill>
                  <a:srgbClr val="0070C0"/>
                </a:solidFill>
                <a:latin typeface="NikoshBAN" panose="02000000000000000000" pitchFamily="2" charset="0"/>
                <a:cs typeface="NikoshBAN" panose="02000000000000000000" pitchFamily="2" charset="0"/>
              </a:rPr>
              <a:t> </a:t>
            </a:r>
            <a:r>
              <a:rPr lang="en-US" sz="2500" b="1" dirty="0" err="1" smtClean="0">
                <a:solidFill>
                  <a:srgbClr val="0070C0"/>
                </a:solidFill>
                <a:latin typeface="NikoshBAN" panose="02000000000000000000" pitchFamily="2" charset="0"/>
                <a:cs typeface="NikoshBAN" panose="02000000000000000000" pitchFamily="2" charset="0"/>
              </a:rPr>
              <a:t>এইচ</a:t>
            </a:r>
            <a:r>
              <a:rPr lang="en-US" sz="2500" b="1" dirty="0" smtClean="0">
                <a:solidFill>
                  <a:srgbClr val="0070C0"/>
                </a:solidFill>
                <a:latin typeface="NikoshBAN" panose="02000000000000000000" pitchFamily="2" charset="0"/>
                <a:cs typeface="NikoshBAN" panose="02000000000000000000" pitchFamily="2" charset="0"/>
              </a:rPr>
              <a:t> </a:t>
            </a:r>
            <a:r>
              <a:rPr lang="en-US" sz="2500" b="1" dirty="0" err="1" smtClean="0">
                <a:solidFill>
                  <a:srgbClr val="0070C0"/>
                </a:solidFill>
                <a:latin typeface="NikoshBAN" panose="02000000000000000000" pitchFamily="2" charset="0"/>
                <a:cs typeface="NikoshBAN" panose="02000000000000000000" pitchFamily="2" charset="0"/>
              </a:rPr>
              <a:t>এইচ</a:t>
            </a:r>
            <a:r>
              <a:rPr lang="en-US" sz="2500" b="1" dirty="0" smtClean="0">
                <a:solidFill>
                  <a:srgbClr val="0070C0"/>
                </a:solidFill>
                <a:latin typeface="NikoshBAN" panose="02000000000000000000" pitchFamily="2" charset="0"/>
                <a:cs typeface="NikoshBAN" panose="02000000000000000000" pitchFamily="2" charset="0"/>
              </a:rPr>
              <a:t> </a:t>
            </a:r>
            <a:r>
              <a:rPr lang="en-US" sz="2500" b="1" dirty="0" err="1" smtClean="0">
                <a:solidFill>
                  <a:srgbClr val="0070C0"/>
                </a:solidFill>
                <a:latin typeface="NikoshBAN" panose="02000000000000000000" pitchFamily="2" charset="0"/>
                <a:cs typeface="NikoshBAN" panose="02000000000000000000" pitchFamily="2" charset="0"/>
              </a:rPr>
              <a:t>ইউ</a:t>
            </a:r>
            <a:r>
              <a:rPr lang="en-US" sz="2500" b="1" dirty="0" smtClean="0">
                <a:solidFill>
                  <a:srgbClr val="0070C0"/>
                </a:solidFill>
                <a:latin typeface="NikoshBAN" panose="02000000000000000000" pitchFamily="2" charset="0"/>
                <a:cs typeface="NikoshBAN" panose="02000000000000000000" pitchFamily="2" charset="0"/>
              </a:rPr>
              <a:t> </a:t>
            </a:r>
            <a:r>
              <a:rPr lang="en-US" sz="2500" b="1" dirty="0" err="1" smtClean="0">
                <a:solidFill>
                  <a:srgbClr val="0070C0"/>
                </a:solidFill>
                <a:latin typeface="NikoshBAN" panose="02000000000000000000" pitchFamily="2" charset="0"/>
                <a:cs typeface="NikoshBAN" panose="02000000000000000000" pitchFamily="2" charset="0"/>
              </a:rPr>
              <a:t>উচ্চ</a:t>
            </a:r>
            <a:r>
              <a:rPr lang="en-US" sz="2500" b="1" dirty="0" smtClean="0">
                <a:solidFill>
                  <a:srgbClr val="0070C0"/>
                </a:solidFill>
                <a:latin typeface="NikoshBAN" panose="02000000000000000000" pitchFamily="2" charset="0"/>
                <a:cs typeface="NikoshBAN" panose="02000000000000000000" pitchFamily="2" charset="0"/>
              </a:rPr>
              <a:t> </a:t>
            </a:r>
            <a:r>
              <a:rPr lang="en-US" sz="2500" b="1" dirty="0" err="1" smtClean="0">
                <a:solidFill>
                  <a:srgbClr val="0070C0"/>
                </a:solidFill>
                <a:latin typeface="NikoshBAN" panose="02000000000000000000" pitchFamily="2" charset="0"/>
                <a:cs typeface="NikoshBAN" panose="02000000000000000000" pitchFamily="2" charset="0"/>
              </a:rPr>
              <a:t>বিদ্যালয়</a:t>
            </a:r>
            <a:r>
              <a:rPr lang="en-US" sz="2500" b="1" dirty="0" smtClean="0">
                <a:solidFill>
                  <a:srgbClr val="0070C0"/>
                </a:solidFill>
                <a:latin typeface="NikoshBAN" panose="02000000000000000000" pitchFamily="2" charset="0"/>
                <a:cs typeface="NikoshBAN" panose="02000000000000000000" pitchFamily="2" charset="0"/>
              </a:rPr>
              <a:t> </a:t>
            </a:r>
          </a:p>
          <a:p>
            <a:pPr marL="0" indent="0" algn="ctr">
              <a:lnSpc>
                <a:spcPct val="100000"/>
              </a:lnSpc>
              <a:spcBef>
                <a:spcPts val="0"/>
              </a:spcBef>
              <a:buNone/>
            </a:pPr>
            <a:r>
              <a:rPr lang="en-US" sz="2800" b="1" dirty="0" err="1" smtClean="0">
                <a:solidFill>
                  <a:schemeClr val="tx1"/>
                </a:solidFill>
                <a:latin typeface="NikoshBAN" panose="02000000000000000000" pitchFamily="2" charset="0"/>
                <a:cs typeface="NikoshBAN" panose="02000000000000000000" pitchFamily="2" charset="0"/>
              </a:rPr>
              <a:t>সখীপুর</a:t>
            </a:r>
            <a:r>
              <a:rPr lang="en-US" sz="2800" b="1" dirty="0" smtClean="0">
                <a:solidFill>
                  <a:schemeClr val="tx1"/>
                </a:solidFill>
                <a:latin typeface="NikoshBAN" panose="02000000000000000000" pitchFamily="2" charset="0"/>
                <a:cs typeface="NikoshBAN" panose="02000000000000000000" pitchFamily="2" charset="0"/>
              </a:rPr>
              <a:t>, </a:t>
            </a:r>
            <a:r>
              <a:rPr lang="en-US" sz="2800" b="1" dirty="0" err="1" smtClean="0">
                <a:solidFill>
                  <a:schemeClr val="tx1"/>
                </a:solidFill>
                <a:latin typeface="NikoshBAN" panose="02000000000000000000" pitchFamily="2" charset="0"/>
                <a:cs typeface="NikoshBAN" panose="02000000000000000000" pitchFamily="2" charset="0"/>
              </a:rPr>
              <a:t>টাঙ্গাইল</a:t>
            </a:r>
            <a:r>
              <a:rPr lang="en-US" sz="2800" b="1" dirty="0" smtClean="0">
                <a:solidFill>
                  <a:schemeClr val="tx1"/>
                </a:solidFill>
                <a:latin typeface="NikoshBAN" panose="02000000000000000000" pitchFamily="2" charset="0"/>
                <a:cs typeface="NikoshBAN" panose="02000000000000000000" pitchFamily="2" charset="0"/>
              </a:rPr>
              <a:t>  </a:t>
            </a:r>
            <a:endParaRPr lang="bn-BD" sz="2800" b="1" dirty="0" smtClean="0">
              <a:solidFill>
                <a:schemeClr val="tx1"/>
              </a:solidFill>
              <a:latin typeface="NikoshBAN" pitchFamily="2" charset="0"/>
              <a:cs typeface="NikoshBAN" pitchFamily="2" charset="0"/>
            </a:endParaRPr>
          </a:p>
          <a:p>
            <a:pPr marL="0" indent="0" algn="ctr">
              <a:lnSpc>
                <a:spcPct val="100000"/>
              </a:lnSpc>
              <a:spcBef>
                <a:spcPts val="0"/>
              </a:spcBef>
              <a:buNone/>
            </a:pPr>
            <a:r>
              <a:rPr lang="bn-BD" sz="2400" b="1" dirty="0" smtClean="0">
                <a:solidFill>
                  <a:schemeClr val="tx1"/>
                </a:solidFill>
                <a:latin typeface="NikoshBAN" pitchFamily="2" charset="0"/>
                <a:cs typeface="NikoshBAN" pitchFamily="2" charset="0"/>
              </a:rPr>
              <a:t>মোবাইলঃ </a:t>
            </a:r>
            <a:r>
              <a:rPr lang="en-US" sz="2400" b="1" dirty="0" smtClean="0">
                <a:solidFill>
                  <a:schemeClr val="tx1"/>
                </a:solidFill>
                <a:latin typeface="NikoshBAN" pitchFamily="2" charset="0"/>
                <a:cs typeface="NikoshBAN" pitchFamily="2" charset="0"/>
              </a:rPr>
              <a:t>০১৭২২-৪৫০৪০৬</a:t>
            </a:r>
          </a:p>
          <a:p>
            <a:pPr marL="0" indent="0" algn="ctr">
              <a:lnSpc>
                <a:spcPct val="100000"/>
              </a:lnSpc>
              <a:spcBef>
                <a:spcPts val="0"/>
              </a:spcBef>
              <a:buNone/>
            </a:pPr>
            <a:r>
              <a:rPr lang="en-US" sz="2400" b="1" dirty="0" smtClean="0">
                <a:solidFill>
                  <a:schemeClr val="tx1"/>
                </a:solidFill>
                <a:latin typeface="NikoshBAN" pitchFamily="2" charset="0"/>
                <a:cs typeface="NikoshBAN" pitchFamily="2" charset="0"/>
              </a:rPr>
              <a:t>E-Mail: juelrana450@gmail.com</a:t>
            </a:r>
            <a:endParaRPr lang="bn-BD" sz="2400" b="1" dirty="0" smtClean="0">
              <a:solidFill>
                <a:schemeClr val="tx1"/>
              </a:solidFill>
              <a:latin typeface="NikoshBAN" pitchFamily="2" charset="0"/>
              <a:cs typeface="NikoshBAN" pitchFamily="2" charset="0"/>
            </a:endParaRPr>
          </a:p>
        </p:txBody>
      </p:sp>
      <p:sp>
        <p:nvSpPr>
          <p:cNvPr id="6" name="Slide Number Placeholder 9"/>
          <p:cNvSpPr>
            <a:spLocks noGrp="1"/>
          </p:cNvSpPr>
          <p:nvPr>
            <p:ph type="sldNum" sz="quarter" idx="12"/>
          </p:nvPr>
        </p:nvSpPr>
        <p:spPr>
          <a:xfrm>
            <a:off x="6553200" y="6356350"/>
            <a:ext cx="2133600" cy="365125"/>
          </a:xfrm>
        </p:spPr>
        <p:txBody>
          <a:bodyPr/>
          <a:lstStyle/>
          <a:p>
            <a:fld id="{881FE9EE-A52A-4066-B68D-BE786371EA65}" type="slidenum">
              <a:rPr lang="en-US" smtClean="0"/>
              <a:pPr/>
              <a:t>2</a:t>
            </a:fld>
            <a:endParaRPr lang="en-US"/>
          </a:p>
        </p:txBody>
      </p:sp>
      <p:sp>
        <p:nvSpPr>
          <p:cNvPr id="4" name="Title 1"/>
          <p:cNvSpPr>
            <a:spLocks noGrp="1"/>
          </p:cNvSpPr>
          <p:nvPr>
            <p:ph type="title"/>
          </p:nvPr>
        </p:nvSpPr>
        <p:spPr>
          <a:xfrm>
            <a:off x="3272544" y="0"/>
            <a:ext cx="5083665" cy="798610"/>
          </a:xfrm>
          <a:prstGeom prst="horizontalScroll">
            <a:avLst/>
          </a:prstGeom>
        </p:spPr>
        <p:style>
          <a:lnRef idx="1">
            <a:schemeClr val="accent3"/>
          </a:lnRef>
          <a:fillRef idx="1003">
            <a:schemeClr val="lt1"/>
          </a:fillRef>
          <a:effectRef idx="1">
            <a:schemeClr val="accent3"/>
          </a:effectRef>
          <a:fontRef idx="minor">
            <a:schemeClr val="dk1"/>
          </a:fontRef>
        </p:style>
        <p:txBody>
          <a:bodyPr>
            <a:noAutofit/>
          </a:bodyPr>
          <a:lstStyle/>
          <a:p>
            <a:pPr algn="ctr"/>
            <a:r>
              <a:rPr lang="bn-BD" sz="2800" b="1" dirty="0" smtClean="0">
                <a:solidFill>
                  <a:srgbClr val="7030A0"/>
                </a:solidFill>
                <a:latin typeface="NikoshBAN" pitchFamily="2" charset="0"/>
                <a:cs typeface="NikoshBAN" pitchFamily="2" charset="0"/>
              </a:rPr>
              <a:t>শিক্ষক পরিচিতি </a:t>
            </a:r>
            <a:endParaRPr lang="en-US" sz="2800" b="1" dirty="0">
              <a:solidFill>
                <a:srgbClr val="7030A0"/>
              </a:solidFill>
              <a:latin typeface="NikoshBAN" pitchFamily="2" charset="0"/>
              <a:cs typeface="NikoshBAN" pitchFamily="2" charset="0"/>
            </a:endParaRPr>
          </a:p>
        </p:txBody>
      </p:sp>
      <p:grpSp>
        <p:nvGrpSpPr>
          <p:cNvPr id="27" name="Group 26"/>
          <p:cNvGrpSpPr/>
          <p:nvPr/>
        </p:nvGrpSpPr>
        <p:grpSpPr>
          <a:xfrm>
            <a:off x="5561656" y="942535"/>
            <a:ext cx="192031" cy="4831938"/>
            <a:chOff x="5814874" y="280847"/>
            <a:chExt cx="230514" cy="5901589"/>
          </a:xfrm>
        </p:grpSpPr>
        <p:cxnSp>
          <p:nvCxnSpPr>
            <p:cNvPr id="10" name="Straight Connector 9"/>
            <p:cNvCxnSpPr/>
            <p:nvPr/>
          </p:nvCxnSpPr>
          <p:spPr>
            <a:xfrm>
              <a:off x="5927678" y="280847"/>
              <a:ext cx="0" cy="5901589"/>
            </a:xfrm>
            <a:prstGeom prst="line">
              <a:avLst/>
            </a:prstGeom>
            <a:ln>
              <a:solidFill>
                <a:srgbClr val="7030A0"/>
              </a:solidFill>
              <a:prstDash val="sysDot"/>
              <a:headEnd type="diamond" w="med" len="med"/>
              <a:tailEnd type="diamond" w="med" len="med"/>
            </a:ln>
          </p:spPr>
          <p:style>
            <a:lnRef idx="3">
              <a:schemeClr val="accent1"/>
            </a:lnRef>
            <a:fillRef idx="0">
              <a:schemeClr val="accent1"/>
            </a:fillRef>
            <a:effectRef idx="2">
              <a:schemeClr val="accent1"/>
            </a:effectRef>
            <a:fontRef idx="minor">
              <a:schemeClr val="tx1"/>
            </a:fontRef>
          </p:style>
        </p:cxnSp>
        <p:grpSp>
          <p:nvGrpSpPr>
            <p:cNvPr id="23" name="Group 22"/>
            <p:cNvGrpSpPr/>
            <p:nvPr/>
          </p:nvGrpSpPr>
          <p:grpSpPr>
            <a:xfrm>
              <a:off x="5814874" y="919201"/>
              <a:ext cx="230514" cy="4727713"/>
              <a:chOff x="5814874" y="919201"/>
              <a:chExt cx="230514" cy="4727713"/>
            </a:xfrm>
          </p:grpSpPr>
          <p:cxnSp>
            <p:nvCxnSpPr>
              <p:cNvPr id="13" name="Straight Connector 12"/>
              <p:cNvCxnSpPr/>
              <p:nvPr/>
            </p:nvCxnSpPr>
            <p:spPr>
              <a:xfrm>
                <a:off x="5814874" y="919201"/>
                <a:ext cx="0" cy="4714069"/>
              </a:xfrm>
              <a:prstGeom prst="line">
                <a:avLst/>
              </a:prstGeom>
              <a:ln>
                <a:solidFill>
                  <a:srgbClr val="7030A0"/>
                </a:solidFill>
                <a:prstDash val="sysDot"/>
                <a:headEnd type="diamond" w="med" len="med"/>
                <a:tailEnd type="diamond" w="med" len="med"/>
              </a:ln>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6045388" y="954108"/>
                <a:ext cx="0" cy="4692806"/>
              </a:xfrm>
              <a:prstGeom prst="line">
                <a:avLst/>
              </a:prstGeom>
              <a:ln>
                <a:solidFill>
                  <a:srgbClr val="7030A0"/>
                </a:solidFill>
                <a:prstDash val="sysDot"/>
                <a:headEnd type="diamond" w="med" len="med"/>
                <a:tailEnd type="diamond" w="med" len="med"/>
              </a:ln>
            </p:spPr>
            <p:style>
              <a:lnRef idx="3">
                <a:schemeClr val="accent1"/>
              </a:lnRef>
              <a:fillRef idx="0">
                <a:schemeClr val="accent1"/>
              </a:fillRef>
              <a:effectRef idx="2">
                <a:schemeClr val="accent1"/>
              </a:effectRef>
              <a:fontRef idx="minor">
                <a:schemeClr val="tx1"/>
              </a:fontRef>
            </p:style>
          </p:cxnSp>
        </p:grpSp>
      </p:grpSp>
      <p:pic>
        <p:nvPicPr>
          <p:cNvPr id="15" name="Picture 14"/>
          <p:cNvPicPr>
            <a:picLocks noChangeAspect="1"/>
          </p:cNvPicPr>
          <p:nvPr/>
        </p:nvPicPr>
        <p:blipFill>
          <a:blip r:embed="rId4" cstate="print"/>
          <a:stretch>
            <a:fillRect/>
          </a:stretch>
        </p:blipFill>
        <p:spPr>
          <a:xfrm>
            <a:off x="107614" y="1012874"/>
            <a:ext cx="5027093" cy="46001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InShot_20200803_181819099.jpg"/>
          <p:cNvPicPr>
            <a:picLocks noChangeAspect="1"/>
          </p:cNvPicPr>
          <p:nvPr/>
        </p:nvPicPr>
        <p:blipFill>
          <a:blip r:embed="rId5"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pic>
        <p:nvPicPr>
          <p:cNvPr id="12" name="Picture 11" descr="1.jpg"/>
          <p:cNvPicPr>
            <a:picLocks noChangeAspect="1"/>
          </p:cNvPicPr>
          <p:nvPr/>
        </p:nvPicPr>
        <p:blipFill>
          <a:blip r:embed="rId6"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6" name="Rectangle 15"/>
          <p:cNvSpPr/>
          <p:nvPr/>
        </p:nvSpPr>
        <p:spPr>
          <a:xfrm>
            <a:off x="905411"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spTree>
    <p:extLst>
      <p:ext uri="{BB962C8B-B14F-4D97-AF65-F5344CB8AC3E}">
        <p14:creationId xmlns:p14="http://schemas.microsoft.com/office/powerpoint/2010/main" xmlns="" val="83710522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7" presetClass="entr" presetSubtype="4"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0" fill="hold"/>
                                        <p:tgtEl>
                                          <p:spTgt spid="15"/>
                                        </p:tgtEl>
                                        <p:attrNameLst>
                                          <p:attrName>ppt_x</p:attrName>
                                        </p:attrNameLst>
                                      </p:cBhvr>
                                      <p:tavLst>
                                        <p:tav tm="0">
                                          <p:val>
                                            <p:strVal val="#ppt_x"/>
                                          </p:val>
                                        </p:tav>
                                        <p:tav tm="100000">
                                          <p:val>
                                            <p:strVal val="#ppt_x"/>
                                          </p:val>
                                        </p:tav>
                                      </p:tavLst>
                                    </p:anim>
                                    <p:anim calcmode="lin" valueType="num">
                                      <p:cBhvr additive="base">
                                        <p:cTn id="12" dur="5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27"/>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26">
                                            <p:bg/>
                                          </p:spTgt>
                                        </p:tgtEl>
                                        <p:attrNameLst>
                                          <p:attrName>style.visibility</p:attrName>
                                        </p:attrNameLst>
                                      </p:cBhvr>
                                      <p:to>
                                        <p:strVal val="visible"/>
                                      </p:to>
                                    </p:set>
                                    <p:anim calcmode="lin" valueType="num">
                                      <p:cBhvr additive="base">
                                        <p:cTn id="21" dur="5000" fill="hold"/>
                                        <p:tgtEl>
                                          <p:spTgt spid="26">
                                            <p:bg/>
                                          </p:spTgt>
                                        </p:tgtEl>
                                        <p:attrNameLst>
                                          <p:attrName>ppt_x</p:attrName>
                                        </p:attrNameLst>
                                      </p:cBhvr>
                                      <p:tavLst>
                                        <p:tav tm="0">
                                          <p:val>
                                            <p:strVal val="#ppt_x"/>
                                          </p:val>
                                        </p:tav>
                                        <p:tav tm="100000">
                                          <p:val>
                                            <p:strVal val="#ppt_x"/>
                                          </p:val>
                                        </p:tav>
                                      </p:tavLst>
                                    </p:anim>
                                    <p:anim calcmode="lin" valueType="num">
                                      <p:cBhvr additive="base">
                                        <p:cTn id="22" dur="5000" fill="hold"/>
                                        <p:tgtEl>
                                          <p:spTgt spid="26">
                                            <p:bg/>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26">
                                            <p:txEl>
                                              <p:pRg st="2" end="2"/>
                                            </p:txEl>
                                          </p:spTgt>
                                        </p:tgtEl>
                                        <p:attrNameLst>
                                          <p:attrName>style.visibility</p:attrName>
                                        </p:attrNameLst>
                                      </p:cBhvr>
                                      <p:to>
                                        <p:strVal val="visible"/>
                                      </p:to>
                                    </p:set>
                                    <p:anim calcmode="lin" valueType="num">
                                      <p:cBhvr additive="base">
                                        <p:cTn id="27" dur="5000" fill="hold"/>
                                        <p:tgtEl>
                                          <p:spTgt spid="26">
                                            <p:txEl>
                                              <p:pRg st="2" end="2"/>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26">
                                            <p:txEl>
                                              <p:pRg st="3" end="3"/>
                                            </p:txEl>
                                          </p:spTgt>
                                        </p:tgtEl>
                                        <p:attrNameLst>
                                          <p:attrName>style.visibility</p:attrName>
                                        </p:attrNameLst>
                                      </p:cBhvr>
                                      <p:to>
                                        <p:strVal val="visible"/>
                                      </p:to>
                                    </p:set>
                                    <p:anim calcmode="lin" valueType="num">
                                      <p:cBhvr additive="base">
                                        <p:cTn id="33" dur="50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34" dur="5000" fill="hold"/>
                                        <p:tgtEl>
                                          <p:spTgt spid="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grpId="0" nodeType="clickEffect">
                                  <p:stCondLst>
                                    <p:cond delay="0"/>
                                  </p:stCondLst>
                                  <p:childTnLst>
                                    <p:set>
                                      <p:cBhvr>
                                        <p:cTn id="38" dur="1" fill="hold">
                                          <p:stCondLst>
                                            <p:cond delay="0"/>
                                          </p:stCondLst>
                                        </p:cTn>
                                        <p:tgtEl>
                                          <p:spTgt spid="26">
                                            <p:txEl>
                                              <p:pRg st="4" end="4"/>
                                            </p:txEl>
                                          </p:spTgt>
                                        </p:tgtEl>
                                        <p:attrNameLst>
                                          <p:attrName>style.visibility</p:attrName>
                                        </p:attrNameLst>
                                      </p:cBhvr>
                                      <p:to>
                                        <p:strVal val="visible"/>
                                      </p:to>
                                    </p:set>
                                    <p:anim calcmode="lin" valueType="num">
                                      <p:cBhvr additive="base">
                                        <p:cTn id="39" dur="5000" fill="hold"/>
                                        <p:tgtEl>
                                          <p:spTgt spid="26">
                                            <p:txEl>
                                              <p:pRg st="4" end="4"/>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7" presetClass="entr" presetSubtype="4" fill="hold" grpId="0" nodeType="clickEffect">
                                  <p:stCondLst>
                                    <p:cond delay="0"/>
                                  </p:stCondLst>
                                  <p:childTnLst>
                                    <p:set>
                                      <p:cBhvr>
                                        <p:cTn id="44" dur="1" fill="hold">
                                          <p:stCondLst>
                                            <p:cond delay="0"/>
                                          </p:stCondLst>
                                        </p:cTn>
                                        <p:tgtEl>
                                          <p:spTgt spid="26">
                                            <p:txEl>
                                              <p:pRg st="5" end="5"/>
                                            </p:txEl>
                                          </p:spTgt>
                                        </p:tgtEl>
                                        <p:attrNameLst>
                                          <p:attrName>style.visibility</p:attrName>
                                        </p:attrNameLst>
                                      </p:cBhvr>
                                      <p:to>
                                        <p:strVal val="visible"/>
                                      </p:to>
                                    </p:set>
                                    <p:anim calcmode="lin" valueType="num">
                                      <p:cBhvr additive="base">
                                        <p:cTn id="45" dur="5000" fill="hold"/>
                                        <p:tgtEl>
                                          <p:spTgt spid="26">
                                            <p:txEl>
                                              <p:pRg st="5" end="5"/>
                                            </p:txEl>
                                          </p:spTgt>
                                        </p:tgtEl>
                                        <p:attrNameLst>
                                          <p:attrName>ppt_x</p:attrName>
                                        </p:attrNameLst>
                                      </p:cBhvr>
                                      <p:tavLst>
                                        <p:tav tm="0">
                                          <p:val>
                                            <p:strVal val="#ppt_x"/>
                                          </p:val>
                                        </p:tav>
                                        <p:tav tm="100000">
                                          <p:val>
                                            <p:strVal val="#ppt_x"/>
                                          </p:val>
                                        </p:tav>
                                      </p:tavLst>
                                    </p:anim>
                                    <p:anim calcmode="lin" valueType="num">
                                      <p:cBhvr additive="base">
                                        <p:cTn id="46" dur="5000" fill="hold"/>
                                        <p:tgtEl>
                                          <p:spTgt spid="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7" presetClass="entr" presetSubtype="4" fill="hold" grpId="0" nodeType="clickEffect">
                                  <p:stCondLst>
                                    <p:cond delay="0"/>
                                  </p:stCondLst>
                                  <p:childTnLst>
                                    <p:set>
                                      <p:cBhvr>
                                        <p:cTn id="50" dur="1" fill="hold">
                                          <p:stCondLst>
                                            <p:cond delay="0"/>
                                          </p:stCondLst>
                                        </p:cTn>
                                        <p:tgtEl>
                                          <p:spTgt spid="26">
                                            <p:txEl>
                                              <p:pRg st="6" end="6"/>
                                            </p:txEl>
                                          </p:spTgt>
                                        </p:tgtEl>
                                        <p:attrNameLst>
                                          <p:attrName>style.visibility</p:attrName>
                                        </p:attrNameLst>
                                      </p:cBhvr>
                                      <p:to>
                                        <p:strVal val="visible"/>
                                      </p:to>
                                    </p:set>
                                    <p:anim calcmode="lin" valueType="num">
                                      <p:cBhvr additive="base">
                                        <p:cTn id="51" dur="5000" fill="hold"/>
                                        <p:tgtEl>
                                          <p:spTgt spid="26">
                                            <p:txEl>
                                              <p:pRg st="6" end="6"/>
                                            </p:txEl>
                                          </p:spTgt>
                                        </p:tgtEl>
                                        <p:attrNameLst>
                                          <p:attrName>ppt_x</p:attrName>
                                        </p:attrNameLst>
                                      </p:cBhvr>
                                      <p:tavLst>
                                        <p:tav tm="0">
                                          <p:val>
                                            <p:strVal val="#ppt_x"/>
                                          </p:val>
                                        </p:tav>
                                        <p:tav tm="100000">
                                          <p:val>
                                            <p:strVal val="#ppt_x"/>
                                          </p:val>
                                        </p:tav>
                                      </p:tavLst>
                                    </p:anim>
                                    <p:anim calcmode="lin" valueType="num">
                                      <p:cBhvr additive="base">
                                        <p:cTn id="52" dur="5000" fill="hold"/>
                                        <p:tgtEl>
                                          <p:spTgt spid="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7" presetClass="entr" presetSubtype="4" fill="hold" grpId="0" nodeType="clickEffect">
                                  <p:stCondLst>
                                    <p:cond delay="0"/>
                                  </p:stCondLst>
                                  <p:childTnLst>
                                    <p:set>
                                      <p:cBhvr>
                                        <p:cTn id="56" dur="1" fill="hold">
                                          <p:stCondLst>
                                            <p:cond delay="0"/>
                                          </p:stCondLst>
                                        </p:cTn>
                                        <p:tgtEl>
                                          <p:spTgt spid="26">
                                            <p:txEl>
                                              <p:pRg st="7" end="7"/>
                                            </p:txEl>
                                          </p:spTgt>
                                        </p:tgtEl>
                                        <p:attrNameLst>
                                          <p:attrName>style.visibility</p:attrName>
                                        </p:attrNameLst>
                                      </p:cBhvr>
                                      <p:to>
                                        <p:strVal val="visible"/>
                                      </p:to>
                                    </p:set>
                                    <p:anim calcmode="lin" valueType="num">
                                      <p:cBhvr additive="base">
                                        <p:cTn id="57" dur="5000" fill="hold"/>
                                        <p:tgtEl>
                                          <p:spTgt spid="26">
                                            <p:txEl>
                                              <p:pRg st="7" end="7"/>
                                            </p:txEl>
                                          </p:spTgt>
                                        </p:tgtEl>
                                        <p:attrNameLst>
                                          <p:attrName>ppt_x</p:attrName>
                                        </p:attrNameLst>
                                      </p:cBhvr>
                                      <p:tavLst>
                                        <p:tav tm="0">
                                          <p:val>
                                            <p:strVal val="#ppt_x"/>
                                          </p:val>
                                        </p:tav>
                                        <p:tav tm="100000">
                                          <p:val>
                                            <p:strVal val="#ppt_x"/>
                                          </p:val>
                                        </p:tav>
                                      </p:tavLst>
                                    </p:anim>
                                    <p:anim calcmode="lin" valueType="num">
                                      <p:cBhvr additive="base">
                                        <p:cTn id="58" dur="5000" fill="hold"/>
                                        <p:tgtEl>
                                          <p:spTgt spid="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grpId="1"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wheel(4)">
                                      <p:cBhvr>
                                        <p:cTn id="6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animBg="1"/>
      <p:bldP spid="4" grpId="0" animBg="1"/>
      <p:bldP spid="4"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১১.৪.১.jpg"/>
          <p:cNvPicPr>
            <a:picLocks noChangeAspect="1"/>
          </p:cNvPicPr>
          <p:nvPr/>
        </p:nvPicPr>
        <p:blipFill>
          <a:blip r:embed="rId2"/>
          <a:stretch>
            <a:fillRect/>
          </a:stretch>
        </p:blipFill>
        <p:spPr>
          <a:xfrm>
            <a:off x="7202659" y="1378634"/>
            <a:ext cx="4698610" cy="4473525"/>
          </a:xfrm>
          <a:prstGeom prst="rect">
            <a:avLst/>
          </a:prstGeom>
          <a:ln>
            <a:noFill/>
          </a:ln>
          <a:effectLst>
            <a:softEdge rad="112500"/>
          </a:effectLst>
        </p:spPr>
      </p:pic>
      <p:sp>
        <p:nvSpPr>
          <p:cNvPr id="3" name="Rectangle 2"/>
          <p:cNvSpPr/>
          <p:nvPr/>
        </p:nvSpPr>
        <p:spPr>
          <a:xfrm>
            <a:off x="515815" y="1307348"/>
            <a:ext cx="6096000" cy="1815882"/>
          </a:xfrm>
          <a:prstGeom prst="rect">
            <a:avLst/>
          </a:prstGeom>
        </p:spPr>
        <p:txBody>
          <a:bodyPr>
            <a:spAutoFit/>
          </a:bodyPr>
          <a:lstStyle/>
          <a:p>
            <a:pPr algn="just">
              <a:buFont typeface="Wingdings" pitchFamily="2" charset="2"/>
              <a:buChar char="Ø"/>
            </a:pPr>
            <a:r>
              <a:rPr lang="en-US" b="1" dirty="0" smtClean="0"/>
              <a:t> </a:t>
            </a:r>
            <a:r>
              <a:rPr lang="as-IN" sz="2800" b="1" dirty="0" smtClean="0"/>
              <a:t>স্ফটিক উত্তল লেন্স (</a:t>
            </a:r>
            <a:r>
              <a:rPr lang="en-US" sz="2800" b="1" dirty="0" smtClean="0"/>
              <a:t>Crystalline Convex lens) : </a:t>
            </a:r>
            <a:r>
              <a:rPr lang="as-IN" sz="2800" dirty="0" smtClean="0"/>
              <a:t>এটি কর্নিয়ার পিছনে অবস্থিত জেলির ন্যায় নরম স্বচ্ছ পদার্থে তৈরি একটি উত্তল লেন্স।</a:t>
            </a:r>
            <a:endParaRPr lang="en-US" sz="2800" dirty="0"/>
          </a:p>
        </p:txBody>
      </p:sp>
      <p:sp>
        <p:nvSpPr>
          <p:cNvPr id="4" name="Rectangle 3"/>
          <p:cNvSpPr/>
          <p:nvPr/>
        </p:nvSpPr>
        <p:spPr>
          <a:xfrm>
            <a:off x="417342" y="3222733"/>
            <a:ext cx="6096000" cy="2677656"/>
          </a:xfrm>
          <a:prstGeom prst="rect">
            <a:avLst/>
          </a:prstGeom>
        </p:spPr>
        <p:txBody>
          <a:bodyPr>
            <a:spAutoFit/>
          </a:bodyPr>
          <a:lstStyle/>
          <a:p>
            <a:pPr algn="just">
              <a:buFont typeface="Wingdings" pitchFamily="2" charset="2"/>
              <a:buChar char="Ø"/>
            </a:pPr>
            <a:r>
              <a:rPr lang="en-US" b="1" dirty="0" smtClean="0"/>
              <a:t> </a:t>
            </a:r>
            <a:r>
              <a:rPr lang="as-IN" sz="2800" b="1" dirty="0" smtClean="0"/>
              <a:t>অক্ষিপট বা রেটিনা (</a:t>
            </a:r>
            <a:r>
              <a:rPr lang="en-US" sz="2800" b="1" dirty="0" smtClean="0"/>
              <a:t>Retina) : </a:t>
            </a:r>
            <a:r>
              <a:rPr lang="as-IN" sz="2800" dirty="0" smtClean="0"/>
              <a:t>এটি গোলকের পিছনে অবস্থিত একটি ঈষদচ্ছ গোলাপি আলোকগ্রাহী পর্দা। রেটিনার উপর আলো পড়লে ঐ স্নায়ুতন্ত্রতে এক প্রকার উত্তেজনা সৃষ্টি হয় এবং মস্তিষ্কে দর্শনের অনুভূতি জাগায়।</a:t>
            </a:r>
            <a:endParaRPr lang="en-US" sz="2800" dirty="0"/>
          </a:p>
        </p:txBody>
      </p:sp>
      <p:pic>
        <p:nvPicPr>
          <p:cNvPr id="5" name="Picture 4" descr="1.jpg"/>
          <p:cNvPicPr>
            <a:picLocks noChangeAspect="1"/>
          </p:cNvPicPr>
          <p:nvPr/>
        </p:nvPicPr>
        <p:blipFill>
          <a:blip r:embed="rId3"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933546"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7" name="Picture 6" descr="InShot_20200803_181819099.jpg"/>
          <p:cNvPicPr>
            <a:picLocks noChangeAspect="1"/>
          </p:cNvPicPr>
          <p:nvPr/>
        </p:nvPicPr>
        <p:blipFill>
          <a:blip r:embed="rId4"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8" name="Rounded Rectangle 7"/>
          <p:cNvSpPr/>
          <p:nvPr/>
        </p:nvSpPr>
        <p:spPr>
          <a:xfrm>
            <a:off x="2700998" y="168812"/>
            <a:ext cx="8117058" cy="9847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t>মানব</a:t>
            </a:r>
            <a:r>
              <a:rPr lang="en-US" sz="4800" b="1" dirty="0" smtClean="0"/>
              <a:t> </a:t>
            </a:r>
            <a:r>
              <a:rPr lang="en-US" sz="4800" b="1" dirty="0" err="1" smtClean="0"/>
              <a:t>চক্ষু</a:t>
            </a:r>
            <a:r>
              <a:rPr lang="as-IN" sz="4800" b="1" dirty="0" smtClean="0"/>
              <a:t> (</a:t>
            </a:r>
            <a:r>
              <a:rPr lang="en-US" sz="4800" b="1" dirty="0" smtClean="0"/>
              <a:t>Human eye)</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0" fill="hold"/>
                                        <p:tgtEl>
                                          <p:spTgt spid="8"/>
                                        </p:tgtEl>
                                        <p:attrNameLst>
                                          <p:attrName>ppt_x</p:attrName>
                                        </p:attrNameLst>
                                      </p:cBhvr>
                                      <p:tavLst>
                                        <p:tav tm="0">
                                          <p:val>
                                            <p:strVal val="#ppt_x"/>
                                          </p:val>
                                        </p:tav>
                                        <p:tav tm="100000">
                                          <p:val>
                                            <p:strVal val="#ppt_x"/>
                                          </p:val>
                                        </p:tav>
                                      </p:tavLst>
                                    </p:anim>
                                    <p:anim calcmode="lin" valueType="num">
                                      <p:cBhvr additive="base">
                                        <p:cTn id="25"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১১.৪.১.jpg"/>
          <p:cNvPicPr>
            <a:picLocks noChangeAspect="1"/>
          </p:cNvPicPr>
          <p:nvPr/>
        </p:nvPicPr>
        <p:blipFill>
          <a:blip r:embed="rId2"/>
          <a:stretch>
            <a:fillRect/>
          </a:stretch>
        </p:blipFill>
        <p:spPr>
          <a:xfrm>
            <a:off x="7202659" y="1786597"/>
            <a:ext cx="4698610" cy="3727938"/>
          </a:xfrm>
          <a:prstGeom prst="rect">
            <a:avLst/>
          </a:prstGeom>
          <a:ln>
            <a:noFill/>
          </a:ln>
          <a:effectLst>
            <a:softEdge rad="112500"/>
          </a:effectLst>
        </p:spPr>
      </p:pic>
      <p:sp>
        <p:nvSpPr>
          <p:cNvPr id="3" name="Rectangle 2"/>
          <p:cNvSpPr/>
          <p:nvPr/>
        </p:nvSpPr>
        <p:spPr>
          <a:xfrm>
            <a:off x="529882" y="1778113"/>
            <a:ext cx="6461760" cy="3539430"/>
          </a:xfrm>
          <a:prstGeom prst="rect">
            <a:avLst/>
          </a:prstGeom>
        </p:spPr>
        <p:txBody>
          <a:bodyPr wrap="square">
            <a:spAutoFit/>
          </a:bodyPr>
          <a:lstStyle/>
          <a:p>
            <a:pPr algn="just">
              <a:buFont typeface="Wingdings" pitchFamily="2" charset="2"/>
              <a:buChar char="Ø"/>
            </a:pPr>
            <a:r>
              <a:rPr lang="en-US" b="1" dirty="0" smtClean="0"/>
              <a:t> </a:t>
            </a:r>
            <a:r>
              <a:rPr lang="as-IN" sz="2800" b="1" dirty="0" smtClean="0"/>
              <a:t>অ্যাকুয়াস হিউমার ও ভিট্রিয়াস হিউমার (</a:t>
            </a:r>
            <a:r>
              <a:rPr lang="en-US" sz="2800" b="1" dirty="0" smtClean="0"/>
              <a:t>Aqueous </a:t>
            </a:r>
            <a:r>
              <a:rPr lang="en-US" sz="2800" b="1" dirty="0" err="1" smtClean="0"/>
              <a:t>hummour</a:t>
            </a:r>
            <a:r>
              <a:rPr lang="en-US" sz="2800" b="1" dirty="0" smtClean="0"/>
              <a:t> and vitreous </a:t>
            </a:r>
            <a:r>
              <a:rPr lang="en-US" sz="2800" b="1" dirty="0" err="1" smtClean="0"/>
              <a:t>humour</a:t>
            </a:r>
            <a:r>
              <a:rPr lang="en-US" sz="2800" b="1" dirty="0" smtClean="0"/>
              <a:t>) : </a:t>
            </a:r>
            <a:r>
              <a:rPr lang="as-IN" sz="2800" dirty="0" smtClean="0"/>
              <a:t>লেন্স ও কর্নিয়ার মধ্যবর্তী স্থান এক প্রকার স্বচ্ছ জলীয় পদার্থে ভর্তি থাকে। একে বলা হয় অ্যাকুয়াস হিউমার। লেন্স ও রেটিনার মধ্যবর্তী অংশে এক প্রকার জেলি জাতীয় পদার্থে পূর্ণ থাকে। একে বলা হয় ভিট্রিয়াস হিউমার।</a:t>
            </a:r>
            <a:endParaRPr lang="en-US" sz="2800" dirty="0"/>
          </a:p>
        </p:txBody>
      </p:sp>
      <p:pic>
        <p:nvPicPr>
          <p:cNvPr id="4" name="Picture 3" descr="1.jpg"/>
          <p:cNvPicPr>
            <a:picLocks noChangeAspect="1"/>
          </p:cNvPicPr>
          <p:nvPr/>
        </p:nvPicPr>
        <p:blipFill>
          <a:blip r:embed="rId3"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919479"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6" name="Picture 5" descr="InShot_20200803_181819099.jpg"/>
          <p:cNvPicPr>
            <a:picLocks noChangeAspect="1"/>
          </p:cNvPicPr>
          <p:nvPr/>
        </p:nvPicPr>
        <p:blipFill>
          <a:blip r:embed="rId4"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7" name="Rounded Rectangle 6"/>
          <p:cNvSpPr/>
          <p:nvPr/>
        </p:nvSpPr>
        <p:spPr>
          <a:xfrm>
            <a:off x="2771336" y="253218"/>
            <a:ext cx="8159261" cy="11535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t>মানব</a:t>
            </a:r>
            <a:r>
              <a:rPr lang="en-US" sz="4800" b="1" dirty="0" smtClean="0"/>
              <a:t> </a:t>
            </a:r>
            <a:r>
              <a:rPr lang="en-US" sz="4800" b="1" dirty="0" err="1" smtClean="0"/>
              <a:t>চক্ষু</a:t>
            </a:r>
            <a:r>
              <a:rPr lang="as-IN" sz="4800" b="1" dirty="0" smtClean="0"/>
              <a:t> (</a:t>
            </a:r>
            <a:r>
              <a:rPr lang="en-US" sz="4800" b="1" dirty="0" smtClean="0"/>
              <a:t>Human eye)</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0" fill="hold"/>
                                        <p:tgtEl>
                                          <p:spTgt spid="7"/>
                                        </p:tgtEl>
                                        <p:attrNameLst>
                                          <p:attrName>ppt_x</p:attrName>
                                        </p:attrNameLst>
                                      </p:cBhvr>
                                      <p:tavLst>
                                        <p:tav tm="0">
                                          <p:val>
                                            <p:strVal val="#ppt_x"/>
                                          </p:val>
                                        </p:tav>
                                        <p:tav tm="100000">
                                          <p:val>
                                            <p:strVal val="#ppt_x"/>
                                          </p:val>
                                        </p:tav>
                                      </p:tavLst>
                                    </p:anim>
                                    <p:anim calcmode="lin" valueType="num">
                                      <p:cBhvr additive="base">
                                        <p:cTn id="19"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১১.৪.২.jpg"/>
          <p:cNvPicPr>
            <a:picLocks noChangeAspect="1"/>
          </p:cNvPicPr>
          <p:nvPr/>
        </p:nvPicPr>
        <p:blipFill>
          <a:blip r:embed="rId2"/>
          <a:stretch>
            <a:fillRect/>
          </a:stretch>
        </p:blipFill>
        <p:spPr>
          <a:xfrm>
            <a:off x="1758462" y="653207"/>
            <a:ext cx="7188590" cy="5179381"/>
          </a:xfrm>
          <a:prstGeom prst="rect">
            <a:avLst/>
          </a:prstGeom>
        </p:spPr>
      </p:pic>
      <p:pic>
        <p:nvPicPr>
          <p:cNvPr id="3" name="Picture 2" descr="1.jpg"/>
          <p:cNvPicPr>
            <a:picLocks noChangeAspect="1"/>
          </p:cNvPicPr>
          <p:nvPr/>
        </p:nvPicPr>
        <p:blipFill>
          <a:blip r:embed="rId3"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ectangle 3"/>
          <p:cNvSpPr/>
          <p:nvPr/>
        </p:nvSpPr>
        <p:spPr>
          <a:xfrm>
            <a:off x="933546"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5" name="Picture 4" descr="InShot_20200803_181819099.jpg"/>
          <p:cNvPicPr>
            <a:picLocks noChangeAspect="1"/>
          </p:cNvPicPr>
          <p:nvPr/>
        </p:nvPicPr>
        <p:blipFill>
          <a:blip r:embed="rId4"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6" name="Oval 5"/>
          <p:cNvSpPr/>
          <p:nvPr/>
        </p:nvSpPr>
        <p:spPr>
          <a:xfrm>
            <a:off x="9200270" y="2053884"/>
            <a:ext cx="2616591" cy="2349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ক্যামেরা </a:t>
            </a:r>
            <a:endParaRPr lang="en-US" sz="3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১১.৪.৩.jpg"/>
          <p:cNvPicPr>
            <a:picLocks noChangeAspect="1"/>
          </p:cNvPicPr>
          <p:nvPr/>
        </p:nvPicPr>
        <p:blipFill>
          <a:blip r:embed="rId2"/>
          <a:stretch>
            <a:fillRect/>
          </a:stretch>
        </p:blipFill>
        <p:spPr>
          <a:xfrm>
            <a:off x="4895557" y="1311621"/>
            <a:ext cx="6581213" cy="4948502"/>
          </a:xfrm>
          <a:prstGeom prst="rect">
            <a:avLst/>
          </a:prstGeom>
        </p:spPr>
      </p:pic>
      <p:sp>
        <p:nvSpPr>
          <p:cNvPr id="3" name="Rectangle 2"/>
          <p:cNvSpPr/>
          <p:nvPr/>
        </p:nvSpPr>
        <p:spPr>
          <a:xfrm>
            <a:off x="332935" y="1294227"/>
            <a:ext cx="4210930" cy="3385542"/>
          </a:xfrm>
          <a:prstGeom prst="rect">
            <a:avLst/>
          </a:prstGeom>
        </p:spPr>
        <p:txBody>
          <a:bodyPr wrap="square">
            <a:spAutoFit/>
          </a:bodyPr>
          <a:lstStyle/>
          <a:p>
            <a:pPr algn="just">
              <a:buFont typeface="Wingdings" pitchFamily="2" charset="2"/>
              <a:buChar char="Ø"/>
            </a:pPr>
            <a:r>
              <a:rPr lang="en-US" dirty="0" smtClean="0"/>
              <a:t> </a:t>
            </a:r>
            <a:r>
              <a:rPr lang="as-IN" sz="2800" dirty="0" smtClean="0"/>
              <a:t>এই যন্ত্রে আলোকিত বস্তুর চিত্র লেন্সের সাহায্যে আলোক চিত্রগ্রাহীপাতের উপর গ্রহণ করা হয়। এই কারণে যন্ত্রটি আলোকচিত্রগ্রাহী ক্যামেরা সংক্ষেপে ক্যামেরা নামে পরিচিত। </a:t>
            </a:r>
            <a:r>
              <a:rPr lang="bn-BD" dirty="0" smtClean="0"/>
              <a:t/>
            </a:r>
            <a:br>
              <a:rPr lang="bn-BD" dirty="0" smtClean="0"/>
            </a:br>
            <a:endParaRPr lang="en-US" dirty="0"/>
          </a:p>
        </p:txBody>
      </p:sp>
      <p:pic>
        <p:nvPicPr>
          <p:cNvPr id="4" name="Picture 3" descr="1.jpg"/>
          <p:cNvPicPr>
            <a:picLocks noChangeAspect="1"/>
          </p:cNvPicPr>
          <p:nvPr/>
        </p:nvPicPr>
        <p:blipFill>
          <a:blip r:embed="rId3"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933546"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6" name="Picture 5" descr="InShot_20200803_181819099.jpg"/>
          <p:cNvPicPr>
            <a:picLocks noChangeAspect="1"/>
          </p:cNvPicPr>
          <p:nvPr/>
        </p:nvPicPr>
        <p:blipFill>
          <a:blip r:embed="rId4"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7" name="Rounded Rectangle 6"/>
          <p:cNvSpPr/>
          <p:nvPr/>
        </p:nvSpPr>
        <p:spPr>
          <a:xfrm>
            <a:off x="2588455" y="196948"/>
            <a:ext cx="7835705" cy="858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t>আলোক</a:t>
            </a:r>
            <a:r>
              <a:rPr lang="en-US" sz="4800" b="1" dirty="0" smtClean="0"/>
              <a:t> </a:t>
            </a:r>
            <a:r>
              <a:rPr lang="en-US" sz="4800" b="1" dirty="0" err="1" smtClean="0"/>
              <a:t>চিত্রগ্রাহী</a:t>
            </a:r>
            <a:r>
              <a:rPr lang="en-US" sz="4800" b="1" dirty="0" smtClean="0"/>
              <a:t> </a:t>
            </a:r>
            <a:r>
              <a:rPr lang="en-US" sz="4800" b="1" dirty="0" err="1" smtClean="0"/>
              <a:t>ক্যামেরা</a:t>
            </a:r>
            <a:r>
              <a:rPr lang="en-US" sz="4800" b="1" dirty="0" smtClean="0"/>
              <a:t> </a:t>
            </a: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0" fill="hold"/>
                                        <p:tgtEl>
                                          <p:spTgt spid="7"/>
                                        </p:tgtEl>
                                        <p:attrNameLst>
                                          <p:attrName>ppt_x</p:attrName>
                                        </p:attrNameLst>
                                      </p:cBhvr>
                                      <p:tavLst>
                                        <p:tav tm="0">
                                          <p:val>
                                            <p:strVal val="#ppt_x"/>
                                          </p:val>
                                        </p:tav>
                                        <p:tav tm="100000">
                                          <p:val>
                                            <p:strVal val="#ppt_x"/>
                                          </p:val>
                                        </p:tav>
                                      </p:tavLst>
                                    </p:anim>
                                    <p:anim calcmode="lin" valueType="num">
                                      <p:cBhvr additive="base">
                                        <p:cTn id="19"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১১.৪.৩.jpg"/>
          <p:cNvPicPr>
            <a:picLocks noChangeAspect="1"/>
          </p:cNvPicPr>
          <p:nvPr/>
        </p:nvPicPr>
        <p:blipFill>
          <a:blip r:embed="rId2"/>
          <a:stretch>
            <a:fillRect/>
          </a:stretch>
        </p:blipFill>
        <p:spPr>
          <a:xfrm>
            <a:off x="4895557" y="1311621"/>
            <a:ext cx="6581213" cy="4948502"/>
          </a:xfrm>
          <a:prstGeom prst="rect">
            <a:avLst/>
          </a:prstGeom>
        </p:spPr>
      </p:pic>
      <p:sp>
        <p:nvSpPr>
          <p:cNvPr id="3" name="Rectangle 2"/>
          <p:cNvSpPr/>
          <p:nvPr/>
        </p:nvSpPr>
        <p:spPr>
          <a:xfrm>
            <a:off x="430177" y="1499940"/>
            <a:ext cx="4386137" cy="523220"/>
          </a:xfrm>
          <a:prstGeom prst="rect">
            <a:avLst/>
          </a:prstGeom>
        </p:spPr>
        <p:txBody>
          <a:bodyPr wrap="none">
            <a:spAutoFit/>
          </a:bodyPr>
          <a:lstStyle/>
          <a:p>
            <a:pPr>
              <a:buFont typeface="Wingdings" pitchFamily="2" charset="2"/>
              <a:buChar char="Ø"/>
            </a:pPr>
            <a:r>
              <a:rPr lang="en-US" dirty="0" smtClean="0"/>
              <a:t> </a:t>
            </a:r>
            <a:r>
              <a:rPr lang="as-IN" sz="2800" dirty="0" smtClean="0"/>
              <a:t>ক্যামেরার বিভিন্ন অংশ হলো</a:t>
            </a:r>
            <a:endParaRPr lang="en-US" sz="2800" dirty="0"/>
          </a:p>
        </p:txBody>
      </p:sp>
      <p:sp>
        <p:nvSpPr>
          <p:cNvPr id="4" name="Rectangle 3"/>
          <p:cNvSpPr/>
          <p:nvPr/>
        </p:nvSpPr>
        <p:spPr>
          <a:xfrm>
            <a:off x="1075136" y="2161121"/>
            <a:ext cx="3135795" cy="523220"/>
          </a:xfrm>
          <a:prstGeom prst="rect">
            <a:avLst/>
          </a:prstGeom>
        </p:spPr>
        <p:txBody>
          <a:bodyPr wrap="none">
            <a:spAutoFit/>
          </a:bodyPr>
          <a:lstStyle/>
          <a:p>
            <a:r>
              <a:rPr lang="as-IN" sz="2800" dirty="0" smtClean="0"/>
              <a:t>(১) ক্যামেরা বাক্স </a:t>
            </a:r>
            <a:endParaRPr lang="en-US" sz="2800" dirty="0"/>
          </a:p>
        </p:txBody>
      </p:sp>
      <p:sp>
        <p:nvSpPr>
          <p:cNvPr id="5" name="Rectangle 4"/>
          <p:cNvSpPr/>
          <p:nvPr/>
        </p:nvSpPr>
        <p:spPr>
          <a:xfrm>
            <a:off x="1082791" y="2723830"/>
            <a:ext cx="3155031" cy="523220"/>
          </a:xfrm>
          <a:prstGeom prst="rect">
            <a:avLst/>
          </a:prstGeom>
        </p:spPr>
        <p:txBody>
          <a:bodyPr wrap="none">
            <a:spAutoFit/>
          </a:bodyPr>
          <a:lstStyle/>
          <a:p>
            <a:r>
              <a:rPr lang="as-IN" sz="2800" dirty="0" smtClean="0"/>
              <a:t>(২) ক্যামেরা লেন্স </a:t>
            </a:r>
            <a:endParaRPr lang="en-US" sz="2800" dirty="0"/>
          </a:p>
        </p:txBody>
      </p:sp>
      <p:sp>
        <p:nvSpPr>
          <p:cNvPr id="6" name="Rectangle 5"/>
          <p:cNvSpPr/>
          <p:nvPr/>
        </p:nvSpPr>
        <p:spPr>
          <a:xfrm>
            <a:off x="1006619" y="3286538"/>
            <a:ext cx="3783408" cy="523220"/>
          </a:xfrm>
          <a:prstGeom prst="rect">
            <a:avLst/>
          </a:prstGeom>
        </p:spPr>
        <p:txBody>
          <a:bodyPr wrap="none">
            <a:spAutoFit/>
          </a:bodyPr>
          <a:lstStyle/>
          <a:p>
            <a:r>
              <a:rPr lang="as-IN" sz="2800" dirty="0" smtClean="0"/>
              <a:t>(৩) রন্ধ্র বা ডায়াফ্রাম </a:t>
            </a:r>
            <a:endParaRPr lang="en-US" sz="2800" dirty="0"/>
          </a:p>
        </p:txBody>
      </p:sp>
      <p:sp>
        <p:nvSpPr>
          <p:cNvPr id="7" name="Rectangle 6"/>
          <p:cNvSpPr/>
          <p:nvPr/>
        </p:nvSpPr>
        <p:spPr>
          <a:xfrm>
            <a:off x="1031939" y="3849245"/>
            <a:ext cx="2089033" cy="523220"/>
          </a:xfrm>
          <a:prstGeom prst="rect">
            <a:avLst/>
          </a:prstGeom>
        </p:spPr>
        <p:txBody>
          <a:bodyPr wrap="none">
            <a:spAutoFit/>
          </a:bodyPr>
          <a:lstStyle/>
          <a:p>
            <a:r>
              <a:rPr lang="as-IN" sz="2800" dirty="0" smtClean="0"/>
              <a:t>(৪) সাটার </a:t>
            </a:r>
            <a:endParaRPr lang="en-US" sz="2800" dirty="0"/>
          </a:p>
        </p:txBody>
      </p:sp>
      <p:sp>
        <p:nvSpPr>
          <p:cNvPr id="8" name="Rectangle 7"/>
          <p:cNvSpPr/>
          <p:nvPr/>
        </p:nvSpPr>
        <p:spPr>
          <a:xfrm>
            <a:off x="981831" y="4411952"/>
            <a:ext cx="1802096" cy="523220"/>
          </a:xfrm>
          <a:prstGeom prst="rect">
            <a:avLst/>
          </a:prstGeom>
        </p:spPr>
        <p:txBody>
          <a:bodyPr wrap="none">
            <a:spAutoFit/>
          </a:bodyPr>
          <a:lstStyle/>
          <a:p>
            <a:r>
              <a:rPr lang="as-IN" sz="2800" dirty="0" smtClean="0"/>
              <a:t>(৫) পর্দা </a:t>
            </a:r>
            <a:endParaRPr lang="en-US" sz="2800" dirty="0"/>
          </a:p>
        </p:txBody>
      </p:sp>
      <p:sp>
        <p:nvSpPr>
          <p:cNvPr id="9" name="Rectangle 8"/>
          <p:cNvSpPr/>
          <p:nvPr/>
        </p:nvSpPr>
        <p:spPr>
          <a:xfrm>
            <a:off x="885150" y="4918389"/>
            <a:ext cx="4118435" cy="523220"/>
          </a:xfrm>
          <a:prstGeom prst="rect">
            <a:avLst/>
          </a:prstGeom>
        </p:spPr>
        <p:txBody>
          <a:bodyPr wrap="none">
            <a:spAutoFit/>
          </a:bodyPr>
          <a:lstStyle/>
          <a:p>
            <a:r>
              <a:rPr lang="as-IN" sz="2800" dirty="0" smtClean="0"/>
              <a:t>(৬) আলোকচিত্রগ্রাহী </a:t>
            </a:r>
            <a:r>
              <a:rPr lang="bn-BD" sz="2800" dirty="0" smtClean="0"/>
              <a:t>প্লে</a:t>
            </a:r>
            <a:r>
              <a:rPr lang="as-IN" sz="2800" dirty="0" smtClean="0"/>
              <a:t>ট </a:t>
            </a:r>
            <a:endParaRPr lang="en-US" sz="2800" dirty="0"/>
          </a:p>
        </p:txBody>
      </p:sp>
      <p:sp>
        <p:nvSpPr>
          <p:cNvPr id="10" name="Rectangle 9"/>
          <p:cNvSpPr/>
          <p:nvPr/>
        </p:nvSpPr>
        <p:spPr>
          <a:xfrm>
            <a:off x="894578" y="5424827"/>
            <a:ext cx="1582484" cy="523220"/>
          </a:xfrm>
          <a:prstGeom prst="rect">
            <a:avLst/>
          </a:prstGeom>
        </p:spPr>
        <p:txBody>
          <a:bodyPr wrap="none">
            <a:spAutoFit/>
          </a:bodyPr>
          <a:lstStyle/>
          <a:p>
            <a:r>
              <a:rPr lang="as-IN" sz="2800" dirty="0" smtClean="0"/>
              <a:t>(৭)</a:t>
            </a:r>
            <a:r>
              <a:rPr lang="bn-BD" sz="2800" dirty="0" smtClean="0"/>
              <a:t>স্লা</a:t>
            </a:r>
            <a:r>
              <a:rPr lang="as-IN" sz="2800" dirty="0" smtClean="0"/>
              <a:t>ইড</a:t>
            </a:r>
            <a:endParaRPr lang="en-US" sz="2800" dirty="0"/>
          </a:p>
        </p:txBody>
      </p:sp>
      <p:pic>
        <p:nvPicPr>
          <p:cNvPr id="11" name="Picture 10" descr="1.jpg"/>
          <p:cNvPicPr>
            <a:picLocks noChangeAspect="1"/>
          </p:cNvPicPr>
          <p:nvPr/>
        </p:nvPicPr>
        <p:blipFill>
          <a:blip r:embed="rId3"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2" name="Rectangle 11"/>
          <p:cNvSpPr/>
          <p:nvPr/>
        </p:nvSpPr>
        <p:spPr>
          <a:xfrm>
            <a:off x="919479"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13" name="Picture 12" descr="InShot_20200803_181819099.jpg"/>
          <p:cNvPicPr>
            <a:picLocks noChangeAspect="1"/>
          </p:cNvPicPr>
          <p:nvPr/>
        </p:nvPicPr>
        <p:blipFill>
          <a:blip r:embed="rId4"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14" name="Rounded Rectangle 13"/>
          <p:cNvSpPr/>
          <p:nvPr/>
        </p:nvSpPr>
        <p:spPr>
          <a:xfrm>
            <a:off x="2278966" y="225083"/>
            <a:ext cx="8482819" cy="8018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t>আলোক</a:t>
            </a:r>
            <a:r>
              <a:rPr lang="en-US" sz="4800" b="1" dirty="0" smtClean="0"/>
              <a:t> </a:t>
            </a:r>
            <a:r>
              <a:rPr lang="en-US" sz="4800" b="1" dirty="0" err="1" smtClean="0"/>
              <a:t>চিত্রগ্রাহী</a:t>
            </a:r>
            <a:r>
              <a:rPr lang="en-US" sz="4800" b="1" dirty="0" smtClean="0"/>
              <a:t> </a:t>
            </a:r>
            <a:r>
              <a:rPr lang="en-US" sz="4800" b="1" dirty="0" err="1" smtClean="0"/>
              <a:t>ক্যামেরা</a:t>
            </a:r>
            <a:r>
              <a:rPr lang="en-US" sz="4800" b="1" dirty="0" smtClean="0"/>
              <a:t> </a:t>
            </a: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 calcmode="lin" valueType="num">
                                      <p:cBhvr additive="base">
                                        <p:cTn id="30" dur="5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nodeType="clickEffect">
                                  <p:stCondLst>
                                    <p:cond delay="0"/>
                                  </p:stCondLst>
                                  <p:childTnLst>
                                    <p:set>
                                      <p:cBhvr>
                                        <p:cTn id="35" dur="1" fill="hold">
                                          <p:stCondLst>
                                            <p:cond delay="0"/>
                                          </p:stCondLst>
                                        </p:cTn>
                                        <p:tgtEl>
                                          <p:spTgt spid="7">
                                            <p:txEl>
                                              <p:pRg st="0" end="0"/>
                                            </p:txEl>
                                          </p:spTgt>
                                        </p:tgtEl>
                                        <p:attrNameLst>
                                          <p:attrName>style.visibility</p:attrName>
                                        </p:attrNameLst>
                                      </p:cBhvr>
                                      <p:to>
                                        <p:strVal val="visible"/>
                                      </p:to>
                                    </p:set>
                                    <p:anim calcmode="lin" valueType="num">
                                      <p:cBhvr additive="base">
                                        <p:cTn id="36" dur="5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 calcmode="lin" valueType="num">
                                      <p:cBhvr additive="base">
                                        <p:cTn id="42" dur="5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nodeType="clickEffect">
                                  <p:stCondLst>
                                    <p:cond delay="0"/>
                                  </p:stCondLst>
                                  <p:childTnLst>
                                    <p:set>
                                      <p:cBhvr>
                                        <p:cTn id="47" dur="1" fill="hold">
                                          <p:stCondLst>
                                            <p:cond delay="0"/>
                                          </p:stCondLst>
                                        </p:cTn>
                                        <p:tgtEl>
                                          <p:spTgt spid="9">
                                            <p:txEl>
                                              <p:pRg st="0" end="0"/>
                                            </p:txEl>
                                          </p:spTgt>
                                        </p:tgtEl>
                                        <p:attrNameLst>
                                          <p:attrName>style.visibility</p:attrName>
                                        </p:attrNameLst>
                                      </p:cBhvr>
                                      <p:to>
                                        <p:strVal val="visible"/>
                                      </p:to>
                                    </p:set>
                                    <p:anim calcmode="lin" valueType="num">
                                      <p:cBhvr additive="base">
                                        <p:cTn id="48" dur="5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9" dur="5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7" presetClass="entr" presetSubtype="4" fill="hold" nodeType="clickEffect">
                                  <p:stCondLst>
                                    <p:cond delay="0"/>
                                  </p:stCondLst>
                                  <p:childTnLst>
                                    <p:set>
                                      <p:cBhvr>
                                        <p:cTn id="53" dur="1" fill="hold">
                                          <p:stCondLst>
                                            <p:cond delay="0"/>
                                          </p:stCondLst>
                                        </p:cTn>
                                        <p:tgtEl>
                                          <p:spTgt spid="10">
                                            <p:txEl>
                                              <p:pRg st="0" end="0"/>
                                            </p:txEl>
                                          </p:spTgt>
                                        </p:tgtEl>
                                        <p:attrNameLst>
                                          <p:attrName>style.visibility</p:attrName>
                                        </p:attrNameLst>
                                      </p:cBhvr>
                                      <p:to>
                                        <p:strVal val="visible"/>
                                      </p:to>
                                    </p:set>
                                    <p:anim calcmode="lin" valueType="num">
                                      <p:cBhvr additive="base">
                                        <p:cTn id="54" dur="50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5" dur="50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7" presetClass="entr" presetSubtype="4"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additive="base">
                                        <p:cTn id="60" dur="5000" fill="hold"/>
                                        <p:tgtEl>
                                          <p:spTgt spid="14"/>
                                        </p:tgtEl>
                                        <p:attrNameLst>
                                          <p:attrName>ppt_x</p:attrName>
                                        </p:attrNameLst>
                                      </p:cBhvr>
                                      <p:tavLst>
                                        <p:tav tm="0">
                                          <p:val>
                                            <p:strVal val="#ppt_x"/>
                                          </p:val>
                                        </p:tav>
                                        <p:tav tm="100000">
                                          <p:val>
                                            <p:strVal val="#ppt_x"/>
                                          </p:val>
                                        </p:tav>
                                      </p:tavLst>
                                    </p:anim>
                                    <p:anim calcmode="lin" valueType="num">
                                      <p:cBhvr additive="base">
                                        <p:cTn id="61" dur="5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19478"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5" name="Rounded Rectangle 4"/>
          <p:cNvSpPr/>
          <p:nvPr/>
        </p:nvSpPr>
        <p:spPr>
          <a:xfrm>
            <a:off x="3742006" y="182880"/>
            <a:ext cx="4811150" cy="11113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err="1" smtClean="0"/>
              <a:t>মূল্যায়ন</a:t>
            </a:r>
            <a:r>
              <a:rPr lang="en-US" sz="6000" b="1" dirty="0" smtClean="0"/>
              <a:t> </a:t>
            </a:r>
            <a:endParaRPr lang="en-US" sz="6000" b="1" dirty="0"/>
          </a:p>
        </p:txBody>
      </p:sp>
      <p:sp>
        <p:nvSpPr>
          <p:cNvPr id="6" name="TextBox 5"/>
          <p:cNvSpPr txBox="1"/>
          <p:nvPr/>
        </p:nvSpPr>
        <p:spPr>
          <a:xfrm>
            <a:off x="450167" y="1491175"/>
            <a:ext cx="6808764" cy="523220"/>
          </a:xfrm>
          <a:prstGeom prst="rect">
            <a:avLst/>
          </a:prstGeom>
          <a:noFill/>
        </p:spPr>
        <p:txBody>
          <a:bodyPr wrap="square" rtlCol="0">
            <a:spAutoFit/>
          </a:bodyPr>
          <a:lstStyle/>
          <a:p>
            <a:pPr>
              <a:buFont typeface="Wingdings" pitchFamily="2" charset="2"/>
              <a:buChar char="q"/>
            </a:pPr>
            <a:r>
              <a:rPr lang="en-US" dirty="0" smtClean="0"/>
              <a:t>  </a:t>
            </a:r>
            <a:r>
              <a:rPr lang="en-US" sz="2800" dirty="0" err="1" smtClean="0"/>
              <a:t>চোখে</a:t>
            </a:r>
            <a:r>
              <a:rPr lang="en-US" sz="2800" dirty="0" smtClean="0"/>
              <a:t> </a:t>
            </a:r>
            <a:r>
              <a:rPr lang="en-US" sz="2800" dirty="0" err="1" smtClean="0"/>
              <a:t>রেটিনার</a:t>
            </a:r>
            <a:r>
              <a:rPr lang="en-US" sz="2800" dirty="0" smtClean="0"/>
              <a:t> </a:t>
            </a:r>
            <a:r>
              <a:rPr lang="en-US" sz="2800" dirty="0" err="1" smtClean="0"/>
              <a:t>রং</a:t>
            </a:r>
            <a:r>
              <a:rPr lang="en-US" sz="2800" dirty="0" smtClean="0"/>
              <a:t> </a:t>
            </a:r>
            <a:r>
              <a:rPr lang="en-US" sz="2800" dirty="0" err="1" smtClean="0"/>
              <a:t>কেমন</a:t>
            </a:r>
            <a:r>
              <a:rPr lang="en-US" sz="2800" dirty="0" smtClean="0"/>
              <a:t>? </a:t>
            </a:r>
            <a:endParaRPr lang="en-US" sz="2800" dirty="0"/>
          </a:p>
        </p:txBody>
      </p:sp>
      <p:sp>
        <p:nvSpPr>
          <p:cNvPr id="12" name="Rectangle 11"/>
          <p:cNvSpPr/>
          <p:nvPr/>
        </p:nvSpPr>
        <p:spPr>
          <a:xfrm>
            <a:off x="818460" y="1964173"/>
            <a:ext cx="1463862" cy="523220"/>
          </a:xfrm>
          <a:prstGeom prst="rect">
            <a:avLst/>
          </a:prstGeom>
        </p:spPr>
        <p:txBody>
          <a:bodyPr wrap="none">
            <a:spAutoFit/>
          </a:bodyPr>
          <a:lstStyle/>
          <a:p>
            <a:pPr>
              <a:buFont typeface="Wingdings" pitchFamily="2" charset="2"/>
              <a:buChar char="Ø"/>
            </a:pPr>
            <a:r>
              <a:rPr lang="en-US" dirty="0" smtClean="0"/>
              <a:t> </a:t>
            </a:r>
            <a:r>
              <a:rPr lang="en-US" sz="2800" dirty="0" err="1" smtClean="0"/>
              <a:t>গোলাপী</a:t>
            </a:r>
            <a:endParaRPr lang="en-US" sz="2800" dirty="0"/>
          </a:p>
        </p:txBody>
      </p:sp>
      <p:sp>
        <p:nvSpPr>
          <p:cNvPr id="13" name="Rectangle 12"/>
          <p:cNvSpPr/>
          <p:nvPr/>
        </p:nvSpPr>
        <p:spPr>
          <a:xfrm>
            <a:off x="312022" y="2428409"/>
            <a:ext cx="6364243" cy="523220"/>
          </a:xfrm>
          <a:prstGeom prst="rect">
            <a:avLst/>
          </a:prstGeom>
        </p:spPr>
        <p:txBody>
          <a:bodyPr wrap="none">
            <a:spAutoFit/>
          </a:bodyPr>
          <a:lstStyle/>
          <a:p>
            <a:pPr>
              <a:buFont typeface="Wingdings" pitchFamily="2" charset="2"/>
              <a:buChar char="q"/>
            </a:pPr>
            <a:r>
              <a:rPr lang="en-US" dirty="0" smtClean="0"/>
              <a:t> </a:t>
            </a:r>
            <a:r>
              <a:rPr lang="en-US" sz="2800" dirty="0" err="1" smtClean="0"/>
              <a:t>অপটিক্যাল</a:t>
            </a:r>
            <a:r>
              <a:rPr lang="en-US" sz="2800" dirty="0" smtClean="0"/>
              <a:t> </a:t>
            </a:r>
            <a:r>
              <a:rPr lang="en-US" sz="2800" dirty="0" err="1" smtClean="0"/>
              <a:t>ফাইবার</a:t>
            </a:r>
            <a:r>
              <a:rPr lang="en-US" sz="2800" dirty="0" smtClean="0"/>
              <a:t> </a:t>
            </a:r>
            <a:r>
              <a:rPr lang="en-US" sz="2800" dirty="0" err="1" smtClean="0"/>
              <a:t>আলোক</a:t>
            </a:r>
            <a:r>
              <a:rPr lang="en-US" sz="2800" dirty="0" smtClean="0"/>
              <a:t> </a:t>
            </a:r>
            <a:r>
              <a:rPr lang="en-US" sz="2800" dirty="0" err="1" smtClean="0"/>
              <a:t>রশ্মির</a:t>
            </a:r>
            <a:r>
              <a:rPr lang="en-US" sz="2800" dirty="0" smtClean="0"/>
              <a:t> </a:t>
            </a:r>
            <a:r>
              <a:rPr lang="en-US" sz="2800" dirty="0" err="1" smtClean="0"/>
              <a:t>কি</a:t>
            </a:r>
            <a:r>
              <a:rPr lang="en-US" sz="2800" dirty="0" smtClean="0"/>
              <a:t> </a:t>
            </a:r>
            <a:r>
              <a:rPr lang="en-US" sz="2800" dirty="0" err="1" smtClean="0"/>
              <a:t>ঘটে</a:t>
            </a:r>
            <a:r>
              <a:rPr lang="en-US" sz="2800" dirty="0" smtClean="0"/>
              <a:t>? </a:t>
            </a:r>
            <a:endParaRPr lang="en-US" sz="2800" dirty="0"/>
          </a:p>
        </p:txBody>
      </p:sp>
      <p:sp>
        <p:nvSpPr>
          <p:cNvPr id="14" name="Rectangle 13"/>
          <p:cNvSpPr/>
          <p:nvPr/>
        </p:nvSpPr>
        <p:spPr>
          <a:xfrm>
            <a:off x="607445" y="2926081"/>
            <a:ext cx="5455730" cy="523220"/>
          </a:xfrm>
          <a:prstGeom prst="rect">
            <a:avLst/>
          </a:prstGeom>
        </p:spPr>
        <p:txBody>
          <a:bodyPr wrap="square">
            <a:spAutoFit/>
          </a:bodyPr>
          <a:lstStyle/>
          <a:p>
            <a:pPr>
              <a:buFont typeface="Wingdings" pitchFamily="2" charset="2"/>
              <a:buChar char="Ø"/>
            </a:pPr>
            <a:r>
              <a:rPr lang="en-US" dirty="0" smtClean="0"/>
              <a:t> </a:t>
            </a:r>
            <a:r>
              <a:rPr lang="en-US" sz="2800" dirty="0" err="1" smtClean="0"/>
              <a:t>পূর্ণ</a:t>
            </a:r>
            <a:r>
              <a:rPr lang="en-US" sz="2800" dirty="0" smtClean="0"/>
              <a:t> </a:t>
            </a:r>
            <a:r>
              <a:rPr lang="en-US" sz="2800" dirty="0" err="1" smtClean="0"/>
              <a:t>অভ্যন্তরিণ</a:t>
            </a:r>
            <a:r>
              <a:rPr lang="en-US" sz="2800" dirty="0" smtClean="0"/>
              <a:t> </a:t>
            </a:r>
            <a:r>
              <a:rPr lang="en-US" sz="2800" dirty="0" err="1" smtClean="0"/>
              <a:t>প্রতিফলন</a:t>
            </a:r>
            <a:r>
              <a:rPr lang="en-US" sz="2800" dirty="0" smtClean="0"/>
              <a:t> </a:t>
            </a:r>
            <a:r>
              <a:rPr lang="en-US" sz="2800" dirty="0" err="1" smtClean="0"/>
              <a:t>ঘটে</a:t>
            </a:r>
            <a:endParaRPr lang="en-US" dirty="0"/>
          </a:p>
        </p:txBody>
      </p:sp>
      <p:sp>
        <p:nvSpPr>
          <p:cNvPr id="15" name="Rectangle 14"/>
          <p:cNvSpPr/>
          <p:nvPr/>
        </p:nvSpPr>
        <p:spPr>
          <a:xfrm>
            <a:off x="255752" y="3413147"/>
            <a:ext cx="4676280" cy="523220"/>
          </a:xfrm>
          <a:prstGeom prst="rect">
            <a:avLst/>
          </a:prstGeom>
        </p:spPr>
        <p:txBody>
          <a:bodyPr wrap="none">
            <a:spAutoFit/>
          </a:bodyPr>
          <a:lstStyle/>
          <a:p>
            <a:pPr>
              <a:buFont typeface="Wingdings" pitchFamily="2" charset="2"/>
              <a:buChar char="q"/>
            </a:pPr>
            <a:r>
              <a:rPr lang="en-US" dirty="0" smtClean="0"/>
              <a:t> </a:t>
            </a:r>
            <a:r>
              <a:rPr lang="en-US" sz="2800" dirty="0" err="1" smtClean="0"/>
              <a:t>মানব</a:t>
            </a:r>
            <a:r>
              <a:rPr lang="en-US" sz="2800" dirty="0" smtClean="0"/>
              <a:t> </a:t>
            </a:r>
            <a:r>
              <a:rPr lang="en-US" sz="2800" dirty="0" err="1" smtClean="0"/>
              <a:t>চক্ষুর</a:t>
            </a:r>
            <a:r>
              <a:rPr lang="en-US" sz="2800" dirty="0" smtClean="0"/>
              <a:t> </a:t>
            </a:r>
            <a:r>
              <a:rPr lang="en-US" sz="2800" dirty="0" err="1" smtClean="0"/>
              <a:t>প্রধান</a:t>
            </a:r>
            <a:r>
              <a:rPr lang="en-US" sz="2800" dirty="0" smtClean="0"/>
              <a:t> </a:t>
            </a:r>
            <a:r>
              <a:rPr lang="en-US" sz="2800" dirty="0" err="1" smtClean="0"/>
              <a:t>অংশ</a:t>
            </a:r>
            <a:r>
              <a:rPr lang="en-US" sz="2800" dirty="0" smtClean="0"/>
              <a:t> </a:t>
            </a:r>
            <a:r>
              <a:rPr lang="en-US" sz="2800" dirty="0" err="1" smtClean="0"/>
              <a:t>কয়টি</a:t>
            </a:r>
            <a:r>
              <a:rPr lang="en-US" sz="2800" dirty="0" smtClean="0"/>
              <a:t>? </a:t>
            </a:r>
            <a:endParaRPr lang="en-US" sz="2800" dirty="0"/>
          </a:p>
        </p:txBody>
      </p:sp>
      <p:sp>
        <p:nvSpPr>
          <p:cNvPr id="16" name="Rectangle 15"/>
          <p:cNvSpPr/>
          <p:nvPr/>
        </p:nvSpPr>
        <p:spPr>
          <a:xfrm>
            <a:off x="593376" y="3975853"/>
            <a:ext cx="1055097" cy="523220"/>
          </a:xfrm>
          <a:prstGeom prst="rect">
            <a:avLst/>
          </a:prstGeom>
        </p:spPr>
        <p:txBody>
          <a:bodyPr wrap="none">
            <a:spAutoFit/>
          </a:bodyPr>
          <a:lstStyle/>
          <a:p>
            <a:pPr>
              <a:buFont typeface="Wingdings" pitchFamily="2" charset="2"/>
              <a:buChar char="Ø"/>
            </a:pPr>
            <a:r>
              <a:rPr lang="en-US" dirty="0" smtClean="0"/>
              <a:t> </a:t>
            </a:r>
            <a:r>
              <a:rPr lang="en-US" sz="2800" dirty="0" smtClean="0"/>
              <a:t>৯টি </a:t>
            </a:r>
            <a:endParaRPr lang="en-US" sz="2800" dirty="0"/>
          </a:p>
        </p:txBody>
      </p:sp>
      <p:sp>
        <p:nvSpPr>
          <p:cNvPr id="17" name="Rectangle 16"/>
          <p:cNvSpPr/>
          <p:nvPr/>
        </p:nvSpPr>
        <p:spPr>
          <a:xfrm>
            <a:off x="402209" y="4552630"/>
            <a:ext cx="6628738" cy="523220"/>
          </a:xfrm>
          <a:prstGeom prst="rect">
            <a:avLst/>
          </a:prstGeom>
        </p:spPr>
        <p:txBody>
          <a:bodyPr wrap="none">
            <a:spAutoFit/>
          </a:bodyPr>
          <a:lstStyle/>
          <a:p>
            <a:pPr>
              <a:buFont typeface="Wingdings" pitchFamily="2" charset="2"/>
              <a:buChar char="q"/>
            </a:pPr>
            <a:r>
              <a:rPr lang="en-US" sz="2800" dirty="0" smtClean="0"/>
              <a:t> </a:t>
            </a:r>
            <a:r>
              <a:rPr lang="en-US" sz="2800" dirty="0" err="1" smtClean="0"/>
              <a:t>ভিট্রিয়াস</a:t>
            </a:r>
            <a:r>
              <a:rPr lang="en-US" sz="2800" dirty="0" smtClean="0"/>
              <a:t> </a:t>
            </a:r>
            <a:r>
              <a:rPr lang="en-US" sz="2800" dirty="0" err="1" smtClean="0"/>
              <a:t>হিউমার</a:t>
            </a:r>
            <a:r>
              <a:rPr lang="en-US" sz="2800" dirty="0" smtClean="0"/>
              <a:t> </a:t>
            </a:r>
            <a:r>
              <a:rPr lang="en-US" sz="2800" dirty="0" err="1" smtClean="0"/>
              <a:t>কার</a:t>
            </a:r>
            <a:r>
              <a:rPr lang="en-US" sz="2800" dirty="0" smtClean="0"/>
              <a:t> </a:t>
            </a:r>
            <a:r>
              <a:rPr lang="en-US" sz="2800" dirty="0" err="1" smtClean="0"/>
              <a:t>মধ্যবর্তী</a:t>
            </a:r>
            <a:r>
              <a:rPr lang="en-US" sz="2800" dirty="0" smtClean="0"/>
              <a:t> </a:t>
            </a:r>
            <a:r>
              <a:rPr lang="en-US" sz="2800" dirty="0" err="1" smtClean="0"/>
              <a:t>অংশে</a:t>
            </a:r>
            <a:r>
              <a:rPr lang="en-US" sz="2800" dirty="0" smtClean="0"/>
              <a:t> </a:t>
            </a:r>
            <a:r>
              <a:rPr lang="en-US" sz="2800" dirty="0" err="1" smtClean="0"/>
              <a:t>থাকে</a:t>
            </a:r>
            <a:r>
              <a:rPr lang="en-US" sz="2800" dirty="0" smtClean="0"/>
              <a:t>? </a:t>
            </a:r>
            <a:endParaRPr lang="en-US" sz="2800" dirty="0"/>
          </a:p>
        </p:txBody>
      </p:sp>
      <p:sp>
        <p:nvSpPr>
          <p:cNvPr id="18" name="Rectangle 17"/>
          <p:cNvSpPr/>
          <p:nvPr/>
        </p:nvSpPr>
        <p:spPr>
          <a:xfrm>
            <a:off x="655427" y="5185676"/>
            <a:ext cx="2871299" cy="523220"/>
          </a:xfrm>
          <a:prstGeom prst="rect">
            <a:avLst/>
          </a:prstGeom>
        </p:spPr>
        <p:txBody>
          <a:bodyPr wrap="none">
            <a:spAutoFit/>
          </a:bodyPr>
          <a:lstStyle/>
          <a:p>
            <a:pPr>
              <a:buFont typeface="Wingdings" pitchFamily="2" charset="2"/>
              <a:buChar char="Ø"/>
            </a:pPr>
            <a:r>
              <a:rPr lang="en-US" sz="2800" dirty="0" smtClean="0"/>
              <a:t> </a:t>
            </a:r>
            <a:r>
              <a:rPr lang="en-US" sz="2800" dirty="0" err="1" smtClean="0"/>
              <a:t>লেন্স</a:t>
            </a:r>
            <a:r>
              <a:rPr lang="en-US" sz="2800" dirty="0" smtClean="0"/>
              <a:t> ও </a:t>
            </a:r>
            <a:r>
              <a:rPr lang="en-US" sz="2800" dirty="0" err="1" smtClean="0"/>
              <a:t>রেটিনার</a:t>
            </a:r>
            <a:r>
              <a:rPr lang="en-US" sz="2800" dirty="0" smtClean="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 calcmode="lin" valueType="num">
                                      <p:cBhvr additive="base">
                                        <p:cTn id="18" dur="5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anim calcmode="lin" valueType="num">
                                      <p:cBhvr additive="base">
                                        <p:cTn id="24" dur="5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nodeType="clickEffect">
                                  <p:stCondLst>
                                    <p:cond delay="0"/>
                                  </p:stCondLst>
                                  <p:childTnLst>
                                    <p:set>
                                      <p:cBhvr>
                                        <p:cTn id="29" dur="1" fill="hold">
                                          <p:stCondLst>
                                            <p:cond delay="0"/>
                                          </p:stCondLst>
                                        </p:cTn>
                                        <p:tgtEl>
                                          <p:spTgt spid="14">
                                            <p:txEl>
                                              <p:pRg st="0" end="0"/>
                                            </p:txEl>
                                          </p:spTgt>
                                        </p:tgtEl>
                                        <p:attrNameLst>
                                          <p:attrName>style.visibility</p:attrName>
                                        </p:attrNameLst>
                                      </p:cBhvr>
                                      <p:to>
                                        <p:strVal val="visible"/>
                                      </p:to>
                                    </p:set>
                                    <p:anim calcmode="lin" valueType="num">
                                      <p:cBhvr additive="base">
                                        <p:cTn id="30" dur="50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nodeType="click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 calcmode="lin" valueType="num">
                                      <p:cBhvr additive="base">
                                        <p:cTn id="36" dur="50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nodeType="clickEffect">
                                  <p:stCondLst>
                                    <p:cond delay="0"/>
                                  </p:stCondLst>
                                  <p:childTnLst>
                                    <p:set>
                                      <p:cBhvr>
                                        <p:cTn id="41" dur="1" fill="hold">
                                          <p:stCondLst>
                                            <p:cond delay="0"/>
                                          </p:stCondLst>
                                        </p:cTn>
                                        <p:tgtEl>
                                          <p:spTgt spid="16">
                                            <p:txEl>
                                              <p:pRg st="0" end="0"/>
                                            </p:txEl>
                                          </p:spTgt>
                                        </p:tgtEl>
                                        <p:attrNameLst>
                                          <p:attrName>style.visibility</p:attrName>
                                        </p:attrNameLst>
                                      </p:cBhvr>
                                      <p:to>
                                        <p:strVal val="visible"/>
                                      </p:to>
                                    </p:set>
                                    <p:anim calcmode="lin" valueType="num">
                                      <p:cBhvr additive="base">
                                        <p:cTn id="42" dur="50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nodeType="clickEffect">
                                  <p:stCondLst>
                                    <p:cond delay="0"/>
                                  </p:stCondLst>
                                  <p:childTnLst>
                                    <p:set>
                                      <p:cBhvr>
                                        <p:cTn id="47" dur="1" fill="hold">
                                          <p:stCondLst>
                                            <p:cond delay="0"/>
                                          </p:stCondLst>
                                        </p:cTn>
                                        <p:tgtEl>
                                          <p:spTgt spid="17">
                                            <p:txEl>
                                              <p:pRg st="0" end="0"/>
                                            </p:txEl>
                                          </p:spTgt>
                                        </p:tgtEl>
                                        <p:attrNameLst>
                                          <p:attrName>style.visibility</p:attrName>
                                        </p:attrNameLst>
                                      </p:cBhvr>
                                      <p:to>
                                        <p:strVal val="visible"/>
                                      </p:to>
                                    </p:set>
                                    <p:anim calcmode="lin" valueType="num">
                                      <p:cBhvr additive="base">
                                        <p:cTn id="48" dur="50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49" dur="50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7" presetClass="entr" presetSubtype="4" fill="hold" nodeType="clickEffect">
                                  <p:stCondLst>
                                    <p:cond delay="0"/>
                                  </p:stCondLst>
                                  <p:childTnLst>
                                    <p:set>
                                      <p:cBhvr>
                                        <p:cTn id="53" dur="1" fill="hold">
                                          <p:stCondLst>
                                            <p:cond delay="0"/>
                                          </p:stCondLst>
                                        </p:cTn>
                                        <p:tgtEl>
                                          <p:spTgt spid="18">
                                            <p:txEl>
                                              <p:pRg st="0" end="0"/>
                                            </p:txEl>
                                          </p:spTgt>
                                        </p:tgtEl>
                                        <p:attrNameLst>
                                          <p:attrName>style.visibility</p:attrName>
                                        </p:attrNameLst>
                                      </p:cBhvr>
                                      <p:to>
                                        <p:strVal val="visible"/>
                                      </p:to>
                                    </p:set>
                                    <p:anim calcmode="lin" valueType="num">
                                      <p:cBhvr additive="base">
                                        <p:cTn id="54" dur="50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55" dur="50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47614"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descr="বাড়ি-২.jpg"/>
          <p:cNvPicPr>
            <a:picLocks noChangeAspect="1"/>
          </p:cNvPicPr>
          <p:nvPr/>
        </p:nvPicPr>
        <p:blipFill>
          <a:blip r:embed="rId4"/>
          <a:stretch>
            <a:fillRect/>
          </a:stretch>
        </p:blipFill>
        <p:spPr>
          <a:xfrm>
            <a:off x="0" y="633047"/>
            <a:ext cx="12192000" cy="5124157"/>
          </a:xfrm>
          <a:prstGeom prst="rect">
            <a:avLst/>
          </a:prstGeom>
        </p:spPr>
      </p:pic>
      <p:sp>
        <p:nvSpPr>
          <p:cNvPr id="6" name="Rounded Rectangle 5"/>
          <p:cNvSpPr/>
          <p:nvPr/>
        </p:nvSpPr>
        <p:spPr>
          <a:xfrm>
            <a:off x="1702191" y="0"/>
            <a:ext cx="10489809" cy="576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t>বাড়ির</a:t>
            </a:r>
            <a:r>
              <a:rPr lang="en-US" sz="4400" b="1" dirty="0" smtClean="0"/>
              <a:t> </a:t>
            </a:r>
            <a:r>
              <a:rPr lang="en-US" sz="4400" b="1" dirty="0" err="1" smtClean="0"/>
              <a:t>কাজ</a:t>
            </a:r>
            <a:r>
              <a:rPr lang="en-US" sz="4400" b="1" dirty="0" smtClean="0"/>
              <a:t> </a:t>
            </a:r>
            <a:endParaRPr lang="en-US" sz="4400" b="1" dirty="0"/>
          </a:p>
        </p:txBody>
      </p:sp>
      <p:sp>
        <p:nvSpPr>
          <p:cNvPr id="7" name="Rectangle 6"/>
          <p:cNvSpPr/>
          <p:nvPr/>
        </p:nvSpPr>
        <p:spPr>
          <a:xfrm>
            <a:off x="3299822" y="5843731"/>
            <a:ext cx="7654660" cy="584775"/>
          </a:xfrm>
          <a:prstGeom prst="rect">
            <a:avLst/>
          </a:prstGeom>
        </p:spPr>
        <p:txBody>
          <a:bodyPr wrap="none">
            <a:spAutoFit/>
          </a:bodyPr>
          <a:lstStyle/>
          <a:p>
            <a:pPr>
              <a:buFont typeface="Wingdings" pitchFamily="2" charset="2"/>
              <a:buChar char="Ø"/>
            </a:pPr>
            <a:r>
              <a:rPr lang="en-US" dirty="0" smtClean="0">
                <a:ln w="0"/>
                <a:effectLst>
                  <a:outerShdw blurRad="38100" dist="38100" dir="2700000" algn="tl">
                    <a:srgbClr val="000000">
                      <a:alpha val="43137"/>
                    </a:srgbClr>
                  </a:outerShdw>
                </a:effectLst>
                <a:latin typeface="NikoshBAN" pitchFamily="2" charset="0"/>
                <a:cs typeface="NikoshBAN" pitchFamily="2" charset="0"/>
              </a:rPr>
              <a:t> </a:t>
            </a:r>
            <a:r>
              <a:rPr lang="en-US" sz="3200" dirty="0" err="1" smtClean="0">
                <a:ln w="0"/>
                <a:effectLst>
                  <a:outerShdw blurRad="38100" dist="38100" dir="2700000" algn="tl">
                    <a:srgbClr val="000000">
                      <a:alpha val="43137"/>
                    </a:srgbClr>
                  </a:outerShdw>
                </a:effectLst>
                <a:latin typeface="NikoshBAN" pitchFamily="2" charset="0"/>
                <a:cs typeface="NikoshBAN" pitchFamily="2" charset="0"/>
              </a:rPr>
              <a:t>ক্যামেরা</a:t>
            </a:r>
            <a:r>
              <a:rPr lang="en-US" sz="3200" dirty="0" smtClean="0">
                <a:ln w="0"/>
                <a:effectLst>
                  <a:outerShdw blurRad="38100" dist="38100" dir="2700000" algn="tl">
                    <a:srgbClr val="000000">
                      <a:alpha val="43137"/>
                    </a:srgbClr>
                  </a:outerShdw>
                </a:effectLst>
                <a:latin typeface="NikoshBAN" pitchFamily="2" charset="0"/>
                <a:cs typeface="NikoshBAN" pitchFamily="2" charset="0"/>
              </a:rPr>
              <a:t> ও </a:t>
            </a:r>
            <a:r>
              <a:rPr lang="en-US" sz="3200" dirty="0" err="1" smtClean="0">
                <a:ln w="0"/>
                <a:effectLst>
                  <a:outerShdw blurRad="38100" dist="38100" dir="2700000" algn="tl">
                    <a:srgbClr val="000000">
                      <a:alpha val="43137"/>
                    </a:srgbClr>
                  </a:outerShdw>
                </a:effectLst>
                <a:latin typeface="NikoshBAN" pitchFamily="2" charset="0"/>
                <a:cs typeface="NikoshBAN" pitchFamily="2" charset="0"/>
              </a:rPr>
              <a:t>মানব</a:t>
            </a:r>
            <a:r>
              <a:rPr lang="en-US" sz="3200" dirty="0" smtClean="0">
                <a:ln w="0"/>
                <a:effectLst>
                  <a:outerShdw blurRad="38100" dist="38100" dir="2700000" algn="tl">
                    <a:srgbClr val="000000">
                      <a:alpha val="43137"/>
                    </a:srgbClr>
                  </a:outerShdw>
                </a:effectLst>
                <a:latin typeface="NikoshBAN" pitchFamily="2" charset="0"/>
                <a:cs typeface="NikoshBAN" pitchFamily="2" charset="0"/>
              </a:rPr>
              <a:t> </a:t>
            </a:r>
            <a:r>
              <a:rPr lang="en-US" sz="3200" dirty="0" err="1" smtClean="0">
                <a:ln w="0"/>
                <a:effectLst>
                  <a:outerShdw blurRad="38100" dist="38100" dir="2700000" algn="tl">
                    <a:srgbClr val="000000">
                      <a:alpha val="43137"/>
                    </a:srgbClr>
                  </a:outerShdw>
                </a:effectLst>
                <a:latin typeface="NikoshBAN" pitchFamily="2" charset="0"/>
                <a:cs typeface="NikoshBAN" pitchFamily="2" charset="0"/>
              </a:rPr>
              <a:t>চক্ষুর</a:t>
            </a:r>
            <a:r>
              <a:rPr lang="en-US" sz="3200" dirty="0" smtClean="0">
                <a:ln w="0"/>
                <a:effectLst>
                  <a:outerShdw blurRad="38100" dist="38100" dir="2700000" algn="tl">
                    <a:srgbClr val="000000">
                      <a:alpha val="43137"/>
                    </a:srgbClr>
                  </a:outerShdw>
                </a:effectLst>
                <a:latin typeface="NikoshBAN" pitchFamily="2" charset="0"/>
                <a:cs typeface="NikoshBAN" pitchFamily="2" charset="0"/>
              </a:rPr>
              <a:t> </a:t>
            </a:r>
            <a:r>
              <a:rPr lang="en-US" sz="3200" dirty="0" err="1" smtClean="0">
                <a:ln w="0"/>
                <a:effectLst>
                  <a:outerShdw blurRad="38100" dist="38100" dir="2700000" algn="tl">
                    <a:srgbClr val="000000">
                      <a:alpha val="43137"/>
                    </a:srgbClr>
                  </a:outerShdw>
                </a:effectLst>
                <a:latin typeface="NikoshBAN" pitchFamily="2" charset="0"/>
                <a:cs typeface="NikoshBAN" pitchFamily="2" charset="0"/>
              </a:rPr>
              <a:t>পার্থক্য</a:t>
            </a:r>
            <a:r>
              <a:rPr lang="en-US" sz="3200" dirty="0" smtClean="0">
                <a:ln w="0"/>
                <a:effectLst>
                  <a:outerShdw blurRad="38100" dist="38100" dir="2700000" algn="tl">
                    <a:srgbClr val="000000">
                      <a:alpha val="43137"/>
                    </a:srgbClr>
                  </a:outerShdw>
                </a:effectLst>
                <a:latin typeface="NikoshBAN" pitchFamily="2" charset="0"/>
                <a:cs typeface="NikoshBAN" pitchFamily="2" charset="0"/>
              </a:rPr>
              <a:t> </a:t>
            </a:r>
            <a:r>
              <a:rPr lang="en-US" sz="3200" dirty="0" err="1" smtClean="0">
                <a:ln w="0"/>
                <a:effectLst>
                  <a:outerShdw blurRad="38100" dist="38100" dir="2700000" algn="tl">
                    <a:srgbClr val="000000">
                      <a:alpha val="43137"/>
                    </a:srgbClr>
                  </a:outerShdw>
                </a:effectLst>
                <a:latin typeface="NikoshBAN" pitchFamily="2" charset="0"/>
                <a:cs typeface="NikoshBAN" pitchFamily="2" charset="0"/>
              </a:rPr>
              <a:t>লিখ</a:t>
            </a:r>
            <a:r>
              <a:rPr lang="en-US" sz="3200" dirty="0" smtClean="0">
                <a:ln w="0"/>
                <a:effectLst>
                  <a:outerShdw blurRad="38100" dist="38100" dir="2700000" algn="tl">
                    <a:srgbClr val="000000">
                      <a:alpha val="43137"/>
                    </a:srgbClr>
                  </a:outerShdw>
                </a:effectLst>
                <a:latin typeface="NikoshBAN" pitchFamily="2" charset="0"/>
                <a:cs typeface="NikoshBAN" pitchFamily="2" charset="0"/>
              </a:rPr>
              <a:t> </a:t>
            </a:r>
            <a:r>
              <a:rPr lang="en-US" sz="3200" dirty="0" err="1" smtClean="0">
                <a:ln w="0"/>
                <a:effectLst>
                  <a:outerShdw blurRad="38100" dist="38100" dir="2700000" algn="tl">
                    <a:srgbClr val="000000">
                      <a:alpha val="43137"/>
                    </a:srgbClr>
                  </a:outerShdw>
                </a:effectLst>
                <a:latin typeface="NikoshBAN" pitchFamily="2" charset="0"/>
                <a:cs typeface="NikoshBAN" pitchFamily="2" charset="0"/>
              </a:rPr>
              <a:t>তিনটি</a:t>
            </a:r>
            <a:r>
              <a:rPr lang="en-US" sz="3200" dirty="0" smtClean="0">
                <a:ln w="0"/>
                <a:effectLst>
                  <a:outerShdw blurRad="38100" dist="38100" dir="2700000" algn="tl">
                    <a:srgbClr val="000000">
                      <a:alpha val="43137"/>
                    </a:srgbClr>
                  </a:outerShdw>
                </a:effectLst>
                <a:latin typeface="NikoshBAN" pitchFamily="2" charset="0"/>
                <a:cs typeface="NikoshBAN" pitchFamily="2" charset="0"/>
              </a:rPr>
              <a:t> </a:t>
            </a:r>
            <a:r>
              <a:rPr lang="en-US" sz="3200" dirty="0" err="1" smtClean="0">
                <a:ln w="0"/>
                <a:effectLst>
                  <a:outerShdw blurRad="38100" dist="38100" dir="2700000" algn="tl">
                    <a:srgbClr val="000000">
                      <a:alpha val="43137"/>
                    </a:srgbClr>
                  </a:outerShdw>
                </a:effectLst>
                <a:latin typeface="NikoshBAN" pitchFamily="2" charset="0"/>
                <a:cs typeface="NikoshBAN" pitchFamily="2" charset="0"/>
              </a:rPr>
              <a:t>করে</a:t>
            </a:r>
            <a:r>
              <a:rPr lang="en-US" sz="3200" dirty="0" smtClean="0">
                <a:ln w="0"/>
                <a:effectLst>
                  <a:outerShdw blurRad="38100" dist="38100" dir="2700000" algn="tl">
                    <a:srgbClr val="000000">
                      <a:alpha val="43137"/>
                    </a:srgbClr>
                  </a:outerShdw>
                </a:effectLst>
                <a:latin typeface="NikoshBAN" pitchFamily="2" charset="0"/>
                <a:cs typeface="NikoshBAN" pitchFamily="2" charset="0"/>
              </a:rPr>
              <a: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heel(4)">
                                      <p:cBhvr>
                                        <p:cTn id="1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47614"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descr="১১.২.jpg"/>
          <p:cNvPicPr>
            <a:picLocks noChangeAspect="1"/>
          </p:cNvPicPr>
          <p:nvPr/>
        </p:nvPicPr>
        <p:blipFill>
          <a:blip r:embed="rId4"/>
          <a:stretch>
            <a:fillRect/>
          </a:stretch>
        </p:blipFill>
        <p:spPr>
          <a:xfrm>
            <a:off x="0" y="647113"/>
            <a:ext cx="12192000" cy="5176912"/>
          </a:xfrm>
          <a:prstGeom prst="rect">
            <a:avLst/>
          </a:prstGeom>
          <a:ln>
            <a:noFill/>
          </a:ln>
          <a:effectLst>
            <a:softEdge rad="112500"/>
          </a:effectLst>
        </p:spPr>
      </p:pic>
      <p:sp>
        <p:nvSpPr>
          <p:cNvPr id="6" name="TextBox 5"/>
          <p:cNvSpPr txBox="1"/>
          <p:nvPr/>
        </p:nvSpPr>
        <p:spPr>
          <a:xfrm>
            <a:off x="4149969" y="2067951"/>
            <a:ext cx="3291840" cy="2308324"/>
          </a:xfrm>
          <a:prstGeom prst="rect">
            <a:avLst/>
          </a:prstGeom>
          <a:noFill/>
        </p:spPr>
        <p:txBody>
          <a:bodyPr wrap="square" rtlCol="0">
            <a:spAutoFit/>
          </a:bodyPr>
          <a:lstStyle/>
          <a:p>
            <a:r>
              <a:rPr lang="en-US" sz="7200" b="1" dirty="0" err="1" smtClean="0">
                <a:solidFill>
                  <a:srgbClr val="FFFF00"/>
                </a:solidFill>
              </a:rPr>
              <a:t>সবাইকে</a:t>
            </a:r>
            <a:r>
              <a:rPr lang="en-US" sz="7200" b="1" dirty="0" smtClean="0">
                <a:solidFill>
                  <a:srgbClr val="FFFF00"/>
                </a:solidFill>
              </a:rPr>
              <a:t> </a:t>
            </a:r>
            <a:r>
              <a:rPr lang="en-US" sz="7200" b="1" dirty="0" err="1" smtClean="0">
                <a:solidFill>
                  <a:srgbClr val="FFFF00"/>
                </a:solidFill>
              </a:rPr>
              <a:t>ধন্যবাদ</a:t>
            </a:r>
            <a:r>
              <a:rPr lang="en-US" sz="7200" b="1" dirty="0" smtClean="0">
                <a:solidFill>
                  <a:srgbClr val="FFFF00"/>
                </a:solidFill>
              </a:rPr>
              <a:t> </a:t>
            </a:r>
            <a:endParaRPr lang="en-US" sz="72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Shot_20200803_181819099.jpg"/>
          <p:cNvPicPr>
            <a:picLocks noChangeAspect="1"/>
          </p:cNvPicPr>
          <p:nvPr/>
        </p:nvPicPr>
        <p:blipFill>
          <a:blip r:embed="rId2"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pic>
        <p:nvPicPr>
          <p:cNvPr id="3" name="Picture 2" descr="1.jpg"/>
          <p:cNvPicPr>
            <a:picLocks noChangeAspect="1"/>
          </p:cNvPicPr>
          <p:nvPr/>
        </p:nvPicPr>
        <p:blipFill>
          <a:blip r:embed="rId3"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ectangle 3"/>
          <p:cNvSpPr/>
          <p:nvPr/>
        </p:nvSpPr>
        <p:spPr>
          <a:xfrm>
            <a:off x="960079" y="6488668"/>
            <a:ext cx="2281394"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sp>
        <p:nvSpPr>
          <p:cNvPr id="51202"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1"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0"/>
            <a:ext cx="695325" cy="333375"/>
          </a:xfrm>
          <a:prstGeom prst="rect">
            <a:avLst/>
          </a:prstGeom>
          <a:noFill/>
        </p:spPr>
      </p:pic>
      <p:sp>
        <p:nvSpPr>
          <p:cNvPr id="51204"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3"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0"/>
            <a:ext cx="695325" cy="333375"/>
          </a:xfrm>
          <a:prstGeom prst="rect">
            <a:avLst/>
          </a:prstGeom>
          <a:noFill/>
        </p:spPr>
      </p:pic>
      <p:sp>
        <p:nvSpPr>
          <p:cNvPr id="51206"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5"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0"/>
            <a:ext cx="695325" cy="333375"/>
          </a:xfrm>
          <a:prstGeom prst="rect">
            <a:avLst/>
          </a:prstGeom>
          <a:noFill/>
        </p:spPr>
      </p:pic>
      <p:sp>
        <p:nvSpPr>
          <p:cNvPr id="51210" name="Rectangle 10"/>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9"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0" y="0"/>
            <a:ext cx="381000" cy="419100"/>
          </a:xfrm>
          <a:prstGeom prst="rect">
            <a:avLst/>
          </a:prstGeom>
          <a:noFill/>
        </p:spPr>
      </p:pic>
      <p:pic>
        <p:nvPicPr>
          <p:cNvPr id="17" name="Picture 16" descr="১১.১.jpg"/>
          <p:cNvPicPr>
            <a:picLocks noChangeAspect="1"/>
          </p:cNvPicPr>
          <p:nvPr/>
        </p:nvPicPr>
        <p:blipFill>
          <a:blip r:embed="rId6"/>
          <a:stretch>
            <a:fillRect/>
          </a:stretch>
        </p:blipFill>
        <p:spPr>
          <a:xfrm>
            <a:off x="1730327" y="858129"/>
            <a:ext cx="9678572" cy="5205046"/>
          </a:xfrm>
          <a:prstGeom prst="rect">
            <a:avLst/>
          </a:prstGeom>
        </p:spPr>
      </p:pic>
      <p:sp>
        <p:nvSpPr>
          <p:cNvPr id="18" name="Rounded Rectangle 17"/>
          <p:cNvSpPr/>
          <p:nvPr/>
        </p:nvSpPr>
        <p:spPr>
          <a:xfrm>
            <a:off x="1659988" y="0"/>
            <a:ext cx="10532012" cy="66118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solidFill>
                  <a:srgbClr val="FF0000"/>
                </a:solidFill>
              </a:rPr>
              <a:t>আলো</a:t>
            </a:r>
            <a:r>
              <a:rPr lang="en-US" sz="4800" dirty="0" smtClean="0"/>
              <a:t>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8">
                                            <p:bg/>
                                          </p:spTgt>
                                        </p:tgtEl>
                                        <p:attrNameLst>
                                          <p:attrName>style.visibility</p:attrName>
                                        </p:attrNameLst>
                                      </p:cBhvr>
                                      <p:to>
                                        <p:strVal val="visible"/>
                                      </p:to>
                                    </p:set>
                                    <p:animEffect transition="in" filter="circle(in)">
                                      <p:cBhvr>
                                        <p:cTn id="12" dur="2000"/>
                                        <p:tgtEl>
                                          <p:spTgt spid="18">
                                            <p:bg/>
                                          </p:spTgt>
                                        </p:tgtEl>
                                      </p:cBhvr>
                                    </p:animEffect>
                                  </p:childTnLst>
                                </p:cTn>
                              </p:par>
                              <p:par>
                                <p:cTn id="13" presetID="6" presetClass="entr" presetSubtype="16" fill="hold" grpId="0" nodeType="withEffect">
                                  <p:stCondLst>
                                    <p:cond delay="0"/>
                                  </p:stCondLst>
                                  <p:iterate type="lt">
                                    <p:tmPct val="0"/>
                                  </p:iterate>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circle(in)">
                                      <p:cBhvr>
                                        <p:cTn id="15" dur="2000"/>
                                        <p:tgtEl>
                                          <p:spTgt spid="1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xit" presetSubtype="4" fill="hold" nodeType="clickEffect">
                                  <p:stCondLst>
                                    <p:cond delay="0"/>
                                  </p:stCondLst>
                                  <p:iterate type="lt">
                                    <p:tmPct val="0"/>
                                  </p:iterate>
                                  <p:childTnLst>
                                    <p:animEffect transition="out" filter="wheel(4)">
                                      <p:cBhvr>
                                        <p:cTn id="19" dur="2000"/>
                                        <p:tgtEl>
                                          <p:spTgt spid="18">
                                            <p:txEl>
                                              <p:pRg st="0" end="0"/>
                                            </p:txEl>
                                          </p:spTgt>
                                        </p:tgtEl>
                                      </p:cBhvr>
                                    </p:animEffect>
                                    <p:set>
                                      <p:cBhvr>
                                        <p:cTn id="20" dur="1" fill="hold">
                                          <p:stCondLst>
                                            <p:cond delay="1999"/>
                                          </p:stCondLst>
                                        </p:cTn>
                                        <p:tgtEl>
                                          <p:spTgt spid="18">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47614"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descr="১১.৩.jpg"/>
          <p:cNvPicPr>
            <a:picLocks noChangeAspect="1"/>
          </p:cNvPicPr>
          <p:nvPr/>
        </p:nvPicPr>
        <p:blipFill>
          <a:blip r:embed="rId4"/>
          <a:stretch>
            <a:fillRect/>
          </a:stretch>
        </p:blipFill>
        <p:spPr>
          <a:xfrm>
            <a:off x="-1" y="675250"/>
            <a:ext cx="6091311" cy="5134707"/>
          </a:xfrm>
          <a:prstGeom prst="rect">
            <a:avLst/>
          </a:prstGeom>
        </p:spPr>
      </p:pic>
      <p:pic>
        <p:nvPicPr>
          <p:cNvPr id="6" name="Picture 5" descr="১১.৬.jpg"/>
          <p:cNvPicPr>
            <a:picLocks noChangeAspect="1"/>
          </p:cNvPicPr>
          <p:nvPr/>
        </p:nvPicPr>
        <p:blipFill>
          <a:blip r:embed="rId5"/>
          <a:stretch>
            <a:fillRect/>
          </a:stretch>
        </p:blipFill>
        <p:spPr>
          <a:xfrm>
            <a:off x="6091311" y="675250"/>
            <a:ext cx="6100689" cy="5134707"/>
          </a:xfrm>
          <a:prstGeom prst="rect">
            <a:avLst/>
          </a:prstGeom>
        </p:spPr>
      </p:pic>
      <p:sp>
        <p:nvSpPr>
          <p:cNvPr id="8" name="Rounded Rectangle 7"/>
          <p:cNvSpPr/>
          <p:nvPr/>
        </p:nvSpPr>
        <p:spPr>
          <a:xfrm>
            <a:off x="1659988" y="0"/>
            <a:ext cx="10532012" cy="66118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solidFill>
                  <a:srgbClr val="FF0000"/>
                </a:solidFill>
              </a:rPr>
              <a:t>আলো</a:t>
            </a:r>
            <a:r>
              <a:rPr lang="en-US" sz="4800" dirty="0" smtClean="0"/>
              <a:t>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bg/>
                                          </p:spTgt>
                                        </p:tgtEl>
                                        <p:attrNameLst>
                                          <p:attrName>style.visibility</p:attrName>
                                        </p:attrNameLst>
                                      </p:cBhvr>
                                      <p:to>
                                        <p:strVal val="visible"/>
                                      </p:to>
                                    </p:set>
                                    <p:animEffect transition="in" filter="circle(in)">
                                      <p:cBhvr>
                                        <p:cTn id="17" dur="2000"/>
                                        <p:tgtEl>
                                          <p:spTgt spid="8">
                                            <p:bg/>
                                          </p:spTgt>
                                        </p:tgtEl>
                                      </p:cBhvr>
                                    </p:animEffect>
                                  </p:childTnLst>
                                </p:cTn>
                              </p:par>
                              <p:par>
                                <p:cTn id="18" presetID="6" presetClass="entr" presetSubtype="16" fill="hold" grpId="0" nodeType="withEffect">
                                  <p:stCondLst>
                                    <p:cond delay="0"/>
                                  </p:stCondLst>
                                  <p:iterate type="lt">
                                    <p:tmPct val="0"/>
                                  </p:iterate>
                                  <p:childTnLst>
                                    <p:set>
                                      <p:cBhvr>
                                        <p:cTn id="19" dur="1" fill="hold">
                                          <p:stCondLst>
                                            <p:cond delay="0"/>
                                          </p:stCondLst>
                                        </p:cTn>
                                        <p:tgtEl>
                                          <p:spTgt spid="8">
                                            <p:txEl>
                                              <p:pRg st="0" end="0"/>
                                            </p:txEl>
                                          </p:spTgt>
                                        </p:tgtEl>
                                        <p:attrNameLst>
                                          <p:attrName>style.visibility</p:attrName>
                                        </p:attrNameLst>
                                      </p:cBhvr>
                                      <p:to>
                                        <p:strVal val="visible"/>
                                      </p:to>
                                    </p:set>
                                    <p:animEffect transition="in" filter="circle(in)">
                                      <p:cBhvr>
                                        <p:cTn id="20" dur="20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xit" presetSubtype="4" fill="hold" nodeType="clickEffect">
                                  <p:stCondLst>
                                    <p:cond delay="0"/>
                                  </p:stCondLst>
                                  <p:iterate type="lt">
                                    <p:tmPct val="0"/>
                                  </p:iterate>
                                  <p:childTnLst>
                                    <p:animEffect transition="out" filter="wheel(4)">
                                      <p:cBhvr>
                                        <p:cTn id="24" dur="2000"/>
                                        <p:tgtEl>
                                          <p:spTgt spid="8">
                                            <p:txEl>
                                              <p:pRg st="0" end="0"/>
                                            </p:txEl>
                                          </p:spTgt>
                                        </p:tgtEl>
                                      </p:cBhvr>
                                    </p:animEffect>
                                    <p:set>
                                      <p:cBhvr>
                                        <p:cTn id="25" dur="1" fill="hold">
                                          <p:stCondLst>
                                            <p:cond delay="1999"/>
                                          </p:stCondLst>
                                        </p:cTn>
                                        <p:tgtEl>
                                          <p:spTgt spid="8">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Shot_20200803_181819099.jpg"/>
          <p:cNvPicPr>
            <a:picLocks noChangeAspect="1"/>
          </p:cNvPicPr>
          <p:nvPr/>
        </p:nvPicPr>
        <p:blipFill>
          <a:blip r:embed="rId2"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pic>
        <p:nvPicPr>
          <p:cNvPr id="3" name="Picture 2" descr="1.jpg"/>
          <p:cNvPicPr>
            <a:picLocks noChangeAspect="1"/>
          </p:cNvPicPr>
          <p:nvPr/>
        </p:nvPicPr>
        <p:blipFill>
          <a:blip r:embed="rId3"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ectangle 3"/>
          <p:cNvSpPr/>
          <p:nvPr/>
        </p:nvSpPr>
        <p:spPr>
          <a:xfrm>
            <a:off x="947614"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sp>
        <p:nvSpPr>
          <p:cNvPr id="6" name="Rounded Rectangle 5"/>
          <p:cNvSpPr/>
          <p:nvPr/>
        </p:nvSpPr>
        <p:spPr>
          <a:xfrm>
            <a:off x="3151162" y="323556"/>
            <a:ext cx="5064369" cy="14067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err="1" smtClean="0"/>
              <a:t>পাঠ</a:t>
            </a:r>
            <a:r>
              <a:rPr lang="en-US" sz="6000" b="1" dirty="0" smtClean="0"/>
              <a:t> </a:t>
            </a:r>
            <a:r>
              <a:rPr lang="en-US" sz="6000" b="1" dirty="0" err="1" smtClean="0"/>
              <a:t>শিরোনাম</a:t>
            </a:r>
            <a:r>
              <a:rPr lang="en-US" sz="6000" b="1" dirty="0" smtClean="0"/>
              <a:t> </a:t>
            </a:r>
            <a:endParaRPr lang="en-US" sz="6000" b="1" dirty="0"/>
          </a:p>
        </p:txBody>
      </p:sp>
      <p:sp>
        <p:nvSpPr>
          <p:cNvPr id="7" name="TextBox 6"/>
          <p:cNvSpPr txBox="1"/>
          <p:nvPr/>
        </p:nvSpPr>
        <p:spPr>
          <a:xfrm>
            <a:off x="2855742" y="3305908"/>
            <a:ext cx="3953022" cy="1015663"/>
          </a:xfrm>
          <a:prstGeom prst="rect">
            <a:avLst/>
          </a:prstGeom>
          <a:noFill/>
        </p:spPr>
        <p:txBody>
          <a:bodyPr wrap="square" rtlCol="0">
            <a:spAutoFit/>
          </a:bodyPr>
          <a:lstStyle/>
          <a:p>
            <a:pPr>
              <a:buFont typeface="Wingdings" pitchFamily="2" charset="2"/>
              <a:buChar char="v"/>
            </a:pPr>
            <a:r>
              <a:rPr lang="en-US" sz="6000" dirty="0" smtClean="0">
                <a:solidFill>
                  <a:srgbClr val="0070C0"/>
                </a:solidFill>
              </a:rPr>
              <a:t>  </a:t>
            </a:r>
            <a:r>
              <a:rPr lang="en-US" sz="6000" dirty="0" err="1" smtClean="0">
                <a:solidFill>
                  <a:srgbClr val="0070C0"/>
                </a:solidFill>
              </a:rPr>
              <a:t>আলো</a:t>
            </a:r>
            <a:r>
              <a:rPr lang="en-US" sz="6000" dirty="0" smtClean="0">
                <a:solidFill>
                  <a:srgbClr val="0070C0"/>
                </a:solidFill>
              </a:rPr>
              <a:t> </a:t>
            </a:r>
            <a:endParaRPr lang="en-US" sz="6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4)">
                                      <p:cBhvr>
                                        <p:cTn id="1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Shot_20200803_181819099.jpg"/>
          <p:cNvPicPr>
            <a:picLocks noChangeAspect="1"/>
          </p:cNvPicPr>
          <p:nvPr/>
        </p:nvPicPr>
        <p:blipFill>
          <a:blip r:embed="rId2"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pic>
        <p:nvPicPr>
          <p:cNvPr id="3" name="Picture 2" descr="1.jpg"/>
          <p:cNvPicPr>
            <a:picLocks noChangeAspect="1"/>
          </p:cNvPicPr>
          <p:nvPr/>
        </p:nvPicPr>
        <p:blipFill>
          <a:blip r:embed="rId3"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ectangle 3"/>
          <p:cNvSpPr/>
          <p:nvPr/>
        </p:nvSpPr>
        <p:spPr>
          <a:xfrm>
            <a:off x="905411"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sp>
        <p:nvSpPr>
          <p:cNvPr id="5" name="Rounded Rectangle 4"/>
          <p:cNvSpPr/>
          <p:nvPr/>
        </p:nvSpPr>
        <p:spPr>
          <a:xfrm>
            <a:off x="3530991" y="225083"/>
            <a:ext cx="5233182" cy="970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err="1" smtClean="0"/>
              <a:t>পাঠ</a:t>
            </a:r>
            <a:r>
              <a:rPr lang="en-US" sz="6000" b="1" dirty="0" smtClean="0"/>
              <a:t> </a:t>
            </a:r>
            <a:r>
              <a:rPr lang="en-US" sz="6000" b="1" dirty="0" err="1" smtClean="0"/>
              <a:t>পরিচিতি</a:t>
            </a:r>
            <a:r>
              <a:rPr lang="en-US" sz="6000" b="1" dirty="0" smtClean="0"/>
              <a:t> </a:t>
            </a:r>
            <a:endParaRPr lang="en-US" sz="6000" b="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04911" y="1491176"/>
            <a:ext cx="3291840" cy="42439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Rounded Rectangle 7"/>
          <p:cNvSpPr/>
          <p:nvPr/>
        </p:nvSpPr>
        <p:spPr>
          <a:xfrm>
            <a:off x="7061982" y="1491177"/>
            <a:ext cx="4459457" cy="42203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ikoshBAN" panose="02000000000000000000" pitchFamily="2" charset="0"/>
                <a:cs typeface="NikoshBAN" panose="02000000000000000000" pitchFamily="2" charset="0"/>
              </a:rPr>
              <a:t>   </a:t>
            </a:r>
            <a:r>
              <a:rPr lang="bn-IN" sz="4800" dirty="0" smtClean="0">
                <a:latin typeface="NikoshBAN" panose="02000000000000000000" pitchFamily="2" charset="0"/>
                <a:cs typeface="NikoshBAN" panose="02000000000000000000" pitchFamily="2" charset="0"/>
              </a:rPr>
              <a:t>শ্রেণিঃ </a:t>
            </a:r>
            <a:r>
              <a:rPr lang="en-US" sz="4800" dirty="0" err="1" smtClean="0">
                <a:latin typeface="NikoshBAN" panose="02000000000000000000" pitchFamily="2" charset="0"/>
                <a:cs typeface="NikoshBAN" panose="02000000000000000000" pitchFamily="2" charset="0"/>
              </a:rPr>
              <a:t>অষ্টম</a:t>
            </a:r>
            <a:endParaRPr lang="en-US" sz="4800" dirty="0" smtClean="0">
              <a:latin typeface="NikoshBAN" panose="02000000000000000000" pitchFamily="2" charset="0"/>
              <a:cs typeface="NikoshBAN" panose="02000000000000000000" pitchFamily="2" charset="0"/>
            </a:endParaRPr>
          </a:p>
          <a:p>
            <a:pPr algn="ctr"/>
            <a:r>
              <a:rPr lang="bn-IN" sz="4800" dirty="0" smtClean="0">
                <a:latin typeface="NikoshBAN" panose="02000000000000000000" pitchFamily="2" charset="0"/>
                <a:cs typeface="NikoshBAN" panose="02000000000000000000" pitchFamily="2" charset="0"/>
              </a:rPr>
              <a:t>বিষয়ঃ </a:t>
            </a:r>
            <a:r>
              <a:rPr lang="en-US" sz="4800" dirty="0" err="1" smtClean="0">
                <a:latin typeface="NikoshBAN" panose="02000000000000000000" pitchFamily="2" charset="0"/>
                <a:cs typeface="NikoshBAN" panose="02000000000000000000" pitchFamily="2" charset="0"/>
              </a:rPr>
              <a:t>বিজ্ঞান</a:t>
            </a:r>
            <a:endParaRPr lang="en-US" sz="4800" dirty="0" smtClean="0">
              <a:latin typeface="NikoshBAN" panose="02000000000000000000" pitchFamily="2" charset="0"/>
              <a:cs typeface="NikoshBAN" panose="02000000000000000000" pitchFamily="2" charset="0"/>
            </a:endParaRPr>
          </a:p>
          <a:p>
            <a:pPr algn="ctr"/>
            <a:r>
              <a:rPr lang="bn-IN" sz="4800" dirty="0" smtClean="0">
                <a:latin typeface="NikoshBAN" panose="02000000000000000000" pitchFamily="2" charset="0"/>
                <a:cs typeface="NikoshBAN" panose="02000000000000000000" pitchFamily="2" charset="0"/>
              </a:rPr>
              <a:t> অধ্যায়ঃ </a:t>
            </a:r>
            <a:r>
              <a:rPr lang="en-US" sz="4800" dirty="0" err="1" smtClean="0">
                <a:latin typeface="NikoshBAN" panose="02000000000000000000" pitchFamily="2" charset="0"/>
                <a:cs typeface="NikoshBAN" panose="02000000000000000000" pitchFamily="2" charset="0"/>
              </a:rPr>
              <a:t>একাদশ</a:t>
            </a:r>
            <a:r>
              <a:rPr lang="en-US" sz="4800" dirty="0" smtClean="0">
                <a:latin typeface="NikoshBAN" panose="02000000000000000000" pitchFamily="2" charset="0"/>
                <a:cs typeface="NikoshBAN" panose="02000000000000000000" pitchFamily="2" charset="0"/>
              </a:rPr>
              <a:t>  </a:t>
            </a:r>
          </a:p>
          <a:p>
            <a:pPr algn="ctr"/>
            <a:r>
              <a:rPr lang="en-US" sz="4800" dirty="0" err="1" smtClean="0">
                <a:latin typeface="NikoshBAN" panose="02000000000000000000" pitchFamily="2" charset="0"/>
                <a:cs typeface="NikoshBAN" panose="02000000000000000000" pitchFamily="2" charset="0"/>
              </a:rPr>
              <a:t>পাঠঃ</a:t>
            </a:r>
            <a:r>
              <a:rPr lang="en-US" sz="4800" dirty="0" smtClean="0">
                <a:latin typeface="NikoshBAN" panose="02000000000000000000" pitchFamily="2" charset="0"/>
                <a:cs typeface="NikoshBAN" panose="02000000000000000000" pitchFamily="2" charset="0"/>
              </a:rPr>
              <a:t> ১-৫</a:t>
            </a:r>
          </a:p>
          <a:p>
            <a:pPr algn="ctr"/>
            <a:r>
              <a:rPr lang="bn-IN" sz="4800" dirty="0" smtClean="0">
                <a:latin typeface="NikoshBAN" panose="02000000000000000000" pitchFamily="2" charset="0"/>
                <a:cs typeface="NikoshBAN" panose="02000000000000000000" pitchFamily="2" charset="0"/>
              </a:rPr>
              <a:t>সময়ঃ </a:t>
            </a:r>
            <a:r>
              <a:rPr lang="en-US" sz="4800" dirty="0" smtClean="0">
                <a:latin typeface="NikoshBAN" panose="02000000000000000000" pitchFamily="2" charset="0"/>
                <a:cs typeface="NikoshBAN" panose="02000000000000000000" pitchFamily="2" charset="0"/>
              </a:rPr>
              <a:t>৪০</a:t>
            </a:r>
            <a:r>
              <a:rPr lang="bn-IN" sz="4800" dirty="0" smtClean="0">
                <a:latin typeface="NikoshBAN" panose="02000000000000000000" pitchFamily="2" charset="0"/>
                <a:cs typeface="NikoshBAN" panose="02000000000000000000" pitchFamily="2" charset="0"/>
              </a:rPr>
              <a:t> মিনিট  </a:t>
            </a:r>
          </a:p>
          <a:p>
            <a:pPr algn="ctr"/>
            <a:endParaRPr lang="bn-IN" dirty="0">
              <a:latin typeface="NikoshBAN" panose="02000000000000000000" pitchFamily="2" charset="0"/>
              <a:cs typeface="NikoshBAN" panose="02000000000000000000" pitchFamily="2" charset="0"/>
            </a:endParaRPr>
          </a:p>
        </p:txBody>
      </p:sp>
      <p:grpSp>
        <p:nvGrpSpPr>
          <p:cNvPr id="9" name="Group 8"/>
          <p:cNvGrpSpPr/>
          <p:nvPr/>
        </p:nvGrpSpPr>
        <p:grpSpPr>
          <a:xfrm>
            <a:off x="5472333" y="1603718"/>
            <a:ext cx="211015" cy="3953021"/>
            <a:chOff x="5814874" y="280847"/>
            <a:chExt cx="230514" cy="5901589"/>
          </a:xfrm>
        </p:grpSpPr>
        <p:cxnSp>
          <p:nvCxnSpPr>
            <p:cNvPr id="10" name="Straight Connector 9"/>
            <p:cNvCxnSpPr/>
            <p:nvPr/>
          </p:nvCxnSpPr>
          <p:spPr>
            <a:xfrm>
              <a:off x="5927678" y="280847"/>
              <a:ext cx="0" cy="5901589"/>
            </a:xfrm>
            <a:prstGeom prst="line">
              <a:avLst/>
            </a:prstGeom>
            <a:ln>
              <a:solidFill>
                <a:srgbClr val="7030A0"/>
              </a:solidFill>
              <a:prstDash val="sysDot"/>
              <a:headEnd type="diamond" w="med" len="med"/>
              <a:tailEnd type="diamond" w="med" len="med"/>
            </a:ln>
          </p:spPr>
          <p:style>
            <a:lnRef idx="3">
              <a:schemeClr val="accent1"/>
            </a:lnRef>
            <a:fillRef idx="0">
              <a:schemeClr val="accent1"/>
            </a:fillRef>
            <a:effectRef idx="2">
              <a:schemeClr val="accent1"/>
            </a:effectRef>
            <a:fontRef idx="minor">
              <a:schemeClr val="tx1"/>
            </a:fontRef>
          </p:style>
        </p:cxnSp>
        <p:grpSp>
          <p:nvGrpSpPr>
            <p:cNvPr id="11" name="Group 22"/>
            <p:cNvGrpSpPr/>
            <p:nvPr/>
          </p:nvGrpSpPr>
          <p:grpSpPr>
            <a:xfrm>
              <a:off x="5814874" y="919201"/>
              <a:ext cx="230514" cy="4727713"/>
              <a:chOff x="5814874" y="919201"/>
              <a:chExt cx="230514" cy="4727713"/>
            </a:xfrm>
          </p:grpSpPr>
          <p:cxnSp>
            <p:nvCxnSpPr>
              <p:cNvPr id="12" name="Straight Connector 11"/>
              <p:cNvCxnSpPr/>
              <p:nvPr/>
            </p:nvCxnSpPr>
            <p:spPr>
              <a:xfrm>
                <a:off x="5814874" y="919201"/>
                <a:ext cx="0" cy="4714069"/>
              </a:xfrm>
              <a:prstGeom prst="line">
                <a:avLst/>
              </a:prstGeom>
              <a:ln>
                <a:solidFill>
                  <a:srgbClr val="7030A0"/>
                </a:solidFill>
                <a:prstDash val="sysDot"/>
                <a:headEnd type="diamond" w="med" len="med"/>
                <a:tailEnd type="diamond" w="med" len="med"/>
              </a:ln>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6045388" y="954108"/>
                <a:ext cx="0" cy="4692806"/>
              </a:xfrm>
              <a:prstGeom prst="line">
                <a:avLst/>
              </a:prstGeom>
              <a:ln>
                <a:solidFill>
                  <a:srgbClr val="7030A0"/>
                </a:solidFill>
                <a:prstDash val="sysDot"/>
                <a:headEnd type="diamond" w="med" len="med"/>
                <a:tailEnd type="diamond" w="med" len="med"/>
              </a:ln>
            </p:spPr>
            <p:style>
              <a:lnRef idx="3">
                <a:schemeClr val="accent1"/>
              </a:lnRef>
              <a:fillRef idx="0">
                <a:schemeClr val="accent1"/>
              </a:fillRef>
              <a:effectRef idx="2">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0" fill="hold"/>
                                        <p:tgtEl>
                                          <p:spTgt spid="9"/>
                                        </p:tgtEl>
                                        <p:attrNameLst>
                                          <p:attrName>ppt_x</p:attrName>
                                        </p:attrNameLst>
                                      </p:cBhvr>
                                      <p:tavLst>
                                        <p:tav tm="0">
                                          <p:val>
                                            <p:strVal val="#ppt_x"/>
                                          </p:val>
                                        </p:tav>
                                        <p:tav tm="100000">
                                          <p:val>
                                            <p:strVal val="#ppt_x"/>
                                          </p:val>
                                        </p:tav>
                                      </p:tavLst>
                                    </p:anim>
                                    <p:anim calcmode="lin" valueType="num">
                                      <p:cBhvr additive="base">
                                        <p:cTn id="13" dur="5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4)">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4)">
                                      <p:cBhvr>
                                        <p:cTn id="2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33546"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41476" y="1774019"/>
            <a:ext cx="685029" cy="641436"/>
          </a:xfrm>
          <a:prstGeom prst="rect">
            <a:avLst/>
          </a:prstGeom>
        </p:spPr>
      </p:pic>
      <p:sp>
        <p:nvSpPr>
          <p:cNvPr id="6" name="Rounded Rectangle 5"/>
          <p:cNvSpPr/>
          <p:nvPr/>
        </p:nvSpPr>
        <p:spPr>
          <a:xfrm>
            <a:off x="2644726" y="239151"/>
            <a:ext cx="7680960" cy="12660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err="1" smtClean="0"/>
              <a:t>শিখনফল</a:t>
            </a:r>
            <a:r>
              <a:rPr lang="en-US" sz="6600" b="1" dirty="0" smtClean="0"/>
              <a:t> </a:t>
            </a:r>
            <a:endParaRPr lang="en-US" sz="6600" b="1" dirty="0"/>
          </a:p>
        </p:txBody>
      </p:sp>
      <p:sp>
        <p:nvSpPr>
          <p:cNvPr id="7" name="Rectangle 6"/>
          <p:cNvSpPr/>
          <p:nvPr/>
        </p:nvSpPr>
        <p:spPr>
          <a:xfrm>
            <a:off x="793176" y="1767226"/>
            <a:ext cx="389850" cy="523220"/>
          </a:xfrm>
          <a:prstGeom prst="rect">
            <a:avLst/>
          </a:prstGeom>
        </p:spPr>
        <p:txBody>
          <a:bodyPr wrap="none">
            <a:spAutoFit/>
          </a:bodyPr>
          <a:lstStyle/>
          <a:p>
            <a:r>
              <a:rPr lang="bn-BD" sz="2800" b="1" dirty="0" smtClean="0">
                <a:effectLst>
                  <a:outerShdw blurRad="38100" dist="38100" dir="2700000" algn="tl">
                    <a:srgbClr val="000000">
                      <a:alpha val="43137"/>
                    </a:srgbClr>
                  </a:outerShdw>
                </a:effectLst>
                <a:latin typeface="NikoshBAN" pitchFamily="2" charset="0"/>
                <a:cs typeface="NikoshBAN" pitchFamily="2" charset="0"/>
              </a:rPr>
              <a:t>১</a:t>
            </a:r>
            <a:endParaRPr lang="en-US" sz="2800" b="1" dirty="0"/>
          </a:p>
        </p:txBody>
      </p:sp>
      <p:sp>
        <p:nvSpPr>
          <p:cNvPr id="8" name="Freeform 7"/>
          <p:cNvSpPr/>
          <p:nvPr/>
        </p:nvSpPr>
        <p:spPr>
          <a:xfrm>
            <a:off x="1350497" y="1847830"/>
            <a:ext cx="7839509" cy="473339"/>
          </a:xfrm>
          <a:custGeom>
            <a:avLst/>
            <a:gdLst>
              <a:gd name="connsiteX0" fmla="*/ 117625 w 705734"/>
              <a:gd name="connsiteY0" fmla="*/ 0 h 9258037"/>
              <a:gd name="connsiteX1" fmla="*/ 588109 w 705734"/>
              <a:gd name="connsiteY1" fmla="*/ 0 h 9258037"/>
              <a:gd name="connsiteX2" fmla="*/ 705734 w 705734"/>
              <a:gd name="connsiteY2" fmla="*/ 117625 h 9258037"/>
              <a:gd name="connsiteX3" fmla="*/ 705734 w 705734"/>
              <a:gd name="connsiteY3" fmla="*/ 9258037 h 9258037"/>
              <a:gd name="connsiteX4" fmla="*/ 705734 w 705734"/>
              <a:gd name="connsiteY4" fmla="*/ 9258037 h 9258037"/>
              <a:gd name="connsiteX5" fmla="*/ 0 w 705734"/>
              <a:gd name="connsiteY5" fmla="*/ 9258037 h 9258037"/>
              <a:gd name="connsiteX6" fmla="*/ 0 w 705734"/>
              <a:gd name="connsiteY6" fmla="*/ 9258037 h 9258037"/>
              <a:gd name="connsiteX7" fmla="*/ 0 w 705734"/>
              <a:gd name="connsiteY7" fmla="*/ 117625 h 9258037"/>
              <a:gd name="connsiteX8" fmla="*/ 117625 w 705734"/>
              <a:gd name="connsiteY8" fmla="*/ 0 h 9258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5734" h="9258037">
                <a:moveTo>
                  <a:pt x="705734" y="1543046"/>
                </a:moveTo>
                <a:lnTo>
                  <a:pt x="705734" y="7714991"/>
                </a:lnTo>
                <a:cubicBezTo>
                  <a:pt x="705734" y="8567182"/>
                  <a:pt x="701719" y="9258030"/>
                  <a:pt x="696767" y="9258030"/>
                </a:cubicBezTo>
                <a:lnTo>
                  <a:pt x="0" y="9258030"/>
                </a:lnTo>
                <a:lnTo>
                  <a:pt x="0" y="9258030"/>
                </a:lnTo>
                <a:lnTo>
                  <a:pt x="0" y="7"/>
                </a:lnTo>
                <a:lnTo>
                  <a:pt x="0" y="7"/>
                </a:lnTo>
                <a:lnTo>
                  <a:pt x="696767" y="7"/>
                </a:lnTo>
                <a:cubicBezTo>
                  <a:pt x="701719" y="7"/>
                  <a:pt x="705734" y="690855"/>
                  <a:pt x="705734" y="1543046"/>
                </a:cubicBezTo>
                <a:close/>
              </a:path>
            </a:pathLst>
          </a:custGeom>
          <a:noFill/>
          <a:ln w="22225">
            <a:solidFill>
              <a:schemeClr val="tx1"/>
            </a:solidFill>
          </a:ln>
          <a:scene3d>
            <a:camera prst="orthographicFront"/>
            <a:lightRig rig="flat" dir="t"/>
          </a:scene3d>
          <a:sp3d extrusionH="12700" prstMaterial="plastic">
            <a:bevelT w="50800" h="50800"/>
          </a:sp3d>
        </p:spPr>
        <p:style>
          <a:lnRef idx="1">
            <a:schemeClr val="accent2"/>
          </a:lnRef>
          <a:fillRef idx="2">
            <a:schemeClr val="accent2"/>
          </a:fillRef>
          <a:effectRef idx="1">
            <a:schemeClr val="accent2"/>
          </a:effectRef>
          <a:fontRef idx="minor">
            <a:schemeClr val="dk1">
              <a:hueOff val="0"/>
              <a:satOff val="0"/>
              <a:lumOff val="0"/>
              <a:alphaOff val="0"/>
            </a:schemeClr>
          </a:fontRef>
        </p:style>
        <p:txBody>
          <a:bodyPr spcFirstLastPara="0" vert="horz" wrap="square" lIns="199137" tIns="52231" rIns="52231" bIns="52232" numCol="1" spcCol="1270" anchor="ctr" anchorCtr="0">
            <a:noAutofit/>
            <a:sp3d extrusionH="57150">
              <a:bevelT h="25400" prst="softRound"/>
            </a:sp3d>
          </a:bodyPr>
          <a:lstStyle/>
          <a:p>
            <a:pPr marL="0" lvl="1" defTabSz="1244600">
              <a:lnSpc>
                <a:spcPct val="90000"/>
              </a:lnSpc>
              <a:spcBef>
                <a:spcPct val="0"/>
              </a:spcBef>
              <a:spcAft>
                <a:spcPct val="15000"/>
              </a:spcAft>
            </a:pPr>
            <a:endPar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marL="0" lvl="1" defTabSz="1244600">
              <a:lnSpc>
                <a:spcPct val="90000"/>
              </a:lnSpc>
              <a:spcBef>
                <a:spcPct val="0"/>
              </a:spcBef>
              <a:spcAft>
                <a:spcPct val="15000"/>
              </a:spcAft>
            </a:pP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পূর্ণ</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অভ্যন্তরীণ</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কাকে</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বলে</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a:t>
            </a:r>
            <a:endParaRPr lang="en-US" sz="24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marL="0" lvl="1" defTabSz="1244600">
              <a:lnSpc>
                <a:spcPct val="90000"/>
              </a:lnSpc>
              <a:spcBef>
                <a:spcPct val="0"/>
              </a:spcBef>
              <a:spcAft>
                <a:spcPct val="15000"/>
              </a:spcAft>
            </a:pPr>
            <a:endParaRPr lang="en-US" sz="2800" dirty="0">
              <a:ln w="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9" name="Picture 8"/>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48641" y="2542052"/>
            <a:ext cx="690842" cy="646879"/>
          </a:xfrm>
          <a:prstGeom prst="rect">
            <a:avLst/>
          </a:prstGeom>
        </p:spPr>
      </p:pic>
      <p:pic>
        <p:nvPicPr>
          <p:cNvPr id="10" name="Picture 9"/>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60838" y="3259504"/>
            <a:ext cx="650508" cy="609112"/>
          </a:xfrm>
          <a:prstGeom prst="rect">
            <a:avLst/>
          </a:prstGeom>
        </p:spPr>
      </p:pic>
      <p:pic>
        <p:nvPicPr>
          <p:cNvPr id="11" name="Picture 10"/>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44860" y="4061363"/>
            <a:ext cx="680554" cy="637246"/>
          </a:xfrm>
          <a:prstGeom prst="rect">
            <a:avLst/>
          </a:prstGeom>
        </p:spPr>
      </p:pic>
      <p:sp>
        <p:nvSpPr>
          <p:cNvPr id="12" name="Freeform 11"/>
          <p:cNvSpPr/>
          <p:nvPr/>
        </p:nvSpPr>
        <p:spPr>
          <a:xfrm>
            <a:off x="1280159" y="2605141"/>
            <a:ext cx="7963773" cy="503819"/>
          </a:xfrm>
          <a:custGeom>
            <a:avLst/>
            <a:gdLst>
              <a:gd name="connsiteX0" fmla="*/ 117625 w 705734"/>
              <a:gd name="connsiteY0" fmla="*/ 0 h 9258037"/>
              <a:gd name="connsiteX1" fmla="*/ 588109 w 705734"/>
              <a:gd name="connsiteY1" fmla="*/ 0 h 9258037"/>
              <a:gd name="connsiteX2" fmla="*/ 705734 w 705734"/>
              <a:gd name="connsiteY2" fmla="*/ 117625 h 9258037"/>
              <a:gd name="connsiteX3" fmla="*/ 705734 w 705734"/>
              <a:gd name="connsiteY3" fmla="*/ 9258037 h 9258037"/>
              <a:gd name="connsiteX4" fmla="*/ 705734 w 705734"/>
              <a:gd name="connsiteY4" fmla="*/ 9258037 h 9258037"/>
              <a:gd name="connsiteX5" fmla="*/ 0 w 705734"/>
              <a:gd name="connsiteY5" fmla="*/ 9258037 h 9258037"/>
              <a:gd name="connsiteX6" fmla="*/ 0 w 705734"/>
              <a:gd name="connsiteY6" fmla="*/ 9258037 h 9258037"/>
              <a:gd name="connsiteX7" fmla="*/ 0 w 705734"/>
              <a:gd name="connsiteY7" fmla="*/ 117625 h 9258037"/>
              <a:gd name="connsiteX8" fmla="*/ 117625 w 705734"/>
              <a:gd name="connsiteY8" fmla="*/ 0 h 9258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5734" h="9258037">
                <a:moveTo>
                  <a:pt x="705734" y="1543046"/>
                </a:moveTo>
                <a:lnTo>
                  <a:pt x="705734" y="7714991"/>
                </a:lnTo>
                <a:cubicBezTo>
                  <a:pt x="705734" y="8567182"/>
                  <a:pt x="701719" y="9258030"/>
                  <a:pt x="696767" y="9258030"/>
                </a:cubicBezTo>
                <a:lnTo>
                  <a:pt x="0" y="9258030"/>
                </a:lnTo>
                <a:lnTo>
                  <a:pt x="0" y="9258030"/>
                </a:lnTo>
                <a:lnTo>
                  <a:pt x="0" y="7"/>
                </a:lnTo>
                <a:lnTo>
                  <a:pt x="0" y="7"/>
                </a:lnTo>
                <a:lnTo>
                  <a:pt x="696767" y="7"/>
                </a:lnTo>
                <a:cubicBezTo>
                  <a:pt x="701719" y="7"/>
                  <a:pt x="705734" y="690855"/>
                  <a:pt x="705734" y="1543046"/>
                </a:cubicBezTo>
                <a:close/>
              </a:path>
            </a:pathLst>
          </a:custGeom>
          <a:noFill/>
          <a:ln w="22225">
            <a:solidFill>
              <a:schemeClr val="tx1"/>
            </a:solidFill>
          </a:ln>
          <a:scene3d>
            <a:camera prst="orthographicFront"/>
            <a:lightRig rig="flat" dir="t"/>
          </a:scene3d>
          <a:sp3d extrusionH="12700" prstMaterial="plastic">
            <a:bevelT w="50800" h="50800"/>
          </a:sp3d>
        </p:spPr>
        <p:style>
          <a:lnRef idx="1">
            <a:schemeClr val="accent2"/>
          </a:lnRef>
          <a:fillRef idx="2">
            <a:schemeClr val="accent2"/>
          </a:fillRef>
          <a:effectRef idx="1">
            <a:schemeClr val="accent2"/>
          </a:effectRef>
          <a:fontRef idx="minor">
            <a:schemeClr val="dk1">
              <a:hueOff val="0"/>
              <a:satOff val="0"/>
              <a:lumOff val="0"/>
              <a:alphaOff val="0"/>
            </a:schemeClr>
          </a:fontRef>
        </p:style>
        <p:txBody>
          <a:bodyPr spcFirstLastPara="0" vert="horz" wrap="square" lIns="199137" tIns="52231" rIns="52231" bIns="52232" numCol="1" spcCol="1270" anchor="ctr" anchorCtr="0">
            <a:noAutofit/>
            <a:sp3d extrusionH="57150">
              <a:bevelT h="25400" prst="softRound"/>
            </a:sp3d>
          </a:bodyPr>
          <a:lstStyle/>
          <a:p>
            <a:pPr marL="0" lvl="1" defTabSz="1244600">
              <a:lnSpc>
                <a:spcPct val="90000"/>
              </a:lnSpc>
              <a:spcBef>
                <a:spcPct val="0"/>
              </a:spcBef>
              <a:spcAft>
                <a:spcPct val="15000"/>
              </a:spcAft>
            </a:pP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সংকট</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কোন</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বা</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ক্রান্তি</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কোন</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কাকে</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বলে</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endParaRPr lang="en-US" sz="2800" dirty="0">
              <a:ln w="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3" name="Freeform 12"/>
          <p:cNvSpPr/>
          <p:nvPr/>
        </p:nvSpPr>
        <p:spPr>
          <a:xfrm>
            <a:off x="1252024" y="3350729"/>
            <a:ext cx="7977841" cy="489752"/>
          </a:xfrm>
          <a:custGeom>
            <a:avLst/>
            <a:gdLst>
              <a:gd name="connsiteX0" fmla="*/ 117625 w 705734"/>
              <a:gd name="connsiteY0" fmla="*/ 0 h 9258037"/>
              <a:gd name="connsiteX1" fmla="*/ 588109 w 705734"/>
              <a:gd name="connsiteY1" fmla="*/ 0 h 9258037"/>
              <a:gd name="connsiteX2" fmla="*/ 705734 w 705734"/>
              <a:gd name="connsiteY2" fmla="*/ 117625 h 9258037"/>
              <a:gd name="connsiteX3" fmla="*/ 705734 w 705734"/>
              <a:gd name="connsiteY3" fmla="*/ 9258037 h 9258037"/>
              <a:gd name="connsiteX4" fmla="*/ 705734 w 705734"/>
              <a:gd name="connsiteY4" fmla="*/ 9258037 h 9258037"/>
              <a:gd name="connsiteX5" fmla="*/ 0 w 705734"/>
              <a:gd name="connsiteY5" fmla="*/ 9258037 h 9258037"/>
              <a:gd name="connsiteX6" fmla="*/ 0 w 705734"/>
              <a:gd name="connsiteY6" fmla="*/ 9258037 h 9258037"/>
              <a:gd name="connsiteX7" fmla="*/ 0 w 705734"/>
              <a:gd name="connsiteY7" fmla="*/ 117625 h 9258037"/>
              <a:gd name="connsiteX8" fmla="*/ 117625 w 705734"/>
              <a:gd name="connsiteY8" fmla="*/ 0 h 9258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5734" h="9258037">
                <a:moveTo>
                  <a:pt x="705734" y="1543046"/>
                </a:moveTo>
                <a:lnTo>
                  <a:pt x="705734" y="7714991"/>
                </a:lnTo>
                <a:cubicBezTo>
                  <a:pt x="705734" y="8567182"/>
                  <a:pt x="701719" y="9258030"/>
                  <a:pt x="696767" y="9258030"/>
                </a:cubicBezTo>
                <a:lnTo>
                  <a:pt x="0" y="9258030"/>
                </a:lnTo>
                <a:lnTo>
                  <a:pt x="0" y="9258030"/>
                </a:lnTo>
                <a:lnTo>
                  <a:pt x="0" y="7"/>
                </a:lnTo>
                <a:lnTo>
                  <a:pt x="0" y="7"/>
                </a:lnTo>
                <a:lnTo>
                  <a:pt x="696767" y="7"/>
                </a:lnTo>
                <a:cubicBezTo>
                  <a:pt x="701719" y="7"/>
                  <a:pt x="705734" y="690855"/>
                  <a:pt x="705734" y="1543046"/>
                </a:cubicBezTo>
                <a:close/>
              </a:path>
            </a:pathLst>
          </a:custGeom>
          <a:noFill/>
          <a:ln w="22225">
            <a:solidFill>
              <a:schemeClr val="tx1"/>
            </a:solidFill>
          </a:ln>
          <a:scene3d>
            <a:camera prst="orthographicFront"/>
            <a:lightRig rig="flat" dir="t"/>
          </a:scene3d>
          <a:sp3d extrusionH="12700" prstMaterial="plastic">
            <a:bevelT w="50800" h="50800"/>
          </a:sp3d>
        </p:spPr>
        <p:style>
          <a:lnRef idx="1">
            <a:schemeClr val="accent2"/>
          </a:lnRef>
          <a:fillRef idx="2">
            <a:schemeClr val="accent2"/>
          </a:fillRef>
          <a:effectRef idx="1">
            <a:schemeClr val="accent2"/>
          </a:effectRef>
          <a:fontRef idx="minor">
            <a:schemeClr val="dk1">
              <a:hueOff val="0"/>
              <a:satOff val="0"/>
              <a:lumOff val="0"/>
              <a:alphaOff val="0"/>
            </a:schemeClr>
          </a:fontRef>
        </p:style>
        <p:txBody>
          <a:bodyPr spcFirstLastPara="0" vert="horz" wrap="square" lIns="199137" tIns="52231" rIns="52231" bIns="52232" numCol="1" spcCol="1270" anchor="ctr" anchorCtr="0">
            <a:noAutofit/>
            <a:sp3d extrusionH="57150">
              <a:bevelT h="25400" prst="softRound"/>
            </a:sp3d>
          </a:bodyPr>
          <a:lstStyle/>
          <a:p>
            <a:pPr marL="0" lvl="1" defTabSz="1244600">
              <a:lnSpc>
                <a:spcPct val="90000"/>
              </a:lnSpc>
              <a:spcBef>
                <a:spcPct val="0"/>
              </a:spcBef>
              <a:spcAft>
                <a:spcPct val="15000"/>
              </a:spcAft>
            </a:pP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ম্যাগনিফাইং</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গ্লাস</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কি</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তা</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জানতে</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পারবে</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endParaRPr lang="en-US" sz="2800" dirty="0">
              <a:ln w="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4" name="Freeform 13"/>
          <p:cNvSpPr/>
          <p:nvPr/>
        </p:nvSpPr>
        <p:spPr>
          <a:xfrm>
            <a:off x="1253147" y="4040046"/>
            <a:ext cx="8201802" cy="705735"/>
          </a:xfrm>
          <a:custGeom>
            <a:avLst/>
            <a:gdLst>
              <a:gd name="connsiteX0" fmla="*/ 117625 w 705734"/>
              <a:gd name="connsiteY0" fmla="*/ 0 h 9258037"/>
              <a:gd name="connsiteX1" fmla="*/ 588109 w 705734"/>
              <a:gd name="connsiteY1" fmla="*/ 0 h 9258037"/>
              <a:gd name="connsiteX2" fmla="*/ 705734 w 705734"/>
              <a:gd name="connsiteY2" fmla="*/ 117625 h 9258037"/>
              <a:gd name="connsiteX3" fmla="*/ 705734 w 705734"/>
              <a:gd name="connsiteY3" fmla="*/ 9258037 h 9258037"/>
              <a:gd name="connsiteX4" fmla="*/ 705734 w 705734"/>
              <a:gd name="connsiteY4" fmla="*/ 9258037 h 9258037"/>
              <a:gd name="connsiteX5" fmla="*/ 0 w 705734"/>
              <a:gd name="connsiteY5" fmla="*/ 9258037 h 9258037"/>
              <a:gd name="connsiteX6" fmla="*/ 0 w 705734"/>
              <a:gd name="connsiteY6" fmla="*/ 9258037 h 9258037"/>
              <a:gd name="connsiteX7" fmla="*/ 0 w 705734"/>
              <a:gd name="connsiteY7" fmla="*/ 117625 h 9258037"/>
              <a:gd name="connsiteX8" fmla="*/ 117625 w 705734"/>
              <a:gd name="connsiteY8" fmla="*/ 0 h 9258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5734" h="9258037">
                <a:moveTo>
                  <a:pt x="705734" y="1543046"/>
                </a:moveTo>
                <a:lnTo>
                  <a:pt x="705734" y="7714991"/>
                </a:lnTo>
                <a:cubicBezTo>
                  <a:pt x="705734" y="8567182"/>
                  <a:pt x="701719" y="9258030"/>
                  <a:pt x="696767" y="9258030"/>
                </a:cubicBezTo>
                <a:lnTo>
                  <a:pt x="0" y="9258030"/>
                </a:lnTo>
                <a:lnTo>
                  <a:pt x="0" y="9258030"/>
                </a:lnTo>
                <a:lnTo>
                  <a:pt x="0" y="7"/>
                </a:lnTo>
                <a:lnTo>
                  <a:pt x="0" y="7"/>
                </a:lnTo>
                <a:lnTo>
                  <a:pt x="696767" y="7"/>
                </a:lnTo>
                <a:cubicBezTo>
                  <a:pt x="701719" y="7"/>
                  <a:pt x="705734" y="690855"/>
                  <a:pt x="705734" y="1543046"/>
                </a:cubicBezTo>
                <a:close/>
              </a:path>
            </a:pathLst>
          </a:custGeom>
          <a:noFill/>
          <a:ln w="22225">
            <a:solidFill>
              <a:schemeClr val="tx1"/>
            </a:solidFill>
          </a:ln>
          <a:scene3d>
            <a:camera prst="orthographicFront"/>
            <a:lightRig rig="flat" dir="t"/>
          </a:scene3d>
          <a:sp3d extrusionH="12700" prstMaterial="plastic">
            <a:bevelT w="50800" h="50800"/>
          </a:sp3d>
        </p:spPr>
        <p:style>
          <a:lnRef idx="1">
            <a:schemeClr val="accent2"/>
          </a:lnRef>
          <a:fillRef idx="2">
            <a:schemeClr val="accent2"/>
          </a:fillRef>
          <a:effectRef idx="1">
            <a:schemeClr val="accent2"/>
          </a:effectRef>
          <a:fontRef idx="minor">
            <a:schemeClr val="dk1">
              <a:hueOff val="0"/>
              <a:satOff val="0"/>
              <a:lumOff val="0"/>
              <a:alphaOff val="0"/>
            </a:schemeClr>
          </a:fontRef>
        </p:style>
        <p:txBody>
          <a:bodyPr spcFirstLastPara="0" vert="horz" wrap="square" lIns="199137" tIns="52231" rIns="52231" bIns="52232" numCol="1" spcCol="1270" anchor="ctr" anchorCtr="0">
            <a:noAutofit/>
            <a:sp3d extrusionH="57150">
              <a:bevelT h="25400" prst="softRound"/>
            </a:sp3d>
          </a:bodyPr>
          <a:lstStyle/>
          <a:p>
            <a:pPr marL="0" lvl="1" defTabSz="1244600">
              <a:lnSpc>
                <a:spcPct val="90000"/>
              </a:lnSpc>
              <a:spcBef>
                <a:spcPct val="0"/>
              </a:spcBef>
              <a:spcAft>
                <a:spcPct val="15000"/>
              </a:spcAft>
            </a:pP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মানব</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চক্ষু</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সম্পর্কে</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জানবে</a:t>
            </a:r>
            <a:r>
              <a:rPr lang="en-US" sz="2800" dirty="0" smtClean="0">
                <a:ln w="0"/>
                <a:solidFill>
                  <a:schemeClr val="tx1"/>
                </a:solidFill>
                <a:effectLst>
                  <a:outerShdw blurRad="38100" dist="38100" dir="2700000" algn="tl">
                    <a:srgbClr val="000000">
                      <a:alpha val="43137"/>
                    </a:srgbClr>
                  </a:outerShdw>
                </a:effectLst>
                <a:latin typeface="NikoshBAN" pitchFamily="2" charset="0"/>
                <a:cs typeface="NikoshBAN" pitchFamily="2" charset="0"/>
              </a:rPr>
              <a:t>।  </a:t>
            </a:r>
            <a:endParaRPr lang="en-US" sz="2800" dirty="0">
              <a:ln w="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5" name="Rectangle 14"/>
          <p:cNvSpPr/>
          <p:nvPr/>
        </p:nvSpPr>
        <p:spPr>
          <a:xfrm>
            <a:off x="704761" y="2540949"/>
            <a:ext cx="405880" cy="584775"/>
          </a:xfrm>
          <a:prstGeom prst="rect">
            <a:avLst/>
          </a:prstGeom>
        </p:spPr>
        <p:txBody>
          <a:bodyPr wrap="none">
            <a:spAutoFit/>
          </a:bodyPr>
          <a:lstStyle/>
          <a:p>
            <a:r>
              <a:rPr lang="en-US" sz="3200" b="1" dirty="0" smtClean="0">
                <a:effectLst>
                  <a:outerShdw blurRad="38100" dist="38100" dir="2700000" algn="tl">
                    <a:srgbClr val="000000">
                      <a:alpha val="43137"/>
                    </a:srgbClr>
                  </a:outerShdw>
                </a:effectLst>
                <a:latin typeface="NikoshBAN" pitchFamily="2" charset="0"/>
                <a:cs typeface="NikoshBAN" pitchFamily="2" charset="0"/>
              </a:rPr>
              <a:t>২</a:t>
            </a:r>
            <a:endParaRPr lang="en-US" sz="3200" b="1" dirty="0"/>
          </a:p>
        </p:txBody>
      </p:sp>
      <p:sp>
        <p:nvSpPr>
          <p:cNvPr id="16" name="Rectangle 15"/>
          <p:cNvSpPr/>
          <p:nvPr/>
        </p:nvSpPr>
        <p:spPr>
          <a:xfrm>
            <a:off x="634424" y="3300605"/>
            <a:ext cx="453970" cy="523220"/>
          </a:xfrm>
          <a:prstGeom prst="rect">
            <a:avLst/>
          </a:prstGeom>
        </p:spPr>
        <p:txBody>
          <a:bodyPr wrap="none">
            <a:spAutoFit/>
          </a:bodyPr>
          <a:lstStyle/>
          <a:p>
            <a:r>
              <a:rPr lang="en-US" sz="2800" b="1" dirty="0" smtClean="0">
                <a:effectLst>
                  <a:outerShdw blurRad="38100" dist="38100" dir="2700000" algn="tl">
                    <a:srgbClr val="000000">
                      <a:alpha val="43137"/>
                    </a:srgbClr>
                  </a:outerShdw>
                </a:effectLst>
                <a:latin typeface="NikoshBAN" pitchFamily="2" charset="0"/>
                <a:cs typeface="NikoshBAN" pitchFamily="2" charset="0"/>
              </a:rPr>
              <a:t>৩</a:t>
            </a:r>
            <a:endParaRPr lang="en-US" sz="2800" b="1" dirty="0"/>
          </a:p>
        </p:txBody>
      </p:sp>
      <p:sp>
        <p:nvSpPr>
          <p:cNvPr id="17" name="Rectangle 16"/>
          <p:cNvSpPr/>
          <p:nvPr/>
        </p:nvSpPr>
        <p:spPr>
          <a:xfrm>
            <a:off x="718830" y="4088396"/>
            <a:ext cx="389850" cy="523220"/>
          </a:xfrm>
          <a:prstGeom prst="rect">
            <a:avLst/>
          </a:prstGeom>
        </p:spPr>
        <p:txBody>
          <a:bodyPr wrap="none">
            <a:spAutoFit/>
          </a:bodyPr>
          <a:lstStyle/>
          <a:p>
            <a:r>
              <a:rPr lang="en-US" sz="2800" b="1" dirty="0" smtClean="0">
                <a:effectLst>
                  <a:outerShdw blurRad="38100" dist="38100" dir="2700000" algn="tl">
                    <a:srgbClr val="000000">
                      <a:alpha val="43137"/>
                    </a:srgbClr>
                  </a:outerShdw>
                </a:effectLst>
                <a:latin typeface="NikoshBAN" pitchFamily="2" charset="0"/>
                <a:cs typeface="NikoshBAN" pitchFamily="2" charset="0"/>
              </a:rPr>
              <a:t>৪</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0" fill="hold"/>
                                        <p:tgtEl>
                                          <p:spTgt spid="5"/>
                                        </p:tgtEl>
                                        <p:attrNameLst>
                                          <p:attrName>ppt_x</p:attrName>
                                        </p:attrNameLst>
                                      </p:cBhvr>
                                      <p:tavLst>
                                        <p:tav tm="0">
                                          <p:val>
                                            <p:strVal val="#ppt_x"/>
                                          </p:val>
                                        </p:tav>
                                        <p:tav tm="100000">
                                          <p:val>
                                            <p:strVal val="#ppt_x"/>
                                          </p:val>
                                        </p:tav>
                                      </p:tavLst>
                                    </p:anim>
                                    <p:anim calcmode="lin" valueType="num">
                                      <p:cBhvr additive="base">
                                        <p:cTn id="13"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wheel(4)">
                                      <p:cBhvr>
                                        <p:cTn id="18" dur="20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 calcmode="lin" valueType="num">
                                      <p:cBhvr additive="base">
                                        <p:cTn id="23" dur="50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0" fill="hold"/>
                                        <p:tgtEl>
                                          <p:spTgt spid="9"/>
                                        </p:tgtEl>
                                        <p:attrNameLst>
                                          <p:attrName>ppt_x</p:attrName>
                                        </p:attrNameLst>
                                      </p:cBhvr>
                                      <p:tavLst>
                                        <p:tav tm="0">
                                          <p:val>
                                            <p:strVal val="#ppt_x"/>
                                          </p:val>
                                        </p:tav>
                                        <p:tav tm="100000">
                                          <p:val>
                                            <p:strVal val="#ppt_x"/>
                                          </p:val>
                                        </p:tav>
                                      </p:tavLst>
                                    </p:anim>
                                    <p:anim calcmode="lin" valueType="num">
                                      <p:cBhvr additive="base">
                                        <p:cTn id="30" dur="5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15">
                                            <p:txEl>
                                              <p:pRg st="0" end="0"/>
                                            </p:txEl>
                                          </p:spTgt>
                                        </p:tgtEl>
                                        <p:attrNameLst>
                                          <p:attrName>style.visibility</p:attrName>
                                        </p:attrNameLst>
                                      </p:cBhvr>
                                      <p:to>
                                        <p:strVal val="visible"/>
                                      </p:to>
                                    </p:set>
                                    <p:animEffect transition="in" filter="wheel(4)">
                                      <p:cBhvr>
                                        <p:cTn id="35" dur="2000"/>
                                        <p:tgtEl>
                                          <p:spTgt spid="15">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7" presetClass="entr" presetSubtype="4" fill="hold" nodeType="click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 calcmode="lin" valueType="num">
                                      <p:cBhvr additive="base">
                                        <p:cTn id="40" dur="5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1" dur="50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7" presetClass="entr" presetSubtype="4"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0" fill="hold"/>
                                        <p:tgtEl>
                                          <p:spTgt spid="10"/>
                                        </p:tgtEl>
                                        <p:attrNameLst>
                                          <p:attrName>ppt_x</p:attrName>
                                        </p:attrNameLst>
                                      </p:cBhvr>
                                      <p:tavLst>
                                        <p:tav tm="0">
                                          <p:val>
                                            <p:strVal val="#ppt_x"/>
                                          </p:val>
                                        </p:tav>
                                        <p:tav tm="100000">
                                          <p:val>
                                            <p:strVal val="#ppt_x"/>
                                          </p:val>
                                        </p:tav>
                                      </p:tavLst>
                                    </p:anim>
                                    <p:anim calcmode="lin" valueType="num">
                                      <p:cBhvr additive="base">
                                        <p:cTn id="47"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nodeType="clickEffect">
                                  <p:stCondLst>
                                    <p:cond delay="0"/>
                                  </p:stCondLst>
                                  <p:childTnLst>
                                    <p:set>
                                      <p:cBhvr>
                                        <p:cTn id="51" dur="1" fill="hold">
                                          <p:stCondLst>
                                            <p:cond delay="0"/>
                                          </p:stCondLst>
                                        </p:cTn>
                                        <p:tgtEl>
                                          <p:spTgt spid="16">
                                            <p:txEl>
                                              <p:pRg st="0" end="0"/>
                                            </p:txEl>
                                          </p:spTgt>
                                        </p:tgtEl>
                                        <p:attrNameLst>
                                          <p:attrName>style.visibility</p:attrName>
                                        </p:attrNameLst>
                                      </p:cBhvr>
                                      <p:to>
                                        <p:strVal val="visible"/>
                                      </p:to>
                                    </p:set>
                                    <p:animEffect transition="in" filter="wheel(4)">
                                      <p:cBhvr>
                                        <p:cTn id="52" dur="2000"/>
                                        <p:tgtEl>
                                          <p:spTgt spid="1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7" presetClass="entr" presetSubtype="4" fill="hold" nodeType="clickEffect">
                                  <p:stCondLst>
                                    <p:cond delay="0"/>
                                  </p:stCondLst>
                                  <p:childTnLst>
                                    <p:set>
                                      <p:cBhvr>
                                        <p:cTn id="56" dur="1" fill="hold">
                                          <p:stCondLst>
                                            <p:cond delay="0"/>
                                          </p:stCondLst>
                                        </p:cTn>
                                        <p:tgtEl>
                                          <p:spTgt spid="13">
                                            <p:txEl>
                                              <p:pRg st="0" end="0"/>
                                            </p:txEl>
                                          </p:spTgt>
                                        </p:tgtEl>
                                        <p:attrNameLst>
                                          <p:attrName>style.visibility</p:attrName>
                                        </p:attrNameLst>
                                      </p:cBhvr>
                                      <p:to>
                                        <p:strVal val="visible"/>
                                      </p:to>
                                    </p:set>
                                    <p:anim calcmode="lin" valueType="num">
                                      <p:cBhvr additive="base">
                                        <p:cTn id="57" dur="5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58" dur="5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7" presetClass="entr" presetSubtype="4" fill="hold"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additive="base">
                                        <p:cTn id="63" dur="5000" fill="hold"/>
                                        <p:tgtEl>
                                          <p:spTgt spid="11"/>
                                        </p:tgtEl>
                                        <p:attrNameLst>
                                          <p:attrName>ppt_x</p:attrName>
                                        </p:attrNameLst>
                                      </p:cBhvr>
                                      <p:tavLst>
                                        <p:tav tm="0">
                                          <p:val>
                                            <p:strVal val="#ppt_x"/>
                                          </p:val>
                                        </p:tav>
                                        <p:tav tm="100000">
                                          <p:val>
                                            <p:strVal val="#ppt_x"/>
                                          </p:val>
                                        </p:tav>
                                      </p:tavLst>
                                    </p:anim>
                                    <p:anim calcmode="lin" valueType="num">
                                      <p:cBhvr additive="base">
                                        <p:cTn id="64"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1" presetClass="entr" presetSubtype="4" fill="hold" nodeType="clickEffect">
                                  <p:stCondLst>
                                    <p:cond delay="0"/>
                                  </p:stCondLst>
                                  <p:childTnLst>
                                    <p:set>
                                      <p:cBhvr>
                                        <p:cTn id="68" dur="1" fill="hold">
                                          <p:stCondLst>
                                            <p:cond delay="0"/>
                                          </p:stCondLst>
                                        </p:cTn>
                                        <p:tgtEl>
                                          <p:spTgt spid="17">
                                            <p:txEl>
                                              <p:pRg st="0" end="0"/>
                                            </p:txEl>
                                          </p:spTgt>
                                        </p:tgtEl>
                                        <p:attrNameLst>
                                          <p:attrName>style.visibility</p:attrName>
                                        </p:attrNameLst>
                                      </p:cBhvr>
                                      <p:to>
                                        <p:strVal val="visible"/>
                                      </p:to>
                                    </p:set>
                                    <p:animEffect transition="in" filter="wheel(4)">
                                      <p:cBhvr>
                                        <p:cTn id="69" dur="2000"/>
                                        <p:tgtEl>
                                          <p:spTgt spid="17">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7" presetClass="entr" presetSubtype="4" fill="hold" nodeType="clickEffect">
                                  <p:stCondLst>
                                    <p:cond delay="0"/>
                                  </p:stCondLst>
                                  <p:childTnLst>
                                    <p:set>
                                      <p:cBhvr>
                                        <p:cTn id="73" dur="1" fill="hold">
                                          <p:stCondLst>
                                            <p:cond delay="0"/>
                                          </p:stCondLst>
                                        </p:cTn>
                                        <p:tgtEl>
                                          <p:spTgt spid="14">
                                            <p:txEl>
                                              <p:pRg st="0" end="0"/>
                                            </p:txEl>
                                          </p:spTgt>
                                        </p:tgtEl>
                                        <p:attrNameLst>
                                          <p:attrName>style.visibility</p:attrName>
                                        </p:attrNameLst>
                                      </p:cBhvr>
                                      <p:to>
                                        <p:strVal val="visible"/>
                                      </p:to>
                                    </p:set>
                                    <p:anim calcmode="lin" valueType="num">
                                      <p:cBhvr additive="base">
                                        <p:cTn id="74" dur="50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75" dur="50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05410"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5" name="Rounded Rectangle 4"/>
          <p:cNvSpPr/>
          <p:nvPr/>
        </p:nvSpPr>
        <p:spPr>
          <a:xfrm>
            <a:off x="2363372" y="239151"/>
            <a:ext cx="7624689" cy="11394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4800" b="1" dirty="0" smtClean="0"/>
              <a:t>সংকট কোণ (ক্রান্তি কোণ)</a:t>
            </a:r>
            <a:endParaRPr lang="en-US" sz="4800" dirty="0"/>
          </a:p>
        </p:txBody>
      </p:sp>
      <p:sp>
        <p:nvSpPr>
          <p:cNvPr id="11" name="Rectangle 10"/>
          <p:cNvSpPr/>
          <p:nvPr/>
        </p:nvSpPr>
        <p:spPr>
          <a:xfrm>
            <a:off x="464235" y="1367973"/>
            <a:ext cx="6597747" cy="4308872"/>
          </a:xfrm>
          <a:prstGeom prst="rect">
            <a:avLst/>
          </a:prstGeom>
        </p:spPr>
        <p:txBody>
          <a:bodyPr wrap="square">
            <a:spAutoFit/>
          </a:bodyPr>
          <a:lstStyle/>
          <a:p>
            <a:r>
              <a:rPr lang="en-US" dirty="0" smtClean="0"/>
              <a:t>    </a:t>
            </a:r>
          </a:p>
          <a:p>
            <a:pPr algn="just">
              <a:buFont typeface="Wingdings" pitchFamily="2" charset="2"/>
              <a:buChar char="q"/>
            </a:pPr>
            <a:r>
              <a:rPr lang="en-US" sz="3200" dirty="0" smtClean="0"/>
              <a:t> </a:t>
            </a:r>
            <a:r>
              <a:rPr lang="as-IN" sz="3200" dirty="0" smtClean="0"/>
              <a:t>আলোক রশ্মি যখন ঘন স্বচ্ছ মাধ্যম থেকে হালকা স্বচ্ছ মাধ্যমে প্রবেশ করে</a:t>
            </a:r>
            <a:r>
              <a:rPr lang="bn-BD" sz="3200" dirty="0" smtClean="0"/>
              <a:t> এবং </a:t>
            </a:r>
            <a:r>
              <a:rPr lang="as-IN" sz="3200" dirty="0" smtClean="0"/>
              <a:t>ঐ নির্দিষ্ট দুটি মাধ্যমের জন্য আপতন কোণের কোনো একটি মানের জন্য প্রতিসরণ কোণের মান ৯০</a:t>
            </a:r>
            <a:r>
              <a:rPr lang="bn-BD" sz="3200" dirty="0" smtClean="0"/>
              <a:t> ডিগ্রী</a:t>
            </a:r>
            <a:r>
              <a:rPr lang="as-IN" sz="3200" dirty="0" smtClean="0"/>
              <a:t> হয় অর্থাৎ প্রতিসরিত রশ্মিটি বিভেদ তল বরাবর চলে আসে। এ ক্ষেত্রে ঐ আপতন কোণকে সংকট কোণ ব</a:t>
            </a:r>
            <a:r>
              <a:rPr lang="bn-BD" sz="3200" dirty="0" smtClean="0"/>
              <a:t>লে</a:t>
            </a:r>
            <a:r>
              <a:rPr lang="as-IN" sz="3200" dirty="0" smtClean="0"/>
              <a:t>। </a:t>
            </a:r>
            <a:endParaRPr lang="en-US" sz="3200" dirty="0"/>
          </a:p>
        </p:txBody>
      </p:sp>
      <p:pic>
        <p:nvPicPr>
          <p:cNvPr id="13" name="Picture 12" descr="১১.১.৭.jpg"/>
          <p:cNvPicPr>
            <a:picLocks noChangeAspect="1"/>
          </p:cNvPicPr>
          <p:nvPr/>
        </p:nvPicPr>
        <p:blipFill>
          <a:blip r:embed="rId4"/>
          <a:stretch>
            <a:fillRect/>
          </a:stretch>
        </p:blipFill>
        <p:spPr>
          <a:xfrm>
            <a:off x="7255266" y="1761241"/>
            <a:ext cx="4636988" cy="369702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heel(4)">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 calcmode="lin" valueType="num">
                                      <p:cBhvr additive="base">
                                        <p:cTn id="17" dur="50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cstate="print"/>
          <a:stretch>
            <a:fillRect/>
          </a:stretch>
        </p:blipFill>
        <p:spPr>
          <a:xfrm>
            <a:off x="0" y="5943600"/>
            <a:ext cx="914400"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2"/>
          <p:cNvSpPr/>
          <p:nvPr/>
        </p:nvSpPr>
        <p:spPr>
          <a:xfrm>
            <a:off x="919478" y="6488668"/>
            <a:ext cx="2278188" cy="369332"/>
          </a:xfrm>
          <a:prstGeom prst="rect">
            <a:avLst/>
          </a:prstGeom>
        </p:spPr>
        <p:txBody>
          <a:bodyPr wrap="none">
            <a:spAutoFit/>
          </a:bodyPr>
          <a:lstStyle/>
          <a:p>
            <a:pPr algn="ctr"/>
            <a:r>
              <a:rPr lang="en-US" u="sng" dirty="0" smtClean="0">
                <a:latin typeface="NikoshBAN" pitchFamily="2" charset="0"/>
                <a:cs typeface="NikoshBAN" pitchFamily="2" charset="0"/>
              </a:rPr>
              <a:t>E-Mail: juelrana450@gmail.com</a:t>
            </a:r>
            <a:endParaRPr lang="bn-BD" u="sng" dirty="0" smtClean="0">
              <a:latin typeface="NikoshBAN" pitchFamily="2" charset="0"/>
              <a:cs typeface="NikoshBAN" pitchFamily="2" charset="0"/>
            </a:endParaRPr>
          </a:p>
        </p:txBody>
      </p:sp>
      <p:pic>
        <p:nvPicPr>
          <p:cNvPr id="4" name="Picture 3" descr="InShot_20200803_181819099.jpg"/>
          <p:cNvPicPr>
            <a:picLocks noChangeAspect="1"/>
          </p:cNvPicPr>
          <p:nvPr/>
        </p:nvPicPr>
        <p:blipFill>
          <a:blip r:embed="rId3" cstate="print"/>
          <a:stretch>
            <a:fillRect/>
          </a:stretch>
        </p:blipFill>
        <p:spPr>
          <a:xfrm>
            <a:off x="0" y="0"/>
            <a:ext cx="1580721" cy="576774"/>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2855742" y="337625"/>
            <a:ext cx="6836898" cy="13364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4800" b="1" dirty="0" smtClean="0"/>
              <a:t>পূর্ণ অভ্যন্তরীণ প্রতিফলন</a:t>
            </a:r>
            <a:endParaRPr lang="en-US" sz="4800" dirty="0"/>
          </a:p>
        </p:txBody>
      </p:sp>
      <p:sp>
        <p:nvSpPr>
          <p:cNvPr id="10" name="Rectangle 9"/>
          <p:cNvSpPr/>
          <p:nvPr/>
        </p:nvSpPr>
        <p:spPr>
          <a:xfrm>
            <a:off x="445477" y="2179545"/>
            <a:ext cx="6096000" cy="3046988"/>
          </a:xfrm>
          <a:prstGeom prst="rect">
            <a:avLst/>
          </a:prstGeom>
        </p:spPr>
        <p:txBody>
          <a:bodyPr>
            <a:spAutoFit/>
          </a:bodyPr>
          <a:lstStyle/>
          <a:p>
            <a:pPr algn="just">
              <a:buFont typeface="Wingdings" pitchFamily="2" charset="2"/>
              <a:buChar char="q"/>
            </a:pPr>
            <a:r>
              <a:rPr lang="en-US" dirty="0" smtClean="0"/>
              <a:t>  </a:t>
            </a:r>
            <a:r>
              <a:rPr lang="as-IN" sz="3200" dirty="0" smtClean="0"/>
              <a:t>ঘন মাধ্যম থেকে আপতিত রশ্মি তখন দুই মাধ্যমের বিভেদ তলে সাধারণ প্রতিফলনের নিয়মানুসারে সম্পূর্ণ প্রতিফলিত হয়ে আবার ঘন মাধ্যমেই ফিরে আ</a:t>
            </a:r>
            <a:r>
              <a:rPr lang="bn-BD" sz="3200" dirty="0" smtClean="0"/>
              <a:t>সে তাকে</a:t>
            </a:r>
            <a:r>
              <a:rPr lang="as-IN" sz="3200" b="1" dirty="0" smtClean="0"/>
              <a:t> </a:t>
            </a:r>
            <a:r>
              <a:rPr lang="as-IN" sz="3200" dirty="0" smtClean="0"/>
              <a:t>পূর্ণ অভ্যন্তরীণ প্রতিফলন </a:t>
            </a:r>
            <a:r>
              <a:rPr lang="bn-BD" sz="3200" dirty="0" smtClean="0"/>
              <a:t>বলে। </a:t>
            </a:r>
            <a:endParaRPr lang="en-US" sz="3200" dirty="0"/>
          </a:p>
        </p:txBody>
      </p:sp>
      <p:pic>
        <p:nvPicPr>
          <p:cNvPr id="11" name="Picture 10" descr="11.1.jpg"/>
          <p:cNvPicPr>
            <a:picLocks noChangeAspect="1"/>
          </p:cNvPicPr>
          <p:nvPr/>
        </p:nvPicPr>
        <p:blipFill>
          <a:blip r:embed="rId4"/>
          <a:stretch>
            <a:fillRect/>
          </a:stretch>
        </p:blipFill>
        <p:spPr>
          <a:xfrm>
            <a:off x="7061981" y="2255155"/>
            <a:ext cx="4581379" cy="305127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additive="base">
                                        <p:cTn id="17" dur="50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2170</TotalTime>
  <Words>762</Words>
  <Application>Microsoft Office PowerPoint</Application>
  <PresentationFormat>Custom</PresentationFormat>
  <Paragraphs>118</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Slide 1</vt:lpstr>
      <vt:lpstr>শিক্ষক পরিচিতি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Juel Rana</cp:lastModifiedBy>
  <cp:revision>422</cp:revision>
  <dcterms:created xsi:type="dcterms:W3CDTF">2019-10-09T08:40:31Z</dcterms:created>
  <dcterms:modified xsi:type="dcterms:W3CDTF">2020-08-04T03:12:04Z</dcterms:modified>
</cp:coreProperties>
</file>