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30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p:cNvSpPr/>
          <p:nvPr/>
        </p:nvSpPr>
        <p:spPr>
          <a:xfrm>
            <a:off x="115389" y="152400"/>
            <a:ext cx="8991600" cy="6553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28" name="TextBox 27"/>
          <p:cNvSpPr txBox="1"/>
          <p:nvPr/>
        </p:nvSpPr>
        <p:spPr>
          <a:xfrm>
            <a:off x="805543" y="2589550"/>
            <a:ext cx="7696200" cy="1569660"/>
          </a:xfrm>
          <a:prstGeom prst="rect">
            <a:avLst/>
          </a:prstGeom>
          <a:noFill/>
        </p:spPr>
        <p:txBody>
          <a:bodyPr wrap="square" rtlCol="0">
            <a:spAutoFit/>
          </a:bodyPr>
          <a:lstStyle/>
          <a:p>
            <a:r>
              <a:rPr lang="bn-BD" sz="8800" dirty="0" smtClean="0"/>
              <a:t>    </a:t>
            </a:r>
            <a:r>
              <a:rPr lang="bn-BD" sz="9600" dirty="0" smtClean="0"/>
              <a:t>স্বাগতম</a:t>
            </a:r>
            <a:r>
              <a:rPr lang="bn-BD" sz="8800" dirty="0" smtClean="0"/>
              <a:t> </a:t>
            </a:r>
            <a:endParaRPr lang="en-US" sz="8800" dirty="0"/>
          </a:p>
        </p:txBody>
      </p:sp>
    </p:spTree>
    <p:extLst>
      <p:ext uri="{BB962C8B-B14F-4D97-AF65-F5344CB8AC3E}">
        <p14:creationId xmlns:p14="http://schemas.microsoft.com/office/powerpoint/2010/main" val="16028853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989" t="11896" r="8125" b="5704"/>
          <a:stretch/>
        </p:blipFill>
        <p:spPr bwMode="auto">
          <a:xfrm>
            <a:off x="152400" y="152400"/>
            <a:ext cx="8839200" cy="65532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2" name="TextBox 1"/>
          <p:cNvSpPr txBox="1"/>
          <p:nvPr/>
        </p:nvSpPr>
        <p:spPr>
          <a:xfrm>
            <a:off x="1828800" y="533400"/>
            <a:ext cx="6210300" cy="1107996"/>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p:spPr>
        <p:txBody>
          <a:bodyPr wrap="square" rtlCol="0">
            <a:spAutoFit/>
          </a:bodyPr>
          <a:lstStyle/>
          <a:p>
            <a:r>
              <a:rPr lang="bn-BD" sz="4000" dirty="0" smtClean="0"/>
              <a:t>সুরা আদিয়ার শানে নুযুল    </a:t>
            </a:r>
            <a:r>
              <a:rPr lang="bn-BD" sz="6600" dirty="0" smtClean="0"/>
              <a:t> </a:t>
            </a:r>
            <a:endParaRPr lang="en-US" sz="6600" dirty="0"/>
          </a:p>
        </p:txBody>
      </p:sp>
      <p:sp>
        <p:nvSpPr>
          <p:cNvPr id="4" name="Rectangle 3"/>
          <p:cNvSpPr/>
          <p:nvPr/>
        </p:nvSpPr>
        <p:spPr>
          <a:xfrm>
            <a:off x="304800" y="1752600"/>
            <a:ext cx="8534400" cy="4616648"/>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wrap="square">
            <a:spAutoFit/>
          </a:bodyPr>
          <a:lstStyle/>
          <a:p>
            <a:r>
              <a:rPr lang="as-IN" sz="1400" dirty="0"/>
              <a:t>শানে নুযূল[সম্পাদনা]</a:t>
            </a:r>
          </a:p>
          <a:p>
            <a:r>
              <a:rPr lang="as-IN" sz="1400" dirty="0"/>
              <a:t>সুরা আদিয়াত নাজিলের পটভূমি হল হিজরি অষ্টম সনের একটি যুদ্ধ। মুসলমানদের ওপর অতর্কিতে হামলার অশুভ উদ্দেশ্যে আরবের ইয়াবেস উপত্যকার মুশরিকরা মদীনার পার্শ্ববর্তী এলাকাতে জড়ো হলে মহানবী (সা.) এ সংবাদ পেয়ে আবু বকরের নেতৃত্বে তাদের প্রতিহত করতে এক সেনাদল পাঠান। কিন্তু তারা ছিল খুবই দুর্ধর্ষ। ফলে আবু বকর পালিয়ে যেতে বাধ্য হন এবং বহু মুসলমানও নিহত হয়। দ্বিতীয় দিন উমর ইবনে খাত্তাবের নেতৃত্বে পাঠানো সেনাদলও একইভাবে ব্যর্থ হয়। তৃতীয় দিন আমর ইবনে আস বলেন, ‘আমাকে যদি নেতা নিযুক্ত করা হয় তবে আমি কৌশলে তাদেরকে হারাব।’ তাকেও পাঠানো হল। কিন্তু তিনিও ব্যর্থ হয়ে ফিরে আসলেন। কোনো কোনো বর্ণনায় বলা হয় আবুবকর ও উমর কেবল আলোচনার মাধ্যমে ওই শত্রুদের বশে আনার চেষ্টা করেন এবং ব্যর্থ হন। যাই হোক্ অবশেষে মহানবী (সা.) হযরত আলীকে নেতা নিযুক্ত করলেন এবং তিনি তাঁকে মসজিদে আহযাব অবধি পৌঁছে দিয়ে বিদায় নিলেন। হযরত আলী সেনাদলকে সঙ্গে নিয়ে রওনা দিলেন এবং রাত থাকতেই তাদের কাছে পৌঁছে গেলেন এবং আক্রমণ করে তাদের বহু লোককে হত্যা করলেন এবং অবশিষ্টকে শৃঙ্খলিত করে নিয়ে আসলেন। এ কারণে ঐ যুদ্ধকে ‘বাতুল আখদাল’ বলা হয়।</a:t>
            </a:r>
          </a:p>
          <a:p>
            <a:endParaRPr lang="as-IN" sz="1400" dirty="0"/>
          </a:p>
          <a:p>
            <a:r>
              <a:rPr lang="as-IN" sz="1400" dirty="0"/>
              <a:t>এদিকে হযরত আলীর নেতৃত্বে বিজয়ী মুজাহিদরা মদীনা পৌঁছানোর পূর্বেই সুরা আদিয়াত নাজিল হয়। মহানবী (সা.) ফজরের নামাজে এই নতুন সুরা পড়লে সাহাবিরা এ সম্পর্কে জানতে চাইলে তিনি হযরত আলীর নেতৃত্বাধীন সেনাদের বিজয়ের সুসংবাদ শোনান। মহানবী (সা) প্রফুল্ল চিত্তে মুজাহিদদের অভ্যর্থনা জানাতে বেরিয়ে আসেন। আর যখন তাঁর ওপর হযরত আলীর দৃষ্টি পড়ল সঙ্গে সঙ্গে তিনি ঘোড়া থেকে নেমে পড়লেন। তখন মহানবী বললেন, ‘হে আলী! যদি আমার উম্মতের বিপথগামিতার আশঙ্কা না থাকত তবে তোমার সম্পর্কে আমি সেই কথা বলতাম যারপর মানুষ তোমার পদধূলিকে রোগ-মুক্তির জন্য নিয়ে যেত।’</a:t>
            </a:r>
          </a:p>
          <a:p>
            <a:endParaRPr lang="as-IN" sz="1400" dirty="0"/>
          </a:p>
          <a:p>
            <a:endParaRPr lang="en-US" sz="1400" dirty="0"/>
          </a:p>
        </p:txBody>
      </p:sp>
    </p:spTree>
    <p:extLst>
      <p:ext uri="{BB962C8B-B14F-4D97-AF65-F5344CB8AC3E}">
        <p14:creationId xmlns:p14="http://schemas.microsoft.com/office/powerpoint/2010/main" val="31512471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989" t="11896" r="8125" b="5704"/>
          <a:stretch/>
        </p:blipFill>
        <p:spPr bwMode="auto">
          <a:xfrm>
            <a:off x="150223" y="130629"/>
            <a:ext cx="8839200" cy="65532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2" name="TextBox 1"/>
          <p:cNvSpPr txBox="1"/>
          <p:nvPr/>
        </p:nvSpPr>
        <p:spPr>
          <a:xfrm>
            <a:off x="1828800" y="533400"/>
            <a:ext cx="6210300" cy="1107996"/>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p:spPr>
        <p:txBody>
          <a:bodyPr wrap="square" rtlCol="0">
            <a:spAutoFit/>
          </a:bodyPr>
          <a:lstStyle/>
          <a:p>
            <a:r>
              <a:rPr lang="bn-BD" sz="4000" dirty="0" smtClean="0"/>
              <a:t>আয়াত টির অর্থ বল     </a:t>
            </a:r>
            <a:r>
              <a:rPr lang="bn-BD" sz="6600" dirty="0" smtClean="0"/>
              <a:t> </a:t>
            </a:r>
            <a:endParaRPr lang="en-US" sz="6600" dirty="0"/>
          </a:p>
        </p:txBody>
      </p:sp>
      <p:sp>
        <p:nvSpPr>
          <p:cNvPr id="3" name="Rectangle 2"/>
          <p:cNvSpPr/>
          <p:nvPr/>
        </p:nvSpPr>
        <p:spPr>
          <a:xfrm>
            <a:off x="509179" y="1641396"/>
            <a:ext cx="7772400" cy="1815882"/>
          </a:xfrm>
          <a:prstGeom prst="rect">
            <a:avLst/>
          </a:prstGeom>
          <a:ln w="28575">
            <a:solidFill>
              <a:schemeClr val="tx1"/>
            </a:solidFill>
          </a:ln>
        </p:spPr>
        <p:txBody>
          <a:bodyPr wrap="square">
            <a:spAutoFit/>
          </a:bodyPr>
          <a:lstStyle/>
          <a:p>
            <a:r>
              <a:rPr lang="ar-AE" sz="2800" dirty="0"/>
              <a:t>أَفَلَا يَعْلَمُ إِذَا بُعْثِرَ مَا فِي الْقُبُورِ</a:t>
            </a:r>
          </a:p>
          <a:p>
            <a:endParaRPr lang="ar-AE" sz="2800" dirty="0"/>
          </a:p>
          <a:p>
            <a:r>
              <a:rPr lang="as-IN" sz="2800" dirty="0"/>
              <a:t>সে কি জানে না, যখন কবরে যা আছে, তা উত্থিত হবে</a:t>
            </a:r>
            <a:endParaRPr lang="en-US" sz="2800"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825" y="3276600"/>
            <a:ext cx="5210175" cy="2758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30243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989" t="11896" r="8125" b="5704"/>
          <a:stretch/>
        </p:blipFill>
        <p:spPr bwMode="auto">
          <a:xfrm>
            <a:off x="150223" y="130629"/>
            <a:ext cx="8839200" cy="65532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2" name="TextBox 1"/>
          <p:cNvSpPr txBox="1"/>
          <p:nvPr/>
        </p:nvSpPr>
        <p:spPr>
          <a:xfrm>
            <a:off x="1828800" y="533400"/>
            <a:ext cx="6210300" cy="1107996"/>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p:spPr>
        <p:txBody>
          <a:bodyPr wrap="square" rtlCol="0">
            <a:spAutoFit/>
          </a:bodyPr>
          <a:lstStyle/>
          <a:p>
            <a:r>
              <a:rPr lang="bn-BD" sz="4000" dirty="0" smtClean="0"/>
              <a:t>আয়াত টির অর্থ বল     </a:t>
            </a:r>
            <a:r>
              <a:rPr lang="bn-BD" sz="6600" dirty="0" smtClean="0"/>
              <a:t> </a:t>
            </a:r>
            <a:endParaRPr lang="en-US" sz="6600"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825" y="3276600"/>
            <a:ext cx="5210175" cy="275888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3505200" y="1664231"/>
            <a:ext cx="5029200" cy="2031325"/>
          </a:xfrm>
          <a:prstGeom prst="rect">
            <a:avLst/>
          </a:prstGeom>
        </p:spPr>
        <p:txBody>
          <a:bodyPr wrap="square">
            <a:spAutoFit/>
          </a:bodyPr>
          <a:lstStyle/>
          <a:p>
            <a:r>
              <a:rPr lang="ar-AE" dirty="0"/>
              <a:t>فَالْمُورِيَاتِ قَدْحًا</a:t>
            </a:r>
          </a:p>
          <a:p>
            <a:endParaRPr lang="ar-AE" dirty="0"/>
          </a:p>
          <a:p>
            <a:r>
              <a:rPr lang="as-IN" dirty="0"/>
              <a:t>অতঃপর ক্ষুরাঘাতে অগ্নিবিচ্ছুরক অশ্বসমূহের</a:t>
            </a:r>
          </a:p>
          <a:p>
            <a:endParaRPr lang="as-IN" dirty="0"/>
          </a:p>
          <a:p>
            <a:r>
              <a:rPr lang="ar-AE" dirty="0"/>
              <a:t>فَالْمُغِيرَاتِ صُبْحًا</a:t>
            </a:r>
          </a:p>
          <a:p>
            <a:endParaRPr lang="ar-AE" dirty="0"/>
          </a:p>
          <a:p>
            <a:r>
              <a:rPr lang="as-IN" dirty="0"/>
              <a:t>অতঃপর প্রভাতকালে আক্রমণকারী অশ্বসমূহের</a:t>
            </a:r>
            <a:endParaRPr lang="en-US" dirty="0"/>
          </a:p>
        </p:txBody>
      </p:sp>
    </p:spTree>
    <p:extLst>
      <p:ext uri="{BB962C8B-B14F-4D97-AF65-F5344CB8AC3E}">
        <p14:creationId xmlns:p14="http://schemas.microsoft.com/office/powerpoint/2010/main" val="2719278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8720407" cy="6515532"/>
          </a:xfrm>
          <a:prstGeom prst="rect">
            <a:avLst/>
          </a:prstGeom>
          <a:gradFill flip="none" rotWithShape="1">
            <a:gsLst>
              <a:gs pos="0">
                <a:srgbClr val="CCCCFF"/>
              </a:gs>
              <a:gs pos="17999">
                <a:srgbClr val="99CCFF"/>
              </a:gs>
              <a:gs pos="36000">
                <a:srgbClr val="9966FF"/>
              </a:gs>
              <a:gs pos="61000">
                <a:srgbClr val="CC99FF"/>
              </a:gs>
              <a:gs pos="82001">
                <a:srgbClr val="99CCFF"/>
              </a:gs>
              <a:gs pos="100000">
                <a:srgbClr val="CCCCFF"/>
              </a:gs>
            </a:gsLst>
            <a:path path="circle">
              <a:fillToRect l="50000" t="50000" r="50000" b="50000"/>
            </a:path>
            <a:tileRect/>
          </a:gra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4" name="TextBox 3"/>
          <p:cNvSpPr txBox="1"/>
          <p:nvPr/>
        </p:nvSpPr>
        <p:spPr>
          <a:xfrm>
            <a:off x="2438400" y="1219200"/>
            <a:ext cx="3124200" cy="1015663"/>
          </a:xfrm>
          <a:prstGeom prst="rect">
            <a:avLst/>
          </a:prstGeom>
          <a:gradFill flip="none" rotWithShape="1">
            <a:gsLst>
              <a:gs pos="0">
                <a:srgbClr val="CCCCFF"/>
              </a:gs>
              <a:gs pos="17999">
                <a:srgbClr val="99CCFF"/>
              </a:gs>
              <a:gs pos="36000">
                <a:srgbClr val="9966FF"/>
              </a:gs>
              <a:gs pos="61000">
                <a:srgbClr val="CC99FF"/>
              </a:gs>
              <a:gs pos="82001">
                <a:srgbClr val="99CCFF"/>
              </a:gs>
              <a:gs pos="100000">
                <a:srgbClr val="CCCCFF"/>
              </a:gs>
            </a:gsLst>
            <a:path path="circle">
              <a:fillToRect l="50000" t="50000" r="50000" b="50000"/>
            </a:path>
            <a:tileRect/>
          </a:gradFill>
        </p:spPr>
        <p:txBody>
          <a:bodyPr wrap="square" rtlCol="0">
            <a:spAutoFit/>
          </a:bodyPr>
          <a:lstStyle/>
          <a:p>
            <a:r>
              <a:rPr lang="bn-BD" sz="6000" dirty="0" smtClean="0"/>
              <a:t>পরিচয় </a:t>
            </a:r>
            <a:endParaRPr lang="en-US" sz="6000" dirty="0"/>
          </a:p>
        </p:txBody>
      </p:sp>
      <p:sp>
        <p:nvSpPr>
          <p:cNvPr id="5" name="TextBox 4"/>
          <p:cNvSpPr txBox="1"/>
          <p:nvPr/>
        </p:nvSpPr>
        <p:spPr>
          <a:xfrm>
            <a:off x="4724400" y="2234863"/>
            <a:ext cx="3124200" cy="3539430"/>
          </a:xfrm>
          <a:prstGeom prst="rect">
            <a:avLst/>
          </a:prstGeom>
          <a:gradFill flip="none" rotWithShape="1">
            <a:gsLst>
              <a:gs pos="0">
                <a:srgbClr val="CCCCFF"/>
              </a:gs>
              <a:gs pos="17999">
                <a:srgbClr val="99CCFF"/>
              </a:gs>
              <a:gs pos="36000">
                <a:srgbClr val="9966FF"/>
              </a:gs>
              <a:gs pos="61000">
                <a:srgbClr val="CC99FF"/>
              </a:gs>
              <a:gs pos="82001">
                <a:srgbClr val="99CCFF"/>
              </a:gs>
              <a:gs pos="100000">
                <a:srgbClr val="CCCCFF"/>
              </a:gs>
            </a:gsLst>
            <a:path path="circle">
              <a:fillToRect l="50000" t="50000" r="50000" b="50000"/>
            </a:path>
            <a:tileRect/>
          </a:gradFill>
        </p:spPr>
        <p:txBody>
          <a:bodyPr wrap="square" rtlCol="0">
            <a:spAutoFit/>
          </a:bodyPr>
          <a:lstStyle/>
          <a:p>
            <a:r>
              <a:rPr lang="bn-BD" sz="2800" dirty="0" smtClean="0"/>
              <a:t>শ্রেনি = ৭ম </a:t>
            </a:r>
          </a:p>
          <a:p>
            <a:r>
              <a:rPr lang="bn-BD" sz="2800" dirty="0"/>
              <a:t> </a:t>
            </a:r>
            <a:r>
              <a:rPr lang="bn-BD" sz="2800" dirty="0" smtClean="0"/>
              <a:t>বিশয়- ইসলাম ও নৈতিক শিক্ষা </a:t>
            </a:r>
          </a:p>
          <a:p>
            <a:r>
              <a:rPr lang="bn-BD" sz="2800" dirty="0"/>
              <a:t> </a:t>
            </a:r>
            <a:r>
              <a:rPr lang="bn-BD" sz="2800" dirty="0" smtClean="0"/>
              <a:t>পাঠ -৬ , সুরা আল আদিয়াত </a:t>
            </a:r>
          </a:p>
          <a:p>
            <a:r>
              <a:rPr lang="bn-BD" sz="2800" dirty="0"/>
              <a:t> </a:t>
            </a:r>
            <a:r>
              <a:rPr lang="bn-BD" sz="2800" dirty="0" smtClean="0"/>
              <a:t>সময় = ৪৫ মিনিট </a:t>
            </a:r>
          </a:p>
          <a:p>
            <a:r>
              <a:rPr lang="bn-BD" sz="2800" dirty="0"/>
              <a:t> </a:t>
            </a:r>
            <a:r>
              <a:rPr lang="bn-BD" sz="2800" dirty="0" smtClean="0"/>
              <a:t>তারিখ , ০৩/০৮/২০২০ </a:t>
            </a:r>
            <a:endParaRPr lang="en-US" sz="2800" dirty="0"/>
          </a:p>
        </p:txBody>
      </p:sp>
      <p:sp>
        <p:nvSpPr>
          <p:cNvPr id="6" name="TextBox 5"/>
          <p:cNvSpPr txBox="1"/>
          <p:nvPr/>
        </p:nvSpPr>
        <p:spPr>
          <a:xfrm>
            <a:off x="1219200" y="2438400"/>
            <a:ext cx="3293403" cy="2677656"/>
          </a:xfrm>
          <a:prstGeom prst="rect">
            <a:avLst/>
          </a:prstGeom>
          <a:gradFill flip="none" rotWithShape="1">
            <a:gsLst>
              <a:gs pos="0">
                <a:srgbClr val="CCCCFF"/>
              </a:gs>
              <a:gs pos="17999">
                <a:srgbClr val="99CCFF"/>
              </a:gs>
              <a:gs pos="36000">
                <a:srgbClr val="9966FF"/>
              </a:gs>
              <a:gs pos="61000">
                <a:srgbClr val="CC99FF"/>
              </a:gs>
              <a:gs pos="82001">
                <a:srgbClr val="99CCFF"/>
              </a:gs>
              <a:gs pos="100000">
                <a:srgbClr val="CCCCFF"/>
              </a:gs>
            </a:gsLst>
            <a:path path="circle">
              <a:fillToRect l="50000" t="50000" r="50000" b="50000"/>
            </a:path>
            <a:tileRect/>
          </a:gradFill>
        </p:spPr>
        <p:txBody>
          <a:bodyPr wrap="square" rtlCol="0">
            <a:spAutoFit/>
          </a:bodyPr>
          <a:lstStyle/>
          <a:p>
            <a:r>
              <a:rPr lang="bn-BD" sz="2400" dirty="0" smtClean="0"/>
              <a:t>মোহাম্মদ –দাউদ </a:t>
            </a:r>
          </a:p>
          <a:p>
            <a:r>
              <a:rPr lang="bn-BD" sz="2400" dirty="0"/>
              <a:t> </a:t>
            </a:r>
            <a:r>
              <a:rPr lang="bn-BD" sz="2400" dirty="0" smtClean="0"/>
              <a:t> সিনিয়র শিক্ষক </a:t>
            </a:r>
          </a:p>
          <a:p>
            <a:r>
              <a:rPr lang="bn-BD" sz="2400" dirty="0"/>
              <a:t> </a:t>
            </a:r>
            <a:r>
              <a:rPr lang="bn-BD" sz="2400" dirty="0" smtClean="0"/>
              <a:t>রতন পুর হাজি ছৈয়দের রহমান </a:t>
            </a:r>
          </a:p>
          <a:p>
            <a:r>
              <a:rPr lang="bn-BD" sz="2400" dirty="0"/>
              <a:t> </a:t>
            </a:r>
            <a:r>
              <a:rPr lang="bn-BD" sz="2400" dirty="0" smtClean="0"/>
              <a:t> স্মৃতি উচ্চ বিদ্যালয় । </a:t>
            </a:r>
          </a:p>
          <a:p>
            <a:r>
              <a:rPr lang="bn-BD" sz="2400" dirty="0"/>
              <a:t> </a:t>
            </a:r>
            <a:r>
              <a:rPr lang="bn-BD" sz="2400" dirty="0" smtClean="0"/>
              <a:t>রতন পুর , বিরলি । </a:t>
            </a:r>
          </a:p>
          <a:p>
            <a:r>
              <a:rPr lang="bn-BD" sz="2400" dirty="0"/>
              <a:t> </a:t>
            </a:r>
            <a:r>
              <a:rPr lang="bn-BD" sz="2400" dirty="0" smtClean="0"/>
              <a:t>ফেনি সদর , ফেনি । </a:t>
            </a:r>
            <a:endParaRPr lang="en-US" sz="2400" dirty="0"/>
          </a:p>
        </p:txBody>
      </p:sp>
    </p:spTree>
    <p:extLst>
      <p:ext uri="{BB962C8B-B14F-4D97-AF65-F5344CB8AC3E}">
        <p14:creationId xmlns:p14="http://schemas.microsoft.com/office/powerpoint/2010/main" val="35775504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795" y="152400"/>
            <a:ext cx="8720407" cy="6515532"/>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2614612"/>
            <a:ext cx="7010399" cy="3176587"/>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2" name="TextBox 1"/>
          <p:cNvSpPr txBox="1"/>
          <p:nvPr/>
        </p:nvSpPr>
        <p:spPr>
          <a:xfrm>
            <a:off x="2607603" y="1246257"/>
            <a:ext cx="3810000" cy="707886"/>
          </a:xfrm>
          <a:prstGeom prst="rect">
            <a:avLst/>
          </a:prstGeom>
          <a:solidFill>
            <a:srgbClr val="92D050"/>
          </a:solidFill>
        </p:spPr>
        <p:txBody>
          <a:bodyPr wrap="square" rtlCol="0">
            <a:spAutoFit/>
          </a:bodyPr>
          <a:lstStyle/>
          <a:p>
            <a:r>
              <a:rPr lang="bn-BD" sz="4000" dirty="0" smtClean="0"/>
              <a:t>দেখে দেখে পড়ি </a:t>
            </a:r>
            <a:endParaRPr lang="en-US" sz="4000" dirty="0"/>
          </a:p>
        </p:txBody>
      </p:sp>
    </p:spTree>
    <p:extLst>
      <p:ext uri="{BB962C8B-B14F-4D97-AF65-F5344CB8AC3E}">
        <p14:creationId xmlns:p14="http://schemas.microsoft.com/office/powerpoint/2010/main" val="2390984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989" t="11896" r="8125" b="5704"/>
          <a:stretch/>
        </p:blipFill>
        <p:spPr bwMode="auto">
          <a:xfrm>
            <a:off x="152401" y="152400"/>
            <a:ext cx="8839200" cy="6553200"/>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path path="circle">
              <a:fillToRect l="50000" t="50000" r="50000" b="50000"/>
            </a:path>
            <a:tileRect/>
          </a:gra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2" name="TextBox 1"/>
          <p:cNvSpPr txBox="1"/>
          <p:nvPr/>
        </p:nvSpPr>
        <p:spPr>
          <a:xfrm>
            <a:off x="2019300" y="533400"/>
            <a:ext cx="4724400" cy="1107996"/>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path path="circle">
              <a:fillToRect l="50000" t="50000" r="50000" b="50000"/>
            </a:path>
            <a:tileRect/>
          </a:gradFill>
        </p:spPr>
        <p:txBody>
          <a:bodyPr wrap="square" rtlCol="0">
            <a:spAutoFit/>
          </a:bodyPr>
          <a:lstStyle/>
          <a:p>
            <a:r>
              <a:rPr lang="bn-BD" sz="6600" dirty="0" smtClean="0"/>
              <a:t>শিক্ষন ফল </a:t>
            </a:r>
            <a:endParaRPr lang="en-US" sz="6600" dirty="0"/>
          </a:p>
        </p:txBody>
      </p:sp>
      <p:sp>
        <p:nvSpPr>
          <p:cNvPr id="3" name="TextBox 2"/>
          <p:cNvSpPr txBox="1"/>
          <p:nvPr/>
        </p:nvSpPr>
        <p:spPr>
          <a:xfrm>
            <a:off x="457200" y="2209800"/>
            <a:ext cx="8153400" cy="2554545"/>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path path="circle">
              <a:fillToRect l="50000" t="50000" r="50000" b="50000"/>
            </a:path>
            <a:tileRect/>
          </a:gradFill>
        </p:spPr>
        <p:txBody>
          <a:bodyPr wrap="square" rtlCol="0">
            <a:spAutoFit/>
          </a:bodyPr>
          <a:lstStyle/>
          <a:p>
            <a:pPr marL="285750" indent="-285750">
              <a:buBlip>
                <a:blip r:embed="rId3"/>
              </a:buBlip>
            </a:pPr>
            <a:r>
              <a:rPr lang="bn-BD" sz="3200" dirty="0" smtClean="0"/>
              <a:t>সুরা আদিয়াত এর শানে নুযুল বলতে পারবে । </a:t>
            </a:r>
          </a:p>
          <a:p>
            <a:pPr marL="285750" indent="-285750">
              <a:buBlip>
                <a:blip r:embed="rId3"/>
              </a:buBlip>
            </a:pPr>
            <a:r>
              <a:rPr lang="bn-BD" sz="3200" dirty="0"/>
              <a:t> </a:t>
            </a:r>
            <a:r>
              <a:rPr lang="bn-BD" sz="3200" dirty="0" smtClean="0"/>
              <a:t>এই সুরাটি মুখস্ত বলতে পারবে । </a:t>
            </a:r>
          </a:p>
          <a:p>
            <a:pPr marL="285750" indent="-285750">
              <a:buBlip>
                <a:blip r:embed="rId3"/>
              </a:buBlip>
            </a:pPr>
            <a:r>
              <a:rPr lang="bn-BD" sz="3200" dirty="0"/>
              <a:t> </a:t>
            </a:r>
            <a:r>
              <a:rPr lang="bn-BD" sz="3200" dirty="0" smtClean="0"/>
              <a:t>এই সুরার শিক্ষা বাস্তবে কাজে লাগাতে পারবে । </a:t>
            </a:r>
          </a:p>
          <a:p>
            <a:pPr marL="285750" indent="-285750">
              <a:buBlip>
                <a:blip r:embed="rId3"/>
              </a:buBlip>
            </a:pPr>
            <a:r>
              <a:rPr lang="bn-BD" sz="3200" dirty="0"/>
              <a:t> </a:t>
            </a:r>
            <a:r>
              <a:rPr lang="bn-BD" sz="3200" dirty="0" smtClean="0"/>
              <a:t>আল্লাহর আনুগত্য লাভ করতে পারবে  </a:t>
            </a:r>
            <a:endParaRPr lang="en-US" sz="3200" dirty="0"/>
          </a:p>
        </p:txBody>
      </p:sp>
    </p:spTree>
    <p:extLst>
      <p:ext uri="{BB962C8B-B14F-4D97-AF65-F5344CB8AC3E}">
        <p14:creationId xmlns:p14="http://schemas.microsoft.com/office/powerpoint/2010/main" val="991025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989" t="11896" r="8125" b="5704"/>
          <a:stretch/>
        </p:blipFill>
        <p:spPr bwMode="auto">
          <a:xfrm>
            <a:off x="152401" y="152400"/>
            <a:ext cx="8839200" cy="65532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2" name="TextBox 1"/>
          <p:cNvSpPr txBox="1"/>
          <p:nvPr/>
        </p:nvSpPr>
        <p:spPr>
          <a:xfrm>
            <a:off x="2019300" y="533400"/>
            <a:ext cx="4724400" cy="1107996"/>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path path="circle">
              <a:fillToRect l="50000" t="50000" r="50000" b="50000"/>
            </a:path>
            <a:tileRect/>
          </a:gradFill>
        </p:spPr>
        <p:txBody>
          <a:bodyPr wrap="square" rtlCol="0">
            <a:spAutoFit/>
          </a:bodyPr>
          <a:lstStyle/>
          <a:p>
            <a:r>
              <a:rPr lang="bn-BD" sz="4000" dirty="0" smtClean="0"/>
              <a:t>সরল অর্থ সহ </a:t>
            </a:r>
            <a:r>
              <a:rPr lang="bn-BD" sz="6600" dirty="0" smtClean="0"/>
              <a:t> </a:t>
            </a:r>
            <a:endParaRPr lang="en-US" sz="66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555076"/>
            <a:ext cx="8610600" cy="4617123"/>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7853855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989" t="11896" r="8125" b="5704"/>
          <a:stretch/>
        </p:blipFill>
        <p:spPr bwMode="auto">
          <a:xfrm>
            <a:off x="152400" y="152400"/>
            <a:ext cx="8839200" cy="65532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2" name="TextBox 1"/>
          <p:cNvSpPr txBox="1"/>
          <p:nvPr/>
        </p:nvSpPr>
        <p:spPr>
          <a:xfrm>
            <a:off x="2019300" y="533400"/>
            <a:ext cx="4724400" cy="1107996"/>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path path="circle">
              <a:fillToRect l="50000" t="50000" r="50000" b="50000"/>
            </a:path>
            <a:tileRect/>
          </a:gradFill>
        </p:spPr>
        <p:txBody>
          <a:bodyPr wrap="square" rtlCol="0">
            <a:spAutoFit/>
          </a:bodyPr>
          <a:lstStyle/>
          <a:p>
            <a:r>
              <a:rPr lang="bn-BD" sz="4000" dirty="0" smtClean="0"/>
              <a:t>সরল অর্থ সহ </a:t>
            </a:r>
            <a:r>
              <a:rPr lang="bn-BD" sz="6600" dirty="0" smtClean="0"/>
              <a:t> </a:t>
            </a:r>
            <a:endParaRPr lang="en-US" sz="6600" dirty="0"/>
          </a:p>
        </p:txBody>
      </p:sp>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1739" t="35512" r="22628" b="30919"/>
          <a:stretch/>
        </p:blipFill>
        <p:spPr bwMode="auto">
          <a:xfrm>
            <a:off x="4381500" y="1905000"/>
            <a:ext cx="4457700" cy="19389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81000" y="1905000"/>
            <a:ext cx="4000500" cy="1938992"/>
          </a:xfrm>
          <a:prstGeom prst="rect">
            <a:avLst/>
          </a:prstGeom>
          <a:noFill/>
          <a:ln w="28575">
            <a:solidFill>
              <a:schemeClr val="tx1"/>
            </a:solidFill>
          </a:ln>
        </p:spPr>
        <p:txBody>
          <a:bodyPr wrap="square" rtlCol="0">
            <a:spAutoFit/>
          </a:bodyPr>
          <a:lstStyle/>
          <a:p>
            <a:r>
              <a:rPr lang="bn-BD" sz="4000" dirty="0" smtClean="0"/>
              <a:t>৩নং = যারা প্রভাত কালে অভিযান চালায় । </a:t>
            </a:r>
            <a:endParaRPr lang="en-US" sz="4000" dirty="0"/>
          </a:p>
        </p:txBody>
      </p:sp>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7262" y="3843992"/>
            <a:ext cx="3995738" cy="225200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5197353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989" t="11896" r="8125" b="5704"/>
          <a:stretch/>
        </p:blipFill>
        <p:spPr bwMode="auto">
          <a:xfrm>
            <a:off x="152400" y="152400"/>
            <a:ext cx="8839200" cy="65532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2" name="TextBox 1"/>
          <p:cNvSpPr txBox="1"/>
          <p:nvPr/>
        </p:nvSpPr>
        <p:spPr>
          <a:xfrm>
            <a:off x="2019300" y="533400"/>
            <a:ext cx="4724400" cy="1107996"/>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p:spPr>
        <p:txBody>
          <a:bodyPr wrap="square" rtlCol="0">
            <a:spAutoFit/>
          </a:bodyPr>
          <a:lstStyle/>
          <a:p>
            <a:r>
              <a:rPr lang="bn-BD" sz="4000" dirty="0" smtClean="0"/>
              <a:t>আয়াত টির অর্থ বল  </a:t>
            </a:r>
            <a:r>
              <a:rPr lang="bn-BD" sz="6600" dirty="0" smtClean="0"/>
              <a:t> </a:t>
            </a:r>
            <a:endParaRPr lang="en-US" sz="6600" dirty="0"/>
          </a:p>
        </p:txBody>
      </p:sp>
      <p:sp>
        <p:nvSpPr>
          <p:cNvPr id="3" name="TextBox 2"/>
          <p:cNvSpPr txBox="1"/>
          <p:nvPr/>
        </p:nvSpPr>
        <p:spPr>
          <a:xfrm>
            <a:off x="370114" y="4495800"/>
            <a:ext cx="6533606" cy="1323439"/>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w="28575">
            <a:solidFill>
              <a:schemeClr val="tx1"/>
            </a:solidFill>
          </a:ln>
        </p:spPr>
        <p:txBody>
          <a:bodyPr wrap="square" rtlCol="0">
            <a:spAutoFit/>
          </a:bodyPr>
          <a:lstStyle/>
          <a:p>
            <a:r>
              <a:rPr lang="bn-BD" sz="4000" dirty="0" smtClean="0"/>
              <a:t>৭নং । আর সে এ বিষয়ে </a:t>
            </a:r>
          </a:p>
          <a:p>
            <a:r>
              <a:rPr lang="bn-BD" sz="4000" dirty="0" smtClean="0"/>
              <a:t> অবশ্যই অবহিত । </a:t>
            </a:r>
            <a:endParaRPr lang="en-US" sz="4000"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114" y="1730652"/>
            <a:ext cx="4735286" cy="2688948"/>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4098"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0858" t="31020" r="16057" b="28163"/>
          <a:stretch/>
        </p:blipFill>
        <p:spPr bwMode="auto">
          <a:xfrm>
            <a:off x="5105400" y="1904999"/>
            <a:ext cx="3657600" cy="1903315"/>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solidFill>
              <a:schemeClr val="tx1"/>
            </a:solidFill>
            <a:miter lim="800000"/>
            <a:headEnd/>
            <a:tailEnd/>
          </a:ln>
          <a:effectLst/>
        </p:spPr>
      </p:pic>
    </p:spTree>
    <p:extLst>
      <p:ext uri="{BB962C8B-B14F-4D97-AF65-F5344CB8AC3E}">
        <p14:creationId xmlns:p14="http://schemas.microsoft.com/office/powerpoint/2010/main" val="28104275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989" t="11896" r="8125" b="5704"/>
          <a:stretch/>
        </p:blipFill>
        <p:spPr bwMode="auto">
          <a:xfrm>
            <a:off x="152400" y="152400"/>
            <a:ext cx="8839200" cy="65532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2" name="TextBox 1"/>
          <p:cNvSpPr txBox="1"/>
          <p:nvPr/>
        </p:nvSpPr>
        <p:spPr>
          <a:xfrm>
            <a:off x="2019300" y="533400"/>
            <a:ext cx="4724400" cy="1107996"/>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p:spPr>
        <p:txBody>
          <a:bodyPr wrap="square" rtlCol="0">
            <a:spAutoFit/>
          </a:bodyPr>
          <a:lstStyle/>
          <a:p>
            <a:r>
              <a:rPr lang="bn-BD" sz="4000" dirty="0" smtClean="0"/>
              <a:t>ছবি দেখি বলি   </a:t>
            </a:r>
            <a:r>
              <a:rPr lang="bn-BD" sz="6600" dirty="0" smtClean="0"/>
              <a:t> </a:t>
            </a:r>
            <a:endParaRPr lang="en-US" sz="6600" dirty="0"/>
          </a:p>
        </p:txBody>
      </p:sp>
      <p:sp>
        <p:nvSpPr>
          <p:cNvPr id="3" name="TextBox 2"/>
          <p:cNvSpPr txBox="1"/>
          <p:nvPr/>
        </p:nvSpPr>
        <p:spPr>
          <a:xfrm>
            <a:off x="370114" y="4495800"/>
            <a:ext cx="6533606" cy="1323439"/>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w="28575">
            <a:solidFill>
              <a:schemeClr val="tx1"/>
            </a:solidFill>
          </a:ln>
        </p:spPr>
        <p:txBody>
          <a:bodyPr wrap="square" rtlCol="0">
            <a:spAutoFit/>
          </a:bodyPr>
          <a:lstStyle/>
          <a:p>
            <a:r>
              <a:rPr lang="bn-BD" sz="4000" dirty="0" smtClean="0"/>
              <a:t>১নং আয়াতের কথা বলা হয়েছে ।  </a:t>
            </a:r>
            <a:endParaRPr lang="en-US" sz="4000"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114" y="1730652"/>
            <a:ext cx="4735286" cy="2688948"/>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122"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r="5905" b="23090"/>
          <a:stretch/>
        </p:blipFill>
        <p:spPr bwMode="auto">
          <a:xfrm>
            <a:off x="5105400" y="1652282"/>
            <a:ext cx="3733800" cy="2767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717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989" t="11896" r="8125" b="5704"/>
          <a:stretch/>
        </p:blipFill>
        <p:spPr bwMode="auto">
          <a:xfrm>
            <a:off x="152400" y="152400"/>
            <a:ext cx="8839200" cy="65532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2" name="TextBox 1"/>
          <p:cNvSpPr txBox="1"/>
          <p:nvPr/>
        </p:nvSpPr>
        <p:spPr>
          <a:xfrm>
            <a:off x="2019300" y="533400"/>
            <a:ext cx="4724400" cy="1107996"/>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p:spPr>
        <p:txBody>
          <a:bodyPr wrap="square" rtlCol="0">
            <a:spAutoFit/>
          </a:bodyPr>
          <a:lstStyle/>
          <a:p>
            <a:r>
              <a:rPr lang="bn-BD" sz="4000" dirty="0" smtClean="0"/>
              <a:t>আয়াতটি র অর্থ লিখ    </a:t>
            </a:r>
            <a:r>
              <a:rPr lang="bn-BD" sz="6600" dirty="0" smtClean="0"/>
              <a:t> </a:t>
            </a:r>
            <a:endParaRPr lang="en-US" sz="6600" dirty="0"/>
          </a:p>
        </p:txBody>
      </p:sp>
      <p:sp>
        <p:nvSpPr>
          <p:cNvPr id="3" name="TextBox 2"/>
          <p:cNvSpPr txBox="1"/>
          <p:nvPr/>
        </p:nvSpPr>
        <p:spPr>
          <a:xfrm>
            <a:off x="370114" y="4495800"/>
            <a:ext cx="6533606" cy="1938992"/>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w="28575">
            <a:solidFill>
              <a:schemeClr val="tx1"/>
            </a:solidFill>
          </a:ln>
        </p:spPr>
        <p:txBody>
          <a:bodyPr wrap="square" rtlCol="0">
            <a:spAutoFit/>
          </a:bodyPr>
          <a:lstStyle/>
          <a:p>
            <a:r>
              <a:rPr lang="bn-BD" sz="4000" dirty="0" smtClean="0"/>
              <a:t>১১। সেদিন তাদের কি হবে ,সে সম্পকে তাদের প্রতিপালক </a:t>
            </a:r>
          </a:p>
          <a:p>
            <a:r>
              <a:rPr lang="bn-BD" sz="4000" dirty="0" smtClean="0"/>
              <a:t>অবশ্যই অবহিত ।  </a:t>
            </a:r>
            <a:endParaRPr lang="en-US" sz="4000"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114" y="1730652"/>
            <a:ext cx="4735286" cy="268894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614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b="59864"/>
          <a:stretch/>
        </p:blipFill>
        <p:spPr bwMode="auto">
          <a:xfrm>
            <a:off x="5105400" y="1905000"/>
            <a:ext cx="3657600" cy="18288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Tree>
    <p:extLst>
      <p:ext uri="{BB962C8B-B14F-4D97-AF65-F5344CB8AC3E}">
        <p14:creationId xmlns:p14="http://schemas.microsoft.com/office/powerpoint/2010/main" val="4629831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481</Words>
  <Application>Microsoft Office PowerPoint</Application>
  <PresentationFormat>On-screen Show (4:3)</PresentationFormat>
  <Paragraphs>47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mddaud</cp:lastModifiedBy>
  <cp:revision>15</cp:revision>
  <dcterms:created xsi:type="dcterms:W3CDTF">2006-08-16T00:00:00Z</dcterms:created>
  <dcterms:modified xsi:type="dcterms:W3CDTF">2020-08-04T09:33:16Z</dcterms:modified>
</cp:coreProperties>
</file>